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79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3362-BBF8-4DB8-87DC-7EEB1B1EE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A78E6-5475-490E-9B45-A21D61AE1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F3BDE-C7C3-4263-BA9A-C4DC6BD0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EEB31-4728-428A-9F10-458C6427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E0B4C-2287-4DC6-9859-43CD645B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E742-F736-48C5-93C7-AF4B2271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191B6-1BD1-4ABA-A1ED-E653F306E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9AFEA-274E-4DCA-A6B7-9DC5C27D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0307B-4008-43B1-8626-D89951BD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A31FF-BF6B-49A4-A5B6-3C95155E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32C6D-3661-4EAB-9D3D-4CA46CA6E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16316-20B0-4D55-A484-6704D8710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E81B-EAFB-4467-8982-90D02E21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1C587-3362-485F-8A11-9CDFA81A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596BA-CD2C-4EEE-8DD5-8432D4F3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1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B845-E806-46E6-98C1-BFCDA8E3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DD25-8956-4BC7-8FA1-6CC2EFDB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3BCDF-CD2E-41E6-B4B0-30CB69E0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6B62E-65A8-4F9C-B095-B6C34FBC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C325D-7BE8-4F00-AF99-4CDA2A34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7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3594-A113-4AB5-B6BE-038386B9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12D9D-B829-4CA7-843A-475F48FBA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7C671-A5B5-48A7-80EB-F38AEBAC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D94C-CAB7-4E5B-B831-F4F313E9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782F7-601E-484D-8167-F77D2E80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8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5F176-9DC7-49F3-BFA0-066D4F11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96EF4-27F0-4446-AEBF-332AE217D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CF977-364D-4A06-ADFD-8075F8C93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39D52-9351-49F1-B63F-5255CD4B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79C6E-9B48-4317-A5C4-CB16F444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0DB3B-9F19-4E01-92DB-1EDA68AD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9636-3190-47E3-9516-286C7CD9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F80A-E913-4CDA-85C8-41046433F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26C56-0283-4597-BADF-6A90222AE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420F0-5828-4DC5-A875-0E3DC8446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371AF-A7DE-4848-BE3F-628B07F3F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3B816-93B9-45C2-8F02-A9754287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49CE8-4AE4-4125-93B0-55DF1311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ED6116-28FD-489F-96BA-5EA12F2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0CF9-D0A9-4187-927E-02AB2D49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42E06-01CB-422D-92EF-CB9D81AE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E6A31-DB16-4351-9EF2-58E7597A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39E2D-AF35-4C6F-A182-E46D9E05E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8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A1E37-EB7C-4ED2-946F-2795625B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7E25-3422-469E-ACBD-4C1B2CE1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399B1-6800-4FD4-88C8-7DED554F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42470-27EA-42DD-BB92-51278573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29A5-6711-4AB0-AEC5-F9A614863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7C87F-4C51-4206-9351-FADE95CD4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50B1F-8B2C-47C7-87E1-2F737F39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9877F-5ED2-4298-8665-DF144CA9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91372-CE68-4A36-83B7-AF3E7EC0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31CE-A5F2-4924-8B7F-4532F39F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0EF37D-0827-4246-8FA9-32B5E8315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1B2D0-A6BE-4462-A2AB-572AA56C6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C69E9-7207-49A0-BD6D-E67E0AF7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9E37B-3444-4D36-9521-B81945D7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12A5E-4B1E-4B49-9774-0C39472C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2879-DE71-4696-ADFE-2C81C2D4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E1AAE-EC38-4F01-97DF-23E44AE09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73DE-B392-4D24-BD43-26E32B0D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14326-4B6A-4F6C-B7AD-E2699BD67446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8330F-1D88-41FB-BC21-BC76E79F8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6B4DE-40F3-415B-8896-E82DFFA8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3098-980A-42D4-8A26-C43047067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GcXggbeLH8" TargetMode="External"/><Relationship Id="rId2" Type="http://schemas.openxmlformats.org/officeDocument/2006/relationships/hyperlink" Target="https://www.youtube.com/watch?v=-487Fwatb64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2LSBme2M4Qo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_2NXbDyISo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719D1D-A9EC-4169-AAC1-2C9B4A3D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Future Forms</a:t>
            </a:r>
          </a:p>
        </p:txBody>
      </p:sp>
      <p:pic>
        <p:nvPicPr>
          <p:cNvPr id="2" name="Picture 2" descr="Image result for future grammar clip ar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291" y="1355686"/>
            <a:ext cx="8608424" cy="5287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3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7800-B46D-42C3-84C0-90B452F2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With the verbs </a:t>
            </a:r>
            <a:r>
              <a:rPr lang="en-US" sz="5400" b="1" dirty="0">
                <a:solidFill>
                  <a:srgbClr val="C00000"/>
                </a:solidFill>
              </a:rPr>
              <a:t>hope</a:t>
            </a:r>
            <a:r>
              <a:rPr lang="en-US" sz="5400" b="1" dirty="0"/>
              <a:t>, </a:t>
            </a:r>
            <a:r>
              <a:rPr lang="en-US" sz="5400" b="1" dirty="0">
                <a:solidFill>
                  <a:schemeClr val="accent1"/>
                </a:solidFill>
              </a:rPr>
              <a:t>think</a:t>
            </a:r>
            <a:r>
              <a:rPr lang="en-US" sz="5400" b="1" dirty="0"/>
              <a:t> ,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believe,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7030A0"/>
                </a:solidFill>
              </a:rPr>
              <a:t>expect</a:t>
            </a:r>
            <a:r>
              <a:rPr lang="en-US" sz="5400" b="1" dirty="0"/>
              <a:t>, etc.</a:t>
            </a:r>
          </a:p>
        </p:txBody>
      </p:sp>
      <p:pic>
        <p:nvPicPr>
          <p:cNvPr id="12290" name="Picture 2" descr="Image result for rule number 4 clipart">
            <a:extLst>
              <a:ext uri="{FF2B5EF4-FFF2-40B4-BE49-F238E27FC236}">
                <a16:creationId xmlns:a16="http://schemas.microsoft.com/office/drawing/2014/main" id="{10D0E436-E292-472E-B733-AB156AF4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11" y="1690688"/>
            <a:ext cx="7019778" cy="47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8818-96C9-4B56-88E8-1FD479E6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The Time Expression </a:t>
            </a:r>
          </a:p>
        </p:txBody>
      </p:sp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46BABF9C-3734-4F58-BA38-426177F0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65" y="2034028"/>
            <a:ext cx="4543864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2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future negative and questions">
            <a:extLst>
              <a:ext uri="{FF2B5EF4-FFF2-40B4-BE49-F238E27FC236}">
                <a16:creationId xmlns:a16="http://schemas.microsoft.com/office/drawing/2014/main" id="{161C4279-9F87-493E-9F97-46AA3A8D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05" y="246185"/>
            <a:ext cx="6035041" cy="20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future simple negative and questions">
            <a:extLst>
              <a:ext uri="{FF2B5EF4-FFF2-40B4-BE49-F238E27FC236}">
                <a16:creationId xmlns:a16="http://schemas.microsoft.com/office/drawing/2014/main" id="{4CE5FA53-D5E4-41D0-A06E-EE62952B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9" y="2331785"/>
            <a:ext cx="9648296" cy="428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5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lated image">
            <a:extLst>
              <a:ext uri="{FF2B5EF4-FFF2-40B4-BE49-F238E27FC236}">
                <a16:creationId xmlns:a16="http://schemas.microsoft.com/office/drawing/2014/main" id="{6081583B-823D-465E-9946-0802149A8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0"/>
          <a:stretch/>
        </p:blipFill>
        <p:spPr bwMode="auto">
          <a:xfrm>
            <a:off x="813491" y="738554"/>
            <a:ext cx="10565018" cy="538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2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DAD6-6F82-4943-B01E-922AD182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Be Going to</a:t>
            </a:r>
            <a:br>
              <a:rPr lang="en-US" sz="5400" b="1" dirty="0">
                <a:solidFill>
                  <a:srgbClr val="7030A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We Use Be Going To: </a:t>
            </a:r>
          </a:p>
        </p:txBody>
      </p:sp>
      <p:pic>
        <p:nvPicPr>
          <p:cNvPr id="16386" name="Picture 2" descr="Image result for Be Going to clipart">
            <a:extLst>
              <a:ext uri="{FF2B5EF4-FFF2-40B4-BE49-F238E27FC236}">
                <a16:creationId xmlns:a16="http://schemas.microsoft.com/office/drawing/2014/main" id="{CD955484-F1D0-435E-8B16-1BE39D59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58" y="2039814"/>
            <a:ext cx="8525021" cy="423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3B3C-8341-429C-97F3-8E8F18B1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I am going to play football </a:t>
            </a:r>
            <a:r>
              <a:rPr lang="en-US" sz="4800" b="1" u="sng" dirty="0">
                <a:solidFill>
                  <a:srgbClr val="00B050"/>
                </a:solidFill>
              </a:rPr>
              <a:t>this afternoon.</a:t>
            </a:r>
          </a:p>
        </p:txBody>
      </p:sp>
      <p:pic>
        <p:nvPicPr>
          <p:cNvPr id="17410" name="Picture 2" descr="Image result for play football clipart">
            <a:extLst>
              <a:ext uri="{FF2B5EF4-FFF2-40B4-BE49-F238E27FC236}">
                <a16:creationId xmlns:a16="http://schemas.microsoft.com/office/drawing/2014/main" id="{C7460B9F-1388-49E0-B889-AA184E5B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63" y="2039815"/>
            <a:ext cx="9070439" cy="40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6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BABF-C035-4102-BC86-7FAF041D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Plans for the near future.</a:t>
            </a:r>
          </a:p>
        </p:txBody>
      </p:sp>
      <p:pic>
        <p:nvPicPr>
          <p:cNvPr id="3" name="Picture 2" descr="Image result for rule number 1 clipart">
            <a:extLst>
              <a:ext uri="{FF2B5EF4-FFF2-40B4-BE49-F238E27FC236}">
                <a16:creationId xmlns:a16="http://schemas.microsoft.com/office/drawing/2014/main" id="{8863A8E6-4611-4205-A983-13F0AA24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12" y="2173576"/>
            <a:ext cx="4567311" cy="4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4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A5F6-A248-4C92-A555-9868E16D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It’s going to rain. There are dark clouds in the sky.</a:t>
            </a:r>
          </a:p>
        </p:txBody>
      </p:sp>
      <p:pic>
        <p:nvPicPr>
          <p:cNvPr id="18434" name="Picture 2" descr="Image result for Itâs going to rain clipart">
            <a:extLst>
              <a:ext uri="{FF2B5EF4-FFF2-40B4-BE49-F238E27FC236}">
                <a16:creationId xmlns:a16="http://schemas.microsoft.com/office/drawing/2014/main" id="{FA6034AE-7341-4265-8B80-4007823B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1" y="1430355"/>
            <a:ext cx="7526215" cy="50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97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C1A-39D1-494D-BF98-AAA31076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FF"/>
                </a:solidFill>
              </a:rPr>
              <a:t>When there is an evidence that something is going to happen in the near future.</a:t>
            </a:r>
          </a:p>
        </p:txBody>
      </p:sp>
      <p:pic>
        <p:nvPicPr>
          <p:cNvPr id="3" name="Picture 2" descr="Image result for rule  2 clipart">
            <a:extLst>
              <a:ext uri="{FF2B5EF4-FFF2-40B4-BE49-F238E27FC236}">
                <a16:creationId xmlns:a16="http://schemas.microsoft.com/office/drawing/2014/main" id="{7C10FEF1-1146-474E-8D5A-FE127461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54" y="1782128"/>
            <a:ext cx="6465619" cy="50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22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26A1-06B4-4E85-B3E6-E98AB617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Present Continuous</a:t>
            </a:r>
          </a:p>
        </p:txBody>
      </p:sp>
      <p:pic>
        <p:nvPicPr>
          <p:cNvPr id="20482" name="Picture 2" descr="Image result for present continuous clipart">
            <a:extLst>
              <a:ext uri="{FF2B5EF4-FFF2-40B4-BE49-F238E27FC236}">
                <a16:creationId xmlns:a16="http://schemas.microsoft.com/office/drawing/2014/main" id="{91D0EFEB-A024-49A3-A34D-9163A423C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0"/>
          <a:stretch/>
        </p:blipFill>
        <p:spPr bwMode="auto">
          <a:xfrm>
            <a:off x="1663345" y="1592716"/>
            <a:ext cx="8865309" cy="43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8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8F33-4C95-4F4D-AEDD-229AFECF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344" y="466726"/>
            <a:ext cx="4403187" cy="122396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Use</a:t>
            </a:r>
          </a:p>
        </p:txBody>
      </p:sp>
      <p:sp>
        <p:nvSpPr>
          <p:cNvPr id="3" name="AutoShape 2" descr="Image result for use clipart">
            <a:extLst>
              <a:ext uri="{FF2B5EF4-FFF2-40B4-BE49-F238E27FC236}">
                <a16:creationId xmlns:a16="http://schemas.microsoft.com/office/drawing/2014/main" id="{AB45C6EA-A372-44A4-97D7-2D3B53266D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use clipart">
            <a:extLst>
              <a:ext uri="{FF2B5EF4-FFF2-40B4-BE49-F238E27FC236}">
                <a16:creationId xmlns:a16="http://schemas.microsoft.com/office/drawing/2014/main" id="{71A2579F-2B49-42EE-B0A4-8E2688C85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use clipart">
            <a:extLst>
              <a:ext uri="{FF2B5EF4-FFF2-40B4-BE49-F238E27FC236}">
                <a16:creationId xmlns:a16="http://schemas.microsoft.com/office/drawing/2014/main" id="{40FB96BA-2C7E-43A8-88F2-1E6990AB62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use clipart">
            <a:extLst>
              <a:ext uri="{FF2B5EF4-FFF2-40B4-BE49-F238E27FC236}">
                <a16:creationId xmlns:a16="http://schemas.microsoft.com/office/drawing/2014/main" id="{C00C82D5-4010-4473-AF12-F10915E7C9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Image result for how can i use clipart">
            <a:extLst>
              <a:ext uri="{FF2B5EF4-FFF2-40B4-BE49-F238E27FC236}">
                <a16:creationId xmlns:a16="http://schemas.microsoft.com/office/drawing/2014/main" id="{0ADE796F-718A-4ADA-85CC-6C214E445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659" y="1830376"/>
            <a:ext cx="6478682" cy="48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2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4346-0B7B-4A7F-969E-F6929FF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 am meeting Rania Khalileyah at two o’clock.</a:t>
            </a:r>
          </a:p>
        </p:txBody>
      </p:sp>
      <p:pic>
        <p:nvPicPr>
          <p:cNvPr id="22530" name="Picture 2" descr="Related image">
            <a:extLst>
              <a:ext uri="{FF2B5EF4-FFF2-40B4-BE49-F238E27FC236}">
                <a16:creationId xmlns:a16="http://schemas.microsoft.com/office/drawing/2014/main" id="{2FF195D7-70E1-4F3F-941C-D6AB1093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3" y="1685924"/>
            <a:ext cx="5781820" cy="48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86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37F7-0048-4FF2-8393-7CABEA53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976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The rule is: 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/>
              <a:t>We use the present continuous for  actions we have already </a:t>
            </a:r>
            <a:r>
              <a:rPr lang="en-US" sz="3600" b="1" u="sng" dirty="0"/>
              <a:t>arranged </a:t>
            </a:r>
            <a:r>
              <a:rPr lang="en-US" sz="3600" b="1" dirty="0"/>
              <a:t>to do in the near future.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/>
              <a:t>A future arrangement is a plan that you have decided and organized with </a:t>
            </a:r>
            <a:r>
              <a:rPr lang="en-US" sz="3600" b="1" u="sng" dirty="0">
                <a:solidFill>
                  <a:schemeClr val="accent1"/>
                </a:solidFill>
              </a:rPr>
              <a:t>another person.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b="1" u="sng" dirty="0">
                <a:solidFill>
                  <a:srgbClr val="C00000"/>
                </a:solidFill>
              </a:rPr>
              <a:t>I'm spending </a:t>
            </a:r>
            <a:r>
              <a:rPr lang="en-US" sz="3600" b="1" dirty="0">
                <a:solidFill>
                  <a:srgbClr val="C00000"/>
                </a:solidFill>
              </a:rPr>
              <a:t>Christmas and New Year with my Mum and Dad. </a:t>
            </a:r>
            <a:r>
              <a:rPr lang="en-US" sz="3600" b="1" dirty="0">
                <a:solidFill>
                  <a:srgbClr val="FF0000"/>
                </a:solidFill>
              </a:rPr>
              <a:t>We're meeting Susan at 3 o'clock tomorrow afternoon.</a:t>
            </a:r>
            <a:br>
              <a:rPr lang="en-US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3554" name="Picture 2" descr="Related image">
            <a:extLst>
              <a:ext uri="{FF2B5EF4-FFF2-40B4-BE49-F238E27FC236}">
                <a16:creationId xmlns:a16="http://schemas.microsoft.com/office/drawing/2014/main" id="{DAAFD509-3374-47CF-AEFA-493516031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37" y="3762804"/>
            <a:ext cx="4529971" cy="30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3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70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91BC8-DC2F-4207-99AC-C55F4C2C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428318"/>
            <a:ext cx="8508512" cy="12740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Future continuous Will be + verb + </a:t>
            </a:r>
            <a:r>
              <a:rPr lang="en-US" sz="4200" dirty="0" err="1"/>
              <a:t>Ing</a:t>
            </a:r>
            <a:br>
              <a:rPr lang="en-US" sz="4200" dirty="0"/>
            </a:br>
            <a:r>
              <a:rPr lang="en-US" sz="4200" b="1" dirty="0"/>
              <a:t>I will be using my laptop this afternoon</a:t>
            </a:r>
          </a:p>
        </p:txBody>
      </p:sp>
      <p:pic>
        <p:nvPicPr>
          <p:cNvPr id="1026" name="Picture 2" descr="Image result for using my laptop">
            <a:extLst>
              <a:ext uri="{FF2B5EF4-FFF2-40B4-BE49-F238E27FC236}">
                <a16:creationId xmlns:a16="http://schemas.microsoft.com/office/drawing/2014/main" id="{11ECD33B-6782-4799-BA8E-DB58BC07F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" b="44664"/>
          <a:stretch/>
        </p:blipFill>
        <p:spPr bwMode="auto">
          <a:xfrm>
            <a:off x="1998638" y="1084228"/>
            <a:ext cx="8438076" cy="29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" name="Group 72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77969" y="4641753"/>
            <a:ext cx="1128382" cy="847206"/>
            <a:chOff x="8183879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2" descr="Image result for using my laptop">
            <a:extLst>
              <a:ext uri="{FF2B5EF4-FFF2-40B4-BE49-F238E27FC236}">
                <a16:creationId xmlns:a16="http://schemas.microsoft.com/office/drawing/2014/main" id="{11ECD33B-6782-4799-BA8E-DB58BC07F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" b="44664"/>
          <a:stretch/>
        </p:blipFill>
        <p:spPr bwMode="auto">
          <a:xfrm>
            <a:off x="1998638" y="1045039"/>
            <a:ext cx="8438076" cy="29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81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FA75-6E76-434C-A679-319C404D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523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The Rule is:</a:t>
            </a:r>
            <a:br>
              <a:rPr lang="en-US" sz="4000" dirty="0"/>
            </a:br>
            <a:r>
              <a:rPr lang="en-US" sz="4000" b="1" dirty="0"/>
              <a:t>Actions that  will be in progress at a </a:t>
            </a:r>
            <a:r>
              <a:rPr lang="en-US" sz="4000" b="1" u="sng" dirty="0"/>
              <a:t>specific time in the future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>The future continuous tense is used to talk about future events that will be in progress at a specific time in the future.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u="sng" dirty="0">
                <a:solidFill>
                  <a:srgbClr val="C00000"/>
                </a:solidFill>
              </a:rPr>
              <a:t>This time tomorrow </a:t>
            </a:r>
            <a:r>
              <a:rPr lang="en-US" sz="4000" b="1" dirty="0">
                <a:solidFill>
                  <a:srgbClr val="C00000"/>
                </a:solidFill>
              </a:rPr>
              <a:t>I will be celebrating my birthday.</a:t>
            </a:r>
            <a:br>
              <a:rPr lang="en-US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at a specific time">
            <a:extLst>
              <a:ext uri="{FF2B5EF4-FFF2-40B4-BE49-F238E27FC236}">
                <a16:creationId xmlns:a16="http://schemas.microsoft.com/office/drawing/2014/main" id="{9820A184-DEBF-4CAB-8E1B-2664C695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0" y="4154920"/>
            <a:ext cx="3657601" cy="23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2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083F-8119-4F32-94C1-DE4CB3EA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Future perfect simple</a:t>
            </a:r>
            <a:br>
              <a:rPr lang="en-US" b="1" dirty="0"/>
            </a:br>
            <a:r>
              <a:rPr lang="en-US" b="1" dirty="0">
                <a:solidFill>
                  <a:srgbClr val="00B050"/>
                </a:solidFill>
              </a:rPr>
              <a:t>Tim </a:t>
            </a:r>
            <a:r>
              <a:rPr lang="en-US" b="1" u="sng" dirty="0">
                <a:solidFill>
                  <a:srgbClr val="00B050"/>
                </a:solidFill>
              </a:rPr>
              <a:t>will have finished </a:t>
            </a:r>
            <a:r>
              <a:rPr lang="en-US" b="1" dirty="0">
                <a:solidFill>
                  <a:srgbClr val="00B050"/>
                </a:solidFill>
              </a:rPr>
              <a:t>his project by Monday.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Image result for project">
            <a:extLst>
              <a:ext uri="{FF2B5EF4-FFF2-40B4-BE49-F238E27FC236}">
                <a16:creationId xmlns:a16="http://schemas.microsoft.com/office/drawing/2014/main" id="{818764DC-8E56-4EAC-A842-6A9E16CD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4" y="1690688"/>
            <a:ext cx="7019778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7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2EEB-A49D-43BB-B00A-E3171443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0638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rule is: </a:t>
            </a:r>
            <a:br>
              <a:rPr lang="en-US" dirty="0"/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Something that will be finished </a:t>
            </a:r>
            <a:r>
              <a:rPr lang="en-US" b="1" u="sng" dirty="0">
                <a:solidFill>
                  <a:srgbClr val="FF0000"/>
                </a:solidFill>
              </a:rPr>
              <a:t>before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 specific time in the future.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The </a:t>
            </a:r>
            <a:r>
              <a:rPr lang="en-US" b="1" dirty="0">
                <a:solidFill>
                  <a:srgbClr val="00B050"/>
                </a:solidFill>
              </a:rPr>
              <a:t>future perfect tense</a:t>
            </a:r>
            <a:r>
              <a:rPr lang="en-US" dirty="0">
                <a:solidFill>
                  <a:srgbClr val="00B050"/>
                </a:solidFill>
              </a:rPr>
              <a:t> is used to indicate a </a:t>
            </a:r>
            <a:r>
              <a:rPr lang="en-US" b="1" dirty="0">
                <a:solidFill>
                  <a:srgbClr val="00B050"/>
                </a:solidFill>
              </a:rPr>
              <a:t>future</a:t>
            </a:r>
            <a:r>
              <a:rPr lang="en-US" dirty="0">
                <a:solidFill>
                  <a:srgbClr val="00B050"/>
                </a:solidFill>
              </a:rPr>
              <a:t> event that has a definitive end date.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We will have reached home before you come.</a:t>
            </a:r>
            <a:br>
              <a:rPr lang="en-US" dirty="0"/>
            </a:b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238421E8-9916-4657-9D60-127F5CFE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45" y="3929709"/>
            <a:ext cx="4264094" cy="29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54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776719"/>
          </a:xfrm>
        </p:spPr>
        <p:txBody>
          <a:bodyPr>
            <a:normAutofit fontScale="90000"/>
          </a:bodyPr>
          <a:lstStyle/>
          <a:p>
            <a:r>
              <a:rPr lang="en-US" dirty="0"/>
              <a:t>Song</a:t>
            </a:r>
            <a:br>
              <a:rPr lang="en-US" dirty="0"/>
            </a:br>
            <a:r>
              <a:rPr lang="en-US" sz="3600" dirty="0">
                <a:hlinkClick r:id="rId2"/>
              </a:rPr>
              <a:t>https://www.youtube.com/watch?v=-487Fwatb64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future form conversation</a:t>
            </a:r>
            <a:br>
              <a:rPr lang="en-US" sz="3600" dirty="0"/>
            </a:br>
            <a:r>
              <a:rPr lang="en-US" sz="3600" dirty="0">
                <a:hlinkClick r:id="rId3"/>
              </a:rPr>
              <a:t>https://www.youtube.com/watch?v=lGcXggbeLH8</a:t>
            </a:r>
            <a:br>
              <a:rPr lang="en-US" sz="3600" dirty="0"/>
            </a:br>
            <a:r>
              <a:rPr lang="en-US" sz="3600" dirty="0"/>
              <a:t>Will / Going to / Be ING / Present simple – Future</a:t>
            </a:r>
            <a:br>
              <a:rPr lang="en-US" sz="3600" dirty="0"/>
            </a:br>
            <a:r>
              <a:rPr lang="en-US" sz="3600" dirty="0">
                <a:hlinkClick r:id="rId4"/>
              </a:rPr>
              <a:t>https://www.youtube.com/watch?v=2LSBme2M4Qo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30B0-377C-4681-B231-3EB5EC15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75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Time Expressions</a:t>
            </a:r>
            <a:br>
              <a:rPr lang="en-US" dirty="0"/>
            </a:br>
            <a:r>
              <a:rPr lang="en-GB" dirty="0">
                <a:hlinkClick r:id="rId2"/>
              </a:rPr>
              <a:t>https://www.youtube.com/watch?v=h_2NXbDyISo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53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7510-7BED-48FB-AD36-E38BAA52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Jill will be 2 years old next month.</a:t>
            </a:r>
          </a:p>
        </p:txBody>
      </p:sp>
      <p:pic>
        <p:nvPicPr>
          <p:cNvPr id="25602" name="Picture 2" descr="Image result for 2 years old baby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9" y="1562685"/>
            <a:ext cx="6943708" cy="4746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36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9864-A6AD-4E63-9038-17E731AF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66"/>
                </a:solidFill>
              </a:rPr>
              <a:t>For situations which will definitely happen in the future and which we </a:t>
            </a:r>
            <a:r>
              <a:rPr lang="en-US" sz="5400" b="1" u="sng" dirty="0">
                <a:solidFill>
                  <a:srgbClr val="FF0000"/>
                </a:solidFill>
              </a:rPr>
              <a:t>can not </a:t>
            </a:r>
            <a:r>
              <a:rPr lang="en-US" sz="5400" b="1" dirty="0">
                <a:solidFill>
                  <a:srgbClr val="FF0066"/>
                </a:solidFill>
              </a:rPr>
              <a:t>control it .</a:t>
            </a:r>
          </a:p>
        </p:txBody>
      </p:sp>
      <p:pic>
        <p:nvPicPr>
          <p:cNvPr id="4" name="Picture 2" descr="Image result for rule number 1 clipart">
            <a:extLst>
              <a:ext uri="{FF2B5EF4-FFF2-40B4-BE49-F238E27FC236}">
                <a16:creationId xmlns:a16="http://schemas.microsoft.com/office/drawing/2014/main" id="{F70DCE35-09F3-45E0-AD57-5D91DCF8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41" y="2478541"/>
            <a:ext cx="3349451" cy="343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26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E388-F900-4A40-9A3C-4FE9B493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Be Quiet or I will send you out.</a:t>
            </a:r>
          </a:p>
        </p:txBody>
      </p:sp>
      <p:pic>
        <p:nvPicPr>
          <p:cNvPr id="7170" name="Picture 2" descr="Image result for angry teacher and student clipart">
            <a:extLst>
              <a:ext uri="{FF2B5EF4-FFF2-40B4-BE49-F238E27FC236}">
                <a16:creationId xmlns:a16="http://schemas.microsoft.com/office/drawing/2014/main" id="{87A1C879-4ED1-4C0D-B981-A3844691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50" y="1685783"/>
            <a:ext cx="7174522" cy="48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6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1836-2A83-4AB6-A117-3245563B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+mn-lt"/>
              </a:rPr>
              <a:t>For Threats or warning.</a:t>
            </a:r>
          </a:p>
        </p:txBody>
      </p:sp>
      <p:sp>
        <p:nvSpPr>
          <p:cNvPr id="24578" name="AutoShape 2" descr="Image result for rule number 2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Image result for rule number 2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463" y="1729719"/>
            <a:ext cx="4428308" cy="4415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64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210B-2B20-4E66-A272-5EAE74AD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I’ll help you teacher.</a:t>
            </a:r>
          </a:p>
        </p:txBody>
      </p:sp>
      <p:pic>
        <p:nvPicPr>
          <p:cNvPr id="9218" name="Picture 2" descr="Image result for raise your hand student clipart">
            <a:extLst>
              <a:ext uri="{FF2B5EF4-FFF2-40B4-BE49-F238E27FC236}">
                <a16:creationId xmlns:a16="http://schemas.microsoft.com/office/drawing/2014/main" id="{AD91AC39-D5B0-47A4-ADA5-42943444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09" y="2180491"/>
            <a:ext cx="4093699" cy="44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39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5E8E-0EA8-4271-8252-BEE156A4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For promises and quick decisions.</a:t>
            </a:r>
          </a:p>
        </p:txBody>
      </p:sp>
      <p:sp>
        <p:nvSpPr>
          <p:cNvPr id="22530" name="AutoShape 2" descr="Image result for rule number 3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Image result for rule number 3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101" y="1750422"/>
            <a:ext cx="47625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7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0DA7-8519-49A0-8A82-0AF39076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5" y="450166"/>
            <a:ext cx="6260124" cy="12405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 </a:t>
            </a:r>
            <a:r>
              <a:rPr lang="en-US" b="1" u="sng" dirty="0">
                <a:solidFill>
                  <a:srgbClr val="C00000"/>
                </a:solidFill>
              </a:rPr>
              <a:t>hope</a:t>
            </a:r>
            <a:r>
              <a:rPr lang="en-US" b="1" dirty="0">
                <a:solidFill>
                  <a:srgbClr val="C00000"/>
                </a:solidFill>
              </a:rPr>
              <a:t> he will pass his exam.</a:t>
            </a:r>
          </a:p>
        </p:txBody>
      </p:sp>
      <p:pic>
        <p:nvPicPr>
          <p:cNvPr id="11266" name="Picture 2" descr="Image result for hope">
            <a:extLst>
              <a:ext uri="{FF2B5EF4-FFF2-40B4-BE49-F238E27FC236}">
                <a16:creationId xmlns:a16="http://schemas.microsoft.com/office/drawing/2014/main" id="{D6700569-D8D6-47C7-ADEB-7399ADF6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4" y="3727938"/>
            <a:ext cx="3042725" cy="20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think">
            <a:extLst>
              <a:ext uri="{FF2B5EF4-FFF2-40B4-BE49-F238E27FC236}">
                <a16:creationId xmlns:a16="http://schemas.microsoft.com/office/drawing/2014/main" id="{7883F59D-593E-413D-B625-3FC3C449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94" y="402233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believe clipart">
            <a:extLst>
              <a:ext uri="{FF2B5EF4-FFF2-40B4-BE49-F238E27FC236}">
                <a16:creationId xmlns:a16="http://schemas.microsoft.com/office/drawing/2014/main" id="{C8DC69EF-F826-48FE-BB91-D1DA22A09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6"/>
          <a:stretch/>
        </p:blipFill>
        <p:spPr bwMode="auto">
          <a:xfrm>
            <a:off x="393750" y="655515"/>
            <a:ext cx="2038350" cy="16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expect clipart">
            <a:extLst>
              <a:ext uri="{FF2B5EF4-FFF2-40B4-BE49-F238E27FC236}">
                <a16:creationId xmlns:a16="http://schemas.microsoft.com/office/drawing/2014/main" id="{500157AF-E6FB-421B-9AF4-48AD9288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94" y="549666"/>
            <a:ext cx="27527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22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433</Words>
  <Application>Microsoft Office PowerPoint</Application>
  <PresentationFormat>Widescreen</PresentationFormat>
  <Paragraphs>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Future Forms</vt:lpstr>
      <vt:lpstr>Use</vt:lpstr>
      <vt:lpstr>Jill will be 2 years old next month.</vt:lpstr>
      <vt:lpstr>For situations which will definitely happen in the future and which we can not control it .</vt:lpstr>
      <vt:lpstr>Be Quiet or I will send you out.</vt:lpstr>
      <vt:lpstr>For Threats or warning.</vt:lpstr>
      <vt:lpstr>I’ll help you teacher.</vt:lpstr>
      <vt:lpstr>For promises and quick decisions.</vt:lpstr>
      <vt:lpstr>I hope he will pass his exam.</vt:lpstr>
      <vt:lpstr>With the verbs hope, think , believe, expect, etc.</vt:lpstr>
      <vt:lpstr>The Time Expression </vt:lpstr>
      <vt:lpstr>PowerPoint Presentation</vt:lpstr>
      <vt:lpstr>PowerPoint Presentation</vt:lpstr>
      <vt:lpstr>Be Going to We Use Be Going To: </vt:lpstr>
      <vt:lpstr>I am going to play football this afternoon.</vt:lpstr>
      <vt:lpstr>Plans for the near future.</vt:lpstr>
      <vt:lpstr>It’s going to rain. There are dark clouds in the sky.</vt:lpstr>
      <vt:lpstr>When there is an evidence that something is going to happen in the near future.</vt:lpstr>
      <vt:lpstr>Present Continuous</vt:lpstr>
      <vt:lpstr>I am meeting Rania Khalileyah at two o’clock.</vt:lpstr>
      <vt:lpstr>The rule is:  We use the present continuous for  actions we have already arranged to do in the near future. A future arrangement is a plan that you have decided and organized with another person.  I'm spending Christmas and New Year with my Mum and Dad. We're meeting Susan at 3 o'clock tomorrow afternoon. </vt:lpstr>
      <vt:lpstr>Future continuous Will be + verb + Ing I will be using my laptop this afternoon</vt:lpstr>
      <vt:lpstr>The Rule is: Actions that  will be in progress at a specific time in the future The future continuous tense is used to talk about future events that will be in progress at a specific time in the future.  This time tomorrow I will be celebrating my birthday. </vt:lpstr>
      <vt:lpstr>Future perfect simple Tim will have finished his project by Monday.</vt:lpstr>
      <vt:lpstr>The rule is:  Something that will be finished before a specific time in the future. The future perfect tense is used to indicate a future event that has a definitive end date.  We will have reached home before you come. </vt:lpstr>
      <vt:lpstr>Song https://www.youtube.com/watch?v=-487Fwatb64  future form conversation https://www.youtube.com/watch?v=lGcXggbeLH8 Will / Going to / Be ING / Present simple – Future https://www.youtube.com/watch?v=2LSBme2M4Qo  </vt:lpstr>
      <vt:lpstr>Time Expressions https://www.youtube.com/watch?v=h_2NXbDyISo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Simple</dc:title>
  <dc:creator>Lubna Mreish</dc:creator>
  <cp:lastModifiedBy>L.Mriesh</cp:lastModifiedBy>
  <cp:revision>50</cp:revision>
  <dcterms:created xsi:type="dcterms:W3CDTF">2020-01-06T15:55:33Z</dcterms:created>
  <dcterms:modified xsi:type="dcterms:W3CDTF">2022-03-01T07:08:51Z</dcterms:modified>
</cp:coreProperties>
</file>