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1"/>
  </p:sldMasterIdLst>
  <p:sldIdLst>
    <p:sldId id="256" r:id="rId2"/>
    <p:sldId id="272" r:id="rId3"/>
    <p:sldId id="257" r:id="rId4"/>
    <p:sldId id="273" r:id="rId5"/>
    <p:sldId id="269" r:id="rId6"/>
    <p:sldId id="263" r:id="rId7"/>
    <p:sldId id="279" r:id="rId8"/>
    <p:sldId id="280" r:id="rId9"/>
    <p:sldId id="259" r:id="rId10"/>
    <p:sldId id="262" r:id="rId11"/>
    <p:sldId id="266" r:id="rId12"/>
    <p:sldId id="270" r:id="rId13"/>
    <p:sldId id="274" r:id="rId14"/>
    <p:sldId id="275" r:id="rId15"/>
    <p:sldId id="276" r:id="rId16"/>
    <p:sldId id="271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72371"/>
      </p:ext>
    </p:extLst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4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8E80666-FB37-4B36-9149-507F3B0178E3}" type="datetimeFigureOut">
              <a:rPr lang="en-US" smtClean="0"/>
              <a:pPr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98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8E80666-FB37-4B36-9149-507F3B0178E3}" type="datetimeFigureOut">
              <a:rPr lang="en-US" smtClean="0"/>
              <a:pPr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941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8E80666-FB37-4B36-9149-507F3B0178E3}" type="datetimeFigureOut">
              <a:rPr lang="en-US" smtClean="0"/>
              <a:pPr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25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51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32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96725"/>
      </p:ext>
    </p:extLst>
  </p:cSld>
  <p:clrMapOvr>
    <a:masterClrMapping/>
  </p:clrMapOvr>
  <p:transition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8E80666-FB37-4B36-9149-507F3B0178E3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49570"/>
      </p:ext>
    </p:extLst>
  </p:cSld>
  <p:clrMapOvr>
    <a:masterClrMapping/>
  </p:clrMapOvr>
  <p:transition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241535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0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8E80666-FB37-4B36-9149-507F3B0178E3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40491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2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42751"/>
      </p:ext>
    </p:extLst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33546"/>
      </p:ext>
    </p:extLst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86734"/>
      </p:ext>
    </p:extLst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9683"/>
      </p:ext>
    </p:extLst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22720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9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  <p:sldLayoutId id="2147484081" r:id="rId14"/>
    <p:sldLayoutId id="2147484082" r:id="rId15"/>
    <p:sldLayoutId id="2147484083" r:id="rId16"/>
    <p:sldLayoutId id="2147484084" r:id="rId17"/>
    <p:sldLayoutId id="2147484085" r:id="rId18"/>
  </p:sldLayoutIdLst>
  <p:transition>
    <p:pull dir="d"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hyperlink" Target="https://www.youtube.com/watch?v=v-6MShC82ow&amp;t=405s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1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o2evHtsyTk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youtu.be/ctqviXu-mT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youtube.com/watch?v=XJmXvZdRRNQ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youtube.com/watch?v=yigRz8b9eL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hyperlink" Target="https://www.youtube.com/watch?v=DKC74YKJpNY" TargetMode="External"/><Relationship Id="rId3" Type="http://schemas.openxmlformats.org/officeDocument/2006/relationships/image" Target="../media/image70.png"/><Relationship Id="rId7" Type="http://schemas.openxmlformats.org/officeDocument/2006/relationships/image" Target="../media/image110.png"/><Relationship Id="rId12" Type="http://schemas.openxmlformats.org/officeDocument/2006/relationships/image" Target="../media/image16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0.png"/><Relationship Id="rId11" Type="http://schemas.openxmlformats.org/officeDocument/2006/relationships/image" Target="../media/image150.png"/><Relationship Id="rId5" Type="http://schemas.openxmlformats.org/officeDocument/2006/relationships/image" Target="../media/image90.png"/><Relationship Id="rId10" Type="http://schemas.openxmlformats.org/officeDocument/2006/relationships/image" Target="../media/image140.png"/><Relationship Id="rId4" Type="http://schemas.openxmlformats.org/officeDocument/2006/relationships/image" Target="../media/image80.png"/><Relationship Id="rId9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84324" y="1201008"/>
            <a:ext cx="7175351" cy="1793167"/>
          </a:xfrm>
        </p:spPr>
        <p:txBody>
          <a:bodyPr/>
          <a:lstStyle/>
          <a:p>
            <a:pPr algn="ctr"/>
            <a:r>
              <a:rPr lang="en-US" dirty="0"/>
              <a:t>Expressions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53494" y="3409939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Chapter 2</a:t>
            </a:r>
          </a:p>
        </p:txBody>
      </p:sp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232" y="688372"/>
            <a:ext cx="6512511" cy="1143000"/>
          </a:xfrm>
        </p:spPr>
        <p:txBody>
          <a:bodyPr/>
          <a:lstStyle/>
          <a:p>
            <a:pPr algn="l"/>
            <a:r>
              <a:rPr lang="en-US" sz="4000" u="sng" dirty="0"/>
              <a:t>Expanding brackets: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66974" y="1628148"/>
                <a:ext cx="8055069" cy="1840608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accent6">
                      <a:lumMod val="50000"/>
                    </a:schemeClr>
                  </a:buClr>
                  <a:buSzPct val="155000"/>
                  <a:buFont typeface="Century Gothic" panose="020B0502020202020204" pitchFamily="34" charset="0"/>
                  <a:buChar char="*"/>
                </a:pPr>
                <a:endParaRPr lang="en-US" sz="1900" dirty="0"/>
              </a:p>
              <a:p>
                <a:pPr>
                  <a:buClr>
                    <a:schemeClr val="accent6">
                      <a:lumMod val="50000"/>
                    </a:schemeClr>
                  </a:buClr>
                  <a:buSzPct val="155000"/>
                  <a:buFont typeface="Century Gothic" panose="020B0502020202020204" pitchFamily="34" charset="0"/>
                  <a:buChar char="*"/>
                </a:pPr>
                <a:r>
                  <a:rPr lang="en-US" sz="1900" dirty="0"/>
                  <a:t>Expanding brackets uses the </a:t>
                </a:r>
                <a:r>
                  <a:rPr lang="en-US" sz="1900" b="1" dirty="0"/>
                  <a:t>distributive law</a:t>
                </a:r>
                <a:r>
                  <a:rPr lang="en-US" sz="1900" dirty="0"/>
                  <a:t>.</a:t>
                </a:r>
              </a:p>
              <a:p>
                <a:pPr>
                  <a:buNone/>
                </a:pPr>
                <a:endParaRPr lang="en-US" sz="1000" dirty="0"/>
              </a:p>
              <a:p>
                <a:pPr>
                  <a:buClr>
                    <a:schemeClr val="accent6">
                      <a:lumMod val="75000"/>
                    </a:schemeClr>
                  </a:buClr>
                  <a:buSzPct val="147000"/>
                  <a:buFont typeface="Century Gothic" panose="020B0502020202020204" pitchFamily="34" charset="0"/>
                  <a:buChar char="*"/>
                </a:pPr>
                <a:r>
                  <a:rPr lang="en-US" sz="1900" u="sng" dirty="0"/>
                  <a:t>Ex1</a:t>
                </a:r>
                <a:r>
                  <a:rPr lang="en-US" sz="1900" dirty="0"/>
                  <a:t>: Expand the brackets: </a:t>
                </a:r>
              </a:p>
              <a:p>
                <a:pPr lvl="1">
                  <a:buNone/>
                </a:pP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i="0" dirty="0">
                    <a:latin typeface="+mj-lt"/>
                  </a:rPr>
                  <a:t>x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900" i="0" dirty="0">
                    <a:latin typeface="+mj-lt"/>
                  </a:rPr>
                  <a:t>x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1900" i="1" dirty="0">
                  <a:latin typeface="Cambria Math" panose="02040503050406030204" pitchFamily="18" charset="0"/>
                </a:endParaRPr>
              </a:p>
              <a:p>
                <a:pPr lvl="1">
                  <a:buNone/>
                </a:pPr>
                <a:r>
                  <a:rPr lang="en-US" sz="1900" dirty="0"/>
                  <a:t>                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	= </m:t>
                    </m:r>
                    <m:r>
                      <a:rPr lang="en-US" sz="1900" i="1" dirty="0" err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sz="1900" dirty="0"/>
              </a:p>
              <a:p>
                <a:pPr>
                  <a:buNone/>
                </a:pPr>
                <a:endParaRPr lang="en-US" sz="1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66974" y="1628148"/>
                <a:ext cx="8055069" cy="1840608"/>
              </a:xfrm>
              <a:blipFill>
                <a:blip r:embed="rId2"/>
                <a:stretch>
                  <a:fillRect l="-1589" b="-10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21792" y="3837032"/>
                <a:ext cx="5574792" cy="14142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kumimoji="0" lang="en-US" sz="1900" b="0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Ex2</a:t>
                </a:r>
                <a:r>
                  <a:rPr kumimoji="0" lang="en-US" sz="1900" b="0" i="0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: simplify: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3(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− 2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+ 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(4 − 2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lang="en-US" sz="19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2" y="3837032"/>
                <a:ext cx="5574792" cy="1414272"/>
              </a:xfrm>
              <a:prstGeom prst="rect">
                <a:avLst/>
              </a:prstGeom>
              <a:blipFill>
                <a:blip r:embed="rId3"/>
                <a:stretch>
                  <a:fillRect l="-656" t="-6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43128" y="5391512"/>
                <a:ext cx="4501896" cy="7315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kumimoji="0" lang="en-US" sz="1900" b="0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Ex3</a:t>
                </a:r>
                <a:r>
                  <a:rPr kumimoji="0" lang="en-US" sz="1900" b="0" i="0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: simplify</a:t>
                </a:r>
                <a14:m>
                  <m:oMath xmlns:m="http://schemas.openxmlformats.org/officeDocument/2006/math">
                    <m:r>
                      <a:rPr kumimoji="0" lang="en-US" sz="1900" b="0" i="1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 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(3 − 2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 − 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(4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− 2)</m:t>
                    </m:r>
                  </m:oMath>
                </a14:m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		</m:t>
                      </m:r>
                    </m:oMath>
                  </m:oMathPara>
                </a14:m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" y="5391512"/>
                <a:ext cx="4501896" cy="731520"/>
              </a:xfrm>
              <a:prstGeom prst="rect">
                <a:avLst/>
              </a:prstGeom>
              <a:blipFill>
                <a:blip r:embed="rId4"/>
                <a:stretch>
                  <a:fillRect l="-271" t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792223" y="4208888"/>
                <a:ext cx="3733933" cy="8534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lang="en-US" sz="1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 3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− 6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+ 4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− 2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lang="en-US" sz="19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kumimoji="0" lang="en-US" sz="1900" b="0" u="none" strike="noStrike" kern="1200" cap="none" spc="0" normalizeH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    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 7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− 6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− 2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223" y="4208888"/>
                <a:ext cx="3733933" cy="8534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307592" y="5775560"/>
                <a:ext cx="4501896" cy="9326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 6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− 4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− 4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b="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kumimoji="0" lang="en-US" sz="19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		= 8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− 8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592" y="5775560"/>
                <a:ext cx="4501896" cy="9326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E02765D-004C-4CAE-8523-97F162FB4D77}"/>
              </a:ext>
            </a:extLst>
          </p:cNvPr>
          <p:cNvSpPr/>
          <p:nvPr/>
        </p:nvSpPr>
        <p:spPr>
          <a:xfrm>
            <a:off x="3850488" y="6475012"/>
            <a:ext cx="55747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7"/>
              </a:rPr>
              <a:t>https://www.youtube.com/watch?v=v-6MShC82ow&amp;t=405s</a:t>
            </a:r>
            <a:r>
              <a:rPr lang="en-US" sz="1400" dirty="0"/>
              <a:t>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91896" y="2950464"/>
                <a:ext cx="5523374" cy="14142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kumimoji="0" lang="en-US" sz="1900" b="0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Ex5</a:t>
                </a:r>
                <a:r>
                  <a:rPr kumimoji="0" lang="en-US" sz="1900" b="0" i="0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: simplify: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1900" b="0" i="1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− 5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 − 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− 4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	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96" y="2950464"/>
                <a:ext cx="5523374" cy="1414272"/>
              </a:xfrm>
              <a:prstGeom prst="rect">
                <a:avLst/>
              </a:prstGeom>
              <a:blipFill>
                <a:blip r:embed="rId2"/>
                <a:stretch>
                  <a:fillRect l="-773" t="-6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00456" y="1030224"/>
                <a:ext cx="5363022" cy="14142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kumimoji="0" lang="en-US" sz="1900" b="0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Ex4</a:t>
                </a:r>
                <a:r>
                  <a:rPr kumimoji="0" lang="en-US" sz="1900" b="0" i="0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: simplify: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(3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+ 2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 − 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(3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9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9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	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56" y="1030224"/>
                <a:ext cx="5363022" cy="1414272"/>
              </a:xfrm>
              <a:prstGeom prst="rect">
                <a:avLst/>
              </a:prstGeom>
              <a:blipFill>
                <a:blip r:embed="rId3"/>
                <a:stretch>
                  <a:fillRect l="-796" t="-6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5963478" y="3657600"/>
                <a:ext cx="2919984" cy="30554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t"/>
              <a:lstStyle/>
              <a:p>
                <a:r>
                  <a:rPr lang="en-US" b="1" u="sng" dirty="0"/>
                  <a:t>Remember:</a:t>
                </a:r>
              </a:p>
              <a:p>
                <a:r>
                  <a:rPr lang="en-US" dirty="0"/>
                  <a:t>      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baseline="30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aseline="30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baseline="300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i="1" baseline="30000" dirty="0">
                  <a:latin typeface="Cambria Math" panose="02040503050406030204" pitchFamily="18" charset="0"/>
                </a:endParaRPr>
              </a:p>
              <a:p>
                <a:endParaRPr lang="en-US" i="1" baseline="30000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baseline="30000" dirty="0"/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endParaRPr lang="en-US" sz="600" dirty="0">
                  <a:solidFill>
                    <a:prstClr val="white"/>
                  </a:solidFill>
                </a:endParaRP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endParaRPr lang="en-US" sz="600" dirty="0">
                  <a:solidFill>
                    <a:prstClr val="white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aseline="30000" dirty="0"/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endParaRPr lang="en-US" sz="1200" dirty="0">
                  <a:solidFill>
                    <a:prstClr val="white"/>
                  </a:solidFill>
                </a:endParaRPr>
              </a:p>
              <a:p>
                <a:pPr marL="171450" lvl="0" indent="-171450">
                  <a:buFont typeface="Arial" panose="020B0604020202020204" pitchFamily="34" charset="0"/>
                  <a:buChar char="•"/>
                </a:pPr>
                <a:endParaRPr lang="en-US" sz="600" dirty="0">
                  <a:solidFill>
                    <a:prstClr val="white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aseline="30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478" y="3657600"/>
                <a:ext cx="2919984" cy="305542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344167" y="3334512"/>
                <a:ext cx="5003623" cy="14142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 3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− 15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− 6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+ 4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		</m:t>
                    </m:r>
                  </m:oMath>
                </a14:m>
                <a:endParaRPr kumimoji="0" lang="en-US" sz="19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kumimoji="0" lang="en-US" sz="19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− 21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9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167" y="3334512"/>
                <a:ext cx="5003623" cy="14142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289303" y="1389888"/>
                <a:ext cx="5787358" cy="14142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 3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9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 − 3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9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+ 4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US" sz="19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kumimoji="0" lang="en-US" sz="19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		= 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− 3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9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9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+ 7</m:t>
                    </m:r>
                    <m:r>
                      <a:rPr lang="en-US" sz="1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303" y="1389888"/>
                <a:ext cx="5787358" cy="14142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095DA-AEE8-4DE0-98C6-E73AC2641D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334334"/>
            <a:ext cx="6955279" cy="4470117"/>
          </a:xfrm>
        </p:spPr>
        <p:txBody>
          <a:bodyPr>
            <a:noAutofit/>
          </a:bodyPr>
          <a:lstStyle/>
          <a:p>
            <a:r>
              <a:rPr lang="en-US" b="1" u="sng" dirty="0"/>
              <a:t>P. 29 Ex. 2B: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Q1 (b, d, e, g, I, j)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Q2 (</a:t>
            </a:r>
            <a:r>
              <a:rPr lang="en-US" sz="2200" dirty="0" err="1"/>
              <a:t>b,d</a:t>
            </a:r>
            <a:r>
              <a:rPr lang="en-US" sz="22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Q3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Q4 (a)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Q5 (a)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Q6 (a, </a:t>
            </a:r>
            <a:r>
              <a:rPr lang="en-US" sz="2200" dirty="0" err="1"/>
              <a:t>c,d</a:t>
            </a:r>
            <a:r>
              <a:rPr lang="en-US" sz="22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Q7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Q8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Q9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Q10 (b, 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Q11 (</a:t>
            </a:r>
            <a:r>
              <a:rPr lang="en-US" sz="2200" dirty="0" err="1"/>
              <a:t>a,b</a:t>
            </a:r>
            <a:r>
              <a:rPr lang="en-US" sz="22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Q12 (</a:t>
            </a:r>
            <a:r>
              <a:rPr lang="en-US" sz="2200" dirty="0" err="1"/>
              <a:t>a,b,d,f,g,h</a:t>
            </a:r>
            <a:r>
              <a:rPr lang="en-US" sz="22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Q13 (a) *</a:t>
            </a:r>
          </a:p>
        </p:txBody>
      </p:sp>
      <p:pic>
        <p:nvPicPr>
          <p:cNvPr id="1026" name="Picture 2" descr="Homework/Classwork - Ms. Llanes's 6th Grade Math">
            <a:extLst>
              <a:ext uri="{FF2B5EF4-FFF2-40B4-BE49-F238E27FC236}">
                <a16:creationId xmlns:a16="http://schemas.microsoft.com/office/drawing/2014/main" id="{E2C8BE6B-FAC4-4009-9867-6BB33C8D6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746" y="716466"/>
            <a:ext cx="2957959" cy="18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81040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233" y="779768"/>
            <a:ext cx="651251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u="sng" dirty="0"/>
              <a:t>Factorizing expressions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0022" y="3781237"/>
            <a:ext cx="8627961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en-US" sz="17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97F390E-9229-4179-A4C5-5E9C3BC262A4}"/>
              </a:ext>
            </a:extLst>
          </p:cNvPr>
          <p:cNvSpPr txBox="1">
            <a:spLocks/>
          </p:cNvSpPr>
          <p:nvPr/>
        </p:nvSpPr>
        <p:spPr>
          <a:xfrm>
            <a:off x="364700" y="1907594"/>
            <a:ext cx="8501004" cy="1778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en-US" sz="2000" dirty="0"/>
              <a:t>The opposite of expanding brackets is to put an expressions into brackets. This is called factorizing.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en-US" sz="2000" dirty="0"/>
              <a:t>You do this by putting the highest common factor of all of the terms outside the brackets.</a:t>
            </a:r>
          </a:p>
          <a:p>
            <a:pPr>
              <a:buNone/>
            </a:pPr>
            <a:endParaRPr lang="en-US" sz="2000" dirty="0"/>
          </a:p>
          <a:p>
            <a:pPr lvl="1">
              <a:buNone/>
            </a:pPr>
            <a:endParaRPr lang="en-US" sz="2000" dirty="0"/>
          </a:p>
          <a:p>
            <a:pPr lvl="1"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en-US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E0C783C3-5D08-4462-BA0D-04226E52DD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4700" y="3553404"/>
                <a:ext cx="8501004" cy="2171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Examples: </a:t>
                </a:r>
              </a:p>
              <a:p>
                <a:pPr marL="685800" lvl="1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the expressions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+6, 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 highest common factor is 3.</a:t>
                </a:r>
              </a:p>
              <a:p>
                <a:pPr marL="685800" lvl="1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the expressions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+16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the highest common factor is 8.</a:t>
                </a:r>
              </a:p>
              <a:p>
                <a:pPr marL="685800" lvl="1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the expressions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the highest common factor is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</a:p>
              <a:p>
                <a:pPr marL="685800" lvl="1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the expressions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the highest common factor is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</a:p>
              <a:p>
                <a:pPr marL="502920" lvl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E0C783C3-5D08-4462-BA0D-04226E52D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00" y="3553404"/>
                <a:ext cx="8501004" cy="2171536"/>
              </a:xfrm>
              <a:prstGeom prst="rect">
                <a:avLst/>
              </a:prstGeom>
              <a:blipFill>
                <a:blip r:embed="rId2"/>
                <a:stretch>
                  <a:fillRect l="-646" t="-5056" b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A58DB3F-89E3-4EA2-A86E-0213296011CC}"/>
              </a:ext>
            </a:extLst>
          </p:cNvPr>
          <p:cNvSpPr txBox="1"/>
          <p:nvPr/>
        </p:nvSpPr>
        <p:spPr>
          <a:xfrm>
            <a:off x="4969565" y="6403058"/>
            <a:ext cx="4995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2) Factoring Expressions Algebra - YouTube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78A685-38D1-4668-93D7-A852B28D2C28}"/>
              </a:ext>
            </a:extLst>
          </p:cNvPr>
          <p:cNvSpPr txBox="1"/>
          <p:nvPr/>
        </p:nvSpPr>
        <p:spPr>
          <a:xfrm flipH="1">
            <a:off x="4969565" y="6033726"/>
            <a:ext cx="4698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4"/>
              </a:rPr>
              <a:t>1) https://youtu.be/ctqviXu-mTE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46302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5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0022" y="4351075"/>
            <a:ext cx="8627961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en-US" sz="17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97F390E-9229-4179-A4C5-5E9C3BC262A4}"/>
              </a:ext>
            </a:extLst>
          </p:cNvPr>
          <p:cNvSpPr txBox="1">
            <a:spLocks/>
          </p:cNvSpPr>
          <p:nvPr/>
        </p:nvSpPr>
        <p:spPr>
          <a:xfrm>
            <a:off x="321498" y="1076333"/>
            <a:ext cx="5933528" cy="1778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en-US" sz="2000" dirty="0"/>
              <a:t>When you find the common factor, you out it outside and work out what’s left by division.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en-US" sz="2000" dirty="0"/>
              <a:t>Let’s see what happens to our previous examples when we do that.</a:t>
            </a:r>
          </a:p>
          <a:p>
            <a:pPr>
              <a:buNone/>
            </a:pPr>
            <a:endParaRPr lang="en-US" sz="2000" dirty="0"/>
          </a:p>
          <a:p>
            <a:pPr lvl="1">
              <a:buNone/>
            </a:pPr>
            <a:endParaRPr lang="en-US" sz="2000" dirty="0"/>
          </a:p>
          <a:p>
            <a:pPr lvl="1"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en-US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E0C783C3-5D08-4462-BA0D-04226E52DD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1498" y="2968481"/>
                <a:ext cx="8501004" cy="4028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28600" lvl="0" indent="-182880">
                  <a:spcBef>
                    <a:spcPts val="6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Examples: </a:t>
                </a:r>
              </a:p>
              <a:p>
                <a:pPr marL="685800" lvl="1" indent="-182880">
                  <a:spcBef>
                    <a:spcPts val="6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the expressions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+6, 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 highest common factor is 3.</a:t>
                </a:r>
              </a:p>
              <a:p>
                <a:pPr marL="685800" lvl="1" indent="-182880">
                  <a:spcBef>
                    <a:spcPts val="6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685800" lvl="1" indent="-182880">
                  <a:spcBef>
                    <a:spcPts val="6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the expressions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+16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the highest common factor is 8.</a:t>
                </a:r>
              </a:p>
              <a:p>
                <a:pPr marL="685800" lvl="1" indent="-182880">
                  <a:spcBef>
                    <a:spcPts val="6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685800" lvl="1" indent="-182880">
                  <a:spcBef>
                    <a:spcPts val="6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the expressions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the highest common factor is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</a:p>
              <a:p>
                <a:pPr marL="685800" lvl="1" indent="-182880">
                  <a:spcBef>
                    <a:spcPts val="6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685800" lvl="1" indent="-182880">
                  <a:spcBef>
                    <a:spcPts val="6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the expressions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the highest common factor is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</a:p>
              <a:p>
                <a:pPr marL="502920" lvl="1">
                  <a:spcBef>
                    <a:spcPts val="6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5720" lvl="0">
                  <a:spcBef>
                    <a:spcPts val="6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5720" lvl="0">
                  <a:spcBef>
                    <a:spcPts val="6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2000" dirty="0"/>
              </a:p>
              <a:p>
                <a:pPr lvl="1">
                  <a:spcBef>
                    <a:spcPts val="600"/>
                  </a:spcBef>
                  <a:buNone/>
                </a:pPr>
                <a:endParaRPr lang="en-US" sz="2000" dirty="0"/>
              </a:p>
              <a:p>
                <a:pPr>
                  <a:spcBef>
                    <a:spcPts val="600"/>
                  </a:spcBef>
                  <a:buNone/>
                </a:pPr>
                <a:endParaRPr lang="en-US" sz="2000" dirty="0"/>
              </a:p>
              <a:p>
                <a:pPr marL="228600" lvl="0" indent="-182880">
                  <a:spcBef>
                    <a:spcPts val="6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5720" lvl="0">
                  <a:spcBef>
                    <a:spcPts val="6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E0C783C3-5D08-4462-BA0D-04226E52D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98" y="2968481"/>
                <a:ext cx="8501004" cy="4028660"/>
              </a:xfrm>
              <a:prstGeom prst="rect">
                <a:avLst/>
              </a:prstGeom>
              <a:blipFill>
                <a:blip r:embed="rId2"/>
                <a:stretch>
                  <a:fillRect l="-646" t="-2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D0D36E-8138-4BC0-AA70-67F73C735DFD}"/>
                  </a:ext>
                </a:extLst>
              </p:cNvPr>
              <p:cNvSpPr txBox="1"/>
              <p:nvPr/>
            </p:nvSpPr>
            <p:spPr>
              <a:xfrm>
                <a:off x="1053548" y="3696297"/>
                <a:ext cx="70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After factorizing: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D0D36E-8138-4BC0-AA70-67F73C735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48" y="3696297"/>
                <a:ext cx="7010400" cy="369332"/>
              </a:xfrm>
              <a:prstGeom prst="rect">
                <a:avLst/>
              </a:prstGeom>
              <a:blipFill>
                <a:blip r:embed="rId3"/>
                <a:stretch>
                  <a:fillRect l="-78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C8403A-AE17-44D8-B98B-9A3239462E11}"/>
                  </a:ext>
                </a:extLst>
              </p:cNvPr>
              <p:cNvSpPr txBox="1"/>
              <p:nvPr/>
            </p:nvSpPr>
            <p:spPr>
              <a:xfrm>
                <a:off x="1053548" y="4544326"/>
                <a:ext cx="70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After factorizing: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C8403A-AE17-44D8-B98B-9A3239462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48" y="4544326"/>
                <a:ext cx="7010400" cy="369332"/>
              </a:xfrm>
              <a:prstGeom prst="rect">
                <a:avLst/>
              </a:prstGeom>
              <a:blipFill>
                <a:blip r:embed="rId4"/>
                <a:stretch>
                  <a:fillRect l="-78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F5FC31-BFB5-4098-A8AC-E3847BBD1788}"/>
                  </a:ext>
                </a:extLst>
              </p:cNvPr>
              <p:cNvSpPr txBox="1"/>
              <p:nvPr/>
            </p:nvSpPr>
            <p:spPr>
              <a:xfrm>
                <a:off x="1053548" y="5333989"/>
                <a:ext cx="70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After factorizing: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F5FC31-BFB5-4098-A8AC-E3847BBD1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48" y="5333989"/>
                <a:ext cx="7010400" cy="369332"/>
              </a:xfrm>
              <a:prstGeom prst="rect">
                <a:avLst/>
              </a:prstGeom>
              <a:blipFill>
                <a:blip r:embed="rId5"/>
                <a:stretch>
                  <a:fillRect l="-783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C7177B-DA58-4F18-BEB8-9D1BBC234629}"/>
                  </a:ext>
                </a:extLst>
              </p:cNvPr>
              <p:cNvSpPr txBox="1"/>
              <p:nvPr/>
            </p:nvSpPr>
            <p:spPr>
              <a:xfrm>
                <a:off x="1053548" y="6146134"/>
                <a:ext cx="701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After factorizing: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C7177B-DA58-4F18-BEB8-9D1BBC234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48" y="6146134"/>
                <a:ext cx="7010400" cy="369332"/>
              </a:xfrm>
              <a:prstGeom prst="rect">
                <a:avLst/>
              </a:prstGeom>
              <a:blipFill>
                <a:blip r:embed="rId6"/>
                <a:stretch>
                  <a:fillRect l="-78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C191FA41-FA14-498C-B224-2C33E207FC48}"/>
              </a:ext>
            </a:extLst>
          </p:cNvPr>
          <p:cNvSpPr/>
          <p:nvPr/>
        </p:nvSpPr>
        <p:spPr>
          <a:xfrm rot="19884763">
            <a:off x="5919791" y="1349593"/>
            <a:ext cx="2896837" cy="12201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You can check by expanding the expression again </a:t>
            </a:r>
            <a:r>
              <a:rPr lang="en-US" sz="1600" dirty="0">
                <a:sym typeface="Wingdings" panose="05000000000000000000" pitchFamily="2" charset="2"/>
              </a:rPr>
              <a:t>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545426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2" grpId="1"/>
      <p:bldP spid="6" grpId="0" build="p"/>
      <p:bldP spid="9" grpId="0" build="p"/>
      <p:bldP spid="10" grpId="0" build="p"/>
      <p:bldP spid="11" grpId="0" build="p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406" y="139599"/>
            <a:ext cx="2559785" cy="916510"/>
          </a:xfrm>
        </p:spPr>
        <p:txBody>
          <a:bodyPr>
            <a:normAutofit/>
          </a:bodyPr>
          <a:lstStyle/>
          <a:p>
            <a:pPr algn="l"/>
            <a:r>
              <a:rPr lang="en-US" sz="2500" u="sng" dirty="0"/>
              <a:t>Activity Time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0022" y="3781237"/>
            <a:ext cx="8627961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en-US" sz="17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1362864-E817-423A-9882-1987EAE4D7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908462"/>
                  </p:ext>
                </p:extLst>
              </p:nvPr>
            </p:nvGraphicFramePr>
            <p:xfrm>
              <a:off x="410021" y="1950505"/>
              <a:ext cx="8323957" cy="47678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48251">
                      <a:extLst>
                        <a:ext uri="{9D8B030D-6E8A-4147-A177-3AD203B41FA5}">
                          <a16:colId xmlns:a16="http://schemas.microsoft.com/office/drawing/2014/main" val="3591457154"/>
                        </a:ext>
                      </a:extLst>
                    </a:gridCol>
                    <a:gridCol w="2026045">
                      <a:extLst>
                        <a:ext uri="{9D8B030D-6E8A-4147-A177-3AD203B41FA5}">
                          <a16:colId xmlns:a16="http://schemas.microsoft.com/office/drawing/2014/main" val="2275681914"/>
                        </a:ext>
                      </a:extLst>
                    </a:gridCol>
                    <a:gridCol w="3149661">
                      <a:extLst>
                        <a:ext uri="{9D8B030D-6E8A-4147-A177-3AD203B41FA5}">
                          <a16:colId xmlns:a16="http://schemas.microsoft.com/office/drawing/2014/main" val="1589785725"/>
                        </a:ext>
                      </a:extLst>
                    </a:gridCol>
                  </a:tblGrid>
                  <a:tr h="112926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u="sng">
                              <a:effectLst/>
                            </a:rPr>
                            <a:t>First Column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Expression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u="sng" dirty="0">
                              <a:effectLst/>
                            </a:rPr>
                            <a:t>Second column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Highest common factor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u="sng" dirty="0">
                              <a:effectLst/>
                            </a:rPr>
                            <a:t>Third column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Factorized Expression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99084117"/>
                      </a:ext>
                    </a:extLst>
                  </a:tr>
                  <a:tr h="36711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(3+2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79037876"/>
                      </a:ext>
                    </a:extLst>
                  </a:tr>
                  <a:tr h="35898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+18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(3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34089705"/>
                      </a:ext>
                    </a:extLst>
                  </a:tr>
                  <a:tr h="35898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3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𝑦𝑥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4317220"/>
                      </a:ext>
                    </a:extLst>
                  </a:tr>
                  <a:tr h="35898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𝑏𝑑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𝑏𝑐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3(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00172501"/>
                      </a:ext>
                    </a:extLst>
                  </a:tr>
                  <a:tr h="36711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𝑚𝑔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𝑔𝑙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𝑘𝑔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𝑎𝑏</m:t>
                                    </m:r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(2</m:t>
                                    </m:r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𝑏𝑥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𝑦𝑏𝑎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9306433"/>
                      </a:ext>
                    </a:extLst>
                  </a:tr>
                  <a:tr h="35898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𝑏𝑐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𝑏𝑑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6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33228625"/>
                      </a:ext>
                    </a:extLst>
                  </a:tr>
                  <a:tr h="36711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𝑒𝑝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+12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6(2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5339347"/>
                      </a:ext>
                    </a:extLst>
                  </a:tr>
                  <a:tr h="36711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+10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(5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+8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91018123"/>
                      </a:ext>
                    </a:extLst>
                  </a:tr>
                  <a:tr h="36711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04301558"/>
                      </a:ext>
                    </a:extLst>
                  </a:tr>
                  <a:tr h="36711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𝑎𝑏𝑥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+16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𝑥𝑏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+28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𝑦𝑏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(3−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892504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E1362864-E817-423A-9882-1987EAE4D7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908462"/>
                  </p:ext>
                </p:extLst>
              </p:nvPr>
            </p:nvGraphicFramePr>
            <p:xfrm>
              <a:off x="410021" y="1950505"/>
              <a:ext cx="8323957" cy="47678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48251">
                      <a:extLst>
                        <a:ext uri="{9D8B030D-6E8A-4147-A177-3AD203B41FA5}">
                          <a16:colId xmlns:a16="http://schemas.microsoft.com/office/drawing/2014/main" val="3591457154"/>
                        </a:ext>
                      </a:extLst>
                    </a:gridCol>
                    <a:gridCol w="2026045">
                      <a:extLst>
                        <a:ext uri="{9D8B030D-6E8A-4147-A177-3AD203B41FA5}">
                          <a16:colId xmlns:a16="http://schemas.microsoft.com/office/drawing/2014/main" val="2275681914"/>
                        </a:ext>
                      </a:extLst>
                    </a:gridCol>
                    <a:gridCol w="3149661">
                      <a:extLst>
                        <a:ext uri="{9D8B030D-6E8A-4147-A177-3AD203B41FA5}">
                          <a16:colId xmlns:a16="http://schemas.microsoft.com/office/drawing/2014/main" val="1589785725"/>
                        </a:ext>
                      </a:extLst>
                    </a:gridCol>
                  </a:tblGrid>
                  <a:tr h="112926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u="sng">
                              <a:effectLst/>
                            </a:rPr>
                            <a:t>First Column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>
                              <a:effectLst/>
                            </a:rPr>
                            <a:t>Expression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u="sng" dirty="0">
                              <a:effectLst/>
                            </a:rPr>
                            <a:t>Second column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Highest common factor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u="sng" dirty="0">
                              <a:effectLst/>
                            </a:rPr>
                            <a:t>Third column</a:t>
                          </a:r>
                          <a:endParaRPr lang="en-US" sz="11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Factorized Expression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99084117"/>
                      </a:ext>
                    </a:extLst>
                  </a:tr>
                  <a:tr h="3671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3" t="-323333" r="-164990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56024" t="-323333" r="-156928" b="-9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4410" t="-323333" r="-774" b="-9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9037876"/>
                      </a:ext>
                    </a:extLst>
                  </a:tr>
                  <a:tr h="3589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3" t="-430508" r="-164990" b="-815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56024" t="-430508" r="-156928" b="-815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4410" t="-430508" r="-774" b="-8152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4089705"/>
                      </a:ext>
                    </a:extLst>
                  </a:tr>
                  <a:tr h="3589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3" t="-530508" r="-164990" b="-715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3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4410" t="-530508" r="-774" b="-7152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317220"/>
                      </a:ext>
                    </a:extLst>
                  </a:tr>
                  <a:tr h="3589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3" t="-630508" r="-164990" b="-615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56024" t="-630508" r="-156928" b="-6152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4410" t="-630508" r="-774" b="-6152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0172501"/>
                      </a:ext>
                    </a:extLst>
                  </a:tr>
                  <a:tr h="3671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3" t="-706557" r="-164990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56024" t="-706557" r="-156928" b="-4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4410" t="-706557" r="-774" b="-4950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306433"/>
                      </a:ext>
                    </a:extLst>
                  </a:tr>
                  <a:tr h="3589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3" t="-833898" r="-164990" b="-4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4234180" algn="l"/>
                            </a:tabLst>
                          </a:pPr>
                          <a:r>
                            <a:rPr lang="en-US" sz="1600" dirty="0">
                              <a:effectLst/>
                            </a:rPr>
                            <a:t>6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4410" t="-833898" r="-774" b="-4118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3228625"/>
                      </a:ext>
                    </a:extLst>
                  </a:tr>
                  <a:tr h="3671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3" t="-918333" r="-164990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56024" t="-918333" r="-156928" b="-3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4410" t="-918333" r="-774" b="-3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339347"/>
                      </a:ext>
                    </a:extLst>
                  </a:tr>
                  <a:tr h="3671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3" t="-1018333" r="-164990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56024" t="-1018333" r="-156928" b="-2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4410" t="-1018333" r="-774" b="-2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1018123"/>
                      </a:ext>
                    </a:extLst>
                  </a:tr>
                  <a:tr h="3671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3" t="-1100000" r="-164990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56024" t="-1100000" r="-156928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4410" t="-1100000" r="-774" b="-1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4301558"/>
                      </a:ext>
                    </a:extLst>
                  </a:tr>
                  <a:tr h="3671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3" t="-1220000" r="-16499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56024" t="-1220000" r="-156928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4410" t="-1220000" r="-774" b="-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92504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CD78BF5-F7FF-4130-9873-34877144E63F}"/>
              </a:ext>
            </a:extLst>
          </p:cNvPr>
          <p:cNvSpPr/>
          <p:nvPr/>
        </p:nvSpPr>
        <p:spPr>
          <a:xfrm>
            <a:off x="410022" y="1098942"/>
            <a:ext cx="8627960" cy="719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Match each expression from the first column, with its highest common factor from the second column and the factorized expression from the third column.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7405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095DA-AEE8-4DE0-98C6-E73AC2641D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9809" y="1175308"/>
            <a:ext cx="4665617" cy="5238743"/>
          </a:xfrm>
        </p:spPr>
        <p:txBody>
          <a:bodyPr>
            <a:noAutofit/>
          </a:bodyPr>
          <a:lstStyle/>
          <a:p>
            <a:r>
              <a:rPr lang="en-US" sz="2300" b="1" u="sng" dirty="0"/>
              <a:t>P. 31 Ex. 2C: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Q1 (</a:t>
            </a:r>
            <a:r>
              <a:rPr lang="en-US" sz="2300" dirty="0" err="1"/>
              <a:t>a,c,e,f,h</a:t>
            </a:r>
            <a:r>
              <a:rPr lang="en-US" sz="23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Q2 (</a:t>
            </a:r>
            <a:r>
              <a:rPr lang="en-US" sz="2300" dirty="0" err="1"/>
              <a:t>b,c,d,f,g,h</a:t>
            </a:r>
            <a:r>
              <a:rPr lang="en-US" sz="23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Q3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Q4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Q6 (</a:t>
            </a:r>
            <a:r>
              <a:rPr lang="en-US" sz="2300" dirty="0" err="1"/>
              <a:t>a,c,d,g,h,j,L</a:t>
            </a:r>
            <a:r>
              <a:rPr lang="en-US" sz="23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Q8 (</a:t>
            </a:r>
            <a:r>
              <a:rPr lang="en-US" sz="2300" dirty="0" err="1"/>
              <a:t>a,c,d,f,g,h</a:t>
            </a:r>
            <a:r>
              <a:rPr lang="en-US" sz="23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Q10 (</a:t>
            </a:r>
            <a:r>
              <a:rPr lang="en-US" sz="2300" dirty="0" err="1"/>
              <a:t>a,c,e,f</a:t>
            </a:r>
            <a:r>
              <a:rPr lang="en-US" sz="23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Q12 (</a:t>
            </a:r>
            <a:r>
              <a:rPr lang="en-US" sz="2300" dirty="0" err="1"/>
              <a:t>a,d,f,g,h,i,j,L</a:t>
            </a:r>
            <a:r>
              <a:rPr lang="en-US" sz="23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Q13*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Q14* (</a:t>
            </a:r>
            <a:r>
              <a:rPr lang="en-US" sz="2300" dirty="0" err="1"/>
              <a:t>a,b,d,f,h</a:t>
            </a:r>
            <a:r>
              <a:rPr lang="en-US" sz="23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Q15 (</a:t>
            </a:r>
            <a:r>
              <a:rPr lang="en-US" sz="2300" dirty="0" err="1"/>
              <a:t>b,d</a:t>
            </a:r>
            <a:r>
              <a:rPr lang="en-US" sz="23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300" dirty="0"/>
          </a:p>
        </p:txBody>
      </p:sp>
      <p:pic>
        <p:nvPicPr>
          <p:cNvPr id="1026" name="Picture 2" descr="Homework/Classwork - Ms. Llanes's 6th Grade Math">
            <a:extLst>
              <a:ext uri="{FF2B5EF4-FFF2-40B4-BE49-F238E27FC236}">
                <a16:creationId xmlns:a16="http://schemas.microsoft.com/office/drawing/2014/main" id="{E2C8BE6B-FAC4-4009-9867-6BB33C8D6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59" y="650205"/>
            <a:ext cx="2688932" cy="172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79814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233" y="753264"/>
            <a:ext cx="733056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u="sng" dirty="0"/>
              <a:t>Substituting into expressions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0022" y="3781237"/>
            <a:ext cx="8627961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en-US" sz="17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97F390E-9229-4179-A4C5-5E9C3BC262A4}"/>
              </a:ext>
            </a:extLst>
          </p:cNvPr>
          <p:cNvSpPr txBox="1">
            <a:spLocks/>
          </p:cNvSpPr>
          <p:nvPr/>
        </p:nvSpPr>
        <p:spPr>
          <a:xfrm>
            <a:off x="364700" y="1907594"/>
            <a:ext cx="8501004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en-US" sz="2000" dirty="0"/>
              <a:t>The word substitute means replace. In expressions, variables are substituted with given integers.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en-US" sz="2000" dirty="0"/>
              <a:t>Remember, you should always solves using BIDMAS.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en-US" sz="2000" dirty="0"/>
              <a:t>Pay attention to signs.</a:t>
            </a:r>
          </a:p>
          <a:p>
            <a:pPr>
              <a:buNone/>
            </a:pPr>
            <a:endParaRPr lang="en-US" sz="2000" dirty="0"/>
          </a:p>
          <a:p>
            <a:pPr lvl="1">
              <a:buNone/>
            </a:pPr>
            <a:endParaRPr lang="en-US" sz="2000" dirty="0"/>
          </a:p>
          <a:p>
            <a:pPr lvl="1"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en-US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E0C783C3-5D08-4462-BA0D-04226E52DD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4700" y="3553404"/>
                <a:ext cx="8501004" cy="14161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Examples: </a:t>
                </a:r>
              </a:p>
              <a:p>
                <a:pPr marL="685800" lvl="1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If a= 3, find the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</a:p>
              <a:p>
                <a:pPr marL="502920" lvl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Answer: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6+ 5 =11</a:t>
                </a:r>
              </a:p>
              <a:p>
                <a:pPr marL="45720" lvl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5720" lvl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2000" dirty="0"/>
              </a:p>
              <a:p>
                <a:pPr lvl="1">
                  <a:buNone/>
                </a:pPr>
                <a:endParaRPr lang="en-US" sz="2000" dirty="0"/>
              </a:p>
              <a:p>
                <a:pPr>
                  <a:buNone/>
                </a:pPr>
                <a:endParaRPr lang="en-US" sz="2000" dirty="0"/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5720" lvl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E0C783C3-5D08-4462-BA0D-04226E52D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00" y="3553404"/>
                <a:ext cx="8501004" cy="1416161"/>
              </a:xfrm>
              <a:prstGeom prst="rect">
                <a:avLst/>
              </a:prstGeom>
              <a:blipFill>
                <a:blip r:embed="rId2"/>
                <a:stretch>
                  <a:fillRect l="-646" t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46B9D1D-D8F0-4769-BC04-3F635832B7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4700" y="4992127"/>
                <a:ext cx="8501004" cy="14161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Examples: </a:t>
                </a:r>
              </a:p>
              <a:p>
                <a:pPr marL="685800" lvl="1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find the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</a:p>
              <a:p>
                <a:pPr marL="502920" lvl="1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Answer: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sSup>
                      <m:sSupPr>
                        <m:ctrlPr>
                          <a:rPr lang="en-US" sz="2000" b="1" i="1" dirty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dirty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 dirty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×−</m:t>
                    </m:r>
                    <m:r>
                      <a:rPr lang="en-US" sz="20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×−</m:t>
                    </m:r>
                    <m:r>
                      <a:rPr lang="en-US" sz="2000" b="1" i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</m:t>
                    </m:r>
                  </m:oMath>
                </a14:m>
                <a:endParaRPr 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5720" lvl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2000" dirty="0"/>
              </a:p>
              <a:p>
                <a:pPr lvl="1">
                  <a:buNone/>
                </a:pPr>
                <a:endParaRPr lang="en-US" sz="2000" dirty="0"/>
              </a:p>
              <a:p>
                <a:pPr>
                  <a:buNone/>
                </a:pPr>
                <a:endParaRPr lang="en-US" sz="2000" dirty="0"/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</a:pP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5720" lvl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46B9D1D-D8F0-4769-BC04-3F635832B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00" y="4992127"/>
                <a:ext cx="8501004" cy="1416161"/>
              </a:xfrm>
              <a:prstGeom prst="rect">
                <a:avLst/>
              </a:prstGeom>
              <a:blipFill>
                <a:blip r:embed="rId3"/>
                <a:stretch>
                  <a:fillRect l="-646" t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DFD8FBF-B460-4212-A470-D38B7B17C825}"/>
              </a:ext>
            </a:extLst>
          </p:cNvPr>
          <p:cNvSpPr/>
          <p:nvPr/>
        </p:nvSpPr>
        <p:spPr>
          <a:xfrm>
            <a:off x="4684643" y="6495940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>
                <a:hlinkClick r:id="rId4"/>
              </a:rPr>
              <a:t>Algebra Substitution - GCSE </a:t>
            </a:r>
            <a:r>
              <a:rPr lang="en-US" sz="1500" dirty="0" err="1">
                <a:hlinkClick r:id="rId4"/>
              </a:rPr>
              <a:t>Maths</a:t>
            </a:r>
            <a:r>
              <a:rPr lang="en-US" sz="1500" dirty="0">
                <a:hlinkClick r:id="rId4"/>
              </a:rPr>
              <a:t> - YouTube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89435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5" grpId="0"/>
      <p:bldP spid="2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095DA-AEE8-4DE0-98C6-E73AC2641D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373" y="1334335"/>
            <a:ext cx="3816627" cy="4708656"/>
          </a:xfrm>
        </p:spPr>
        <p:txBody>
          <a:bodyPr>
            <a:noAutofit/>
          </a:bodyPr>
          <a:lstStyle/>
          <a:p>
            <a:r>
              <a:rPr lang="en-US" sz="2300" b="1" u="sng" dirty="0"/>
              <a:t>P. 33 Ex. 2D: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Q1 (</a:t>
            </a:r>
            <a:r>
              <a:rPr lang="en-US" sz="2300" dirty="0" err="1"/>
              <a:t>b,c,d,f,g</a:t>
            </a:r>
            <a:r>
              <a:rPr lang="en-US" sz="23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Q2 </a:t>
            </a:r>
            <a:r>
              <a:rPr lang="en-US" sz="2300" dirty="0" err="1"/>
              <a:t>a,b,d,e,f,i,k,L</a:t>
            </a:r>
            <a:r>
              <a:rPr lang="en-US" sz="23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Q3 (</a:t>
            </a:r>
            <a:r>
              <a:rPr lang="en-US" sz="2300" dirty="0" err="1"/>
              <a:t>d,e,f</a:t>
            </a:r>
            <a:r>
              <a:rPr lang="en-US" sz="2300" dirty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Q4 (</a:t>
            </a:r>
            <a:r>
              <a:rPr lang="en-US" sz="2300" dirty="0" err="1"/>
              <a:t>a,c,d,f,h</a:t>
            </a:r>
            <a:r>
              <a:rPr lang="en-US" sz="23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Q5 (</a:t>
            </a:r>
            <a:r>
              <a:rPr lang="en-US" sz="2300" dirty="0" err="1"/>
              <a:t>a,d,e</a:t>
            </a:r>
            <a:r>
              <a:rPr lang="en-US" sz="23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Q6 (</a:t>
            </a:r>
            <a:r>
              <a:rPr lang="en-US" sz="2300" dirty="0" err="1"/>
              <a:t>b,c,d</a:t>
            </a:r>
            <a:r>
              <a:rPr lang="en-US" sz="23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Q9 (a)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Q10 **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300" dirty="0"/>
          </a:p>
        </p:txBody>
      </p:sp>
      <p:pic>
        <p:nvPicPr>
          <p:cNvPr id="1026" name="Picture 2" descr="Homework/Classwork - Ms. Llanes's 6th Grade Math">
            <a:extLst>
              <a:ext uri="{FF2B5EF4-FFF2-40B4-BE49-F238E27FC236}">
                <a16:creationId xmlns:a16="http://schemas.microsoft.com/office/drawing/2014/main" id="{E2C8BE6B-FAC4-4009-9867-6BB33C8D6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59" y="676710"/>
            <a:ext cx="2688932" cy="172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1F3226E5-89BF-4F1F-A869-09F30539170A}"/>
              </a:ext>
            </a:extLst>
          </p:cNvPr>
          <p:cNvSpPr/>
          <p:nvPr/>
        </p:nvSpPr>
        <p:spPr>
          <a:xfrm rot="20067320">
            <a:off x="4463785" y="3616402"/>
            <a:ext cx="3980271" cy="245907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End of chapter 2 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9655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A0B76-F712-404C-85CD-EAE9C4B3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04" y="1082426"/>
            <a:ext cx="6377940" cy="1293028"/>
          </a:xfrm>
        </p:spPr>
        <p:txBody>
          <a:bodyPr/>
          <a:lstStyle/>
          <a:p>
            <a:pPr algn="l"/>
            <a:r>
              <a:rPr lang="en-US" u="sng" dirty="0"/>
              <a:t>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C80D4-7E78-484C-B3E6-559A6F11D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013" y="2022282"/>
            <a:ext cx="7955280" cy="406908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Learn about constructing expressions.</a:t>
            </a:r>
          </a:p>
          <a:p>
            <a:pPr>
              <a:lnSpc>
                <a:spcPct val="200000"/>
              </a:lnSpc>
            </a:pPr>
            <a:r>
              <a:rPr lang="en-US" dirty="0"/>
              <a:t>Learn about expanding brackets.</a:t>
            </a:r>
          </a:p>
          <a:p>
            <a:pPr>
              <a:lnSpc>
                <a:spcPct val="200000"/>
              </a:lnSpc>
            </a:pPr>
            <a:r>
              <a:rPr lang="en-US" dirty="0"/>
              <a:t>Learn about factorizing expressions.</a:t>
            </a:r>
          </a:p>
          <a:p>
            <a:pPr>
              <a:lnSpc>
                <a:spcPct val="200000"/>
              </a:lnSpc>
            </a:pPr>
            <a:r>
              <a:rPr lang="en-US"/>
              <a:t>Learn about substituting </a:t>
            </a:r>
            <a:r>
              <a:rPr lang="en-US" dirty="0"/>
              <a:t>into expressions.</a:t>
            </a:r>
          </a:p>
        </p:txBody>
      </p:sp>
    </p:spTree>
    <p:extLst>
      <p:ext uri="{BB962C8B-B14F-4D97-AF65-F5344CB8AC3E}">
        <p14:creationId xmlns:p14="http://schemas.microsoft.com/office/powerpoint/2010/main" val="57630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289" y="959173"/>
            <a:ext cx="832342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Expressions, formulae and equations: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12870" y="2102173"/>
                <a:ext cx="8167141" cy="5238206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Things to know:</a:t>
                </a:r>
              </a:p>
              <a:p>
                <a:pPr marL="502920" indent="-457200">
                  <a:buFont typeface="+mj-lt"/>
                  <a:buAutoNum type="arabicPeriod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 unknown is the part of the equation that you don’t know the value of. It is usually represented by a variable such as “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  <a:p>
                <a:pPr marL="502920" indent="-457200">
                  <a:buFont typeface="+mj-lt"/>
                  <a:buAutoNum type="arabicPeriod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Expressions have no equal sign such as “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  <a:p>
                <a:pPr marL="502920" indent="-457200">
                  <a:buFont typeface="+mj-lt"/>
                  <a:buAutoNum type="arabicPeriod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When you simplify expressions, you collect </a:t>
                </a:r>
                <a:r>
                  <a:rPr lang="en-US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like terms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02920" indent="-457200">
                  <a:buFont typeface="+mj-lt"/>
                  <a:buAutoNum type="arabicPeriod"/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Expressions consist of terms (in the expressions 2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term where 2 is the </a:t>
                </a:r>
                <a:r>
                  <a:rPr lang="en-US" sz="20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coefficient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is a term which is known as the </a:t>
                </a:r>
                <a:r>
                  <a:rPr lang="en-US" sz="20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constant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term.)</a:t>
                </a:r>
              </a:p>
              <a:p>
                <a:pPr marL="50292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÷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formula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The letters are variables, and “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is the subject of the formula. It cannot be solved, it tells you the relationship between variables.</a:t>
                </a:r>
              </a:p>
              <a:p>
                <a:pPr marL="50292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formula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a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linear function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two variables. If you know “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you can find out the value of “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12870" y="2102173"/>
                <a:ext cx="8167141" cy="5238206"/>
              </a:xfrm>
              <a:blipFill>
                <a:blip r:embed="rId2"/>
                <a:stretch>
                  <a:fillRect l="-672" t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75488" y="1638345"/>
                <a:ext cx="7939642" cy="5238206"/>
              </a:xfrm>
            </p:spPr>
            <p:txBody>
              <a:bodyPr>
                <a:noAutofit/>
              </a:bodyPr>
              <a:lstStyle/>
              <a:p>
                <a:pPr marL="50292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Constructing expressions means expressing a word problem as an expression using variables.</a:t>
                </a:r>
              </a:p>
              <a:p>
                <a:pPr marL="50292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Variables might be provided to you in the questions, otherwise you can use a variable of your choice.</a:t>
                </a:r>
              </a:p>
              <a:p>
                <a:pPr marL="4572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Example: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if one pen costs $3 and I bought 4 pens, 	then the cost of 4 pens would be 3x4= $12.  </a:t>
                </a:r>
              </a:p>
              <a:p>
                <a:pPr marL="45720" indent="0">
                  <a:lnSpc>
                    <a:spcPct val="150000"/>
                  </a:lnSpc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	Similarly, if I have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” pens costing $3 each, then the 	total cost would be 3 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= 3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02920" indent="-457200">
                  <a:lnSpc>
                    <a:spcPct val="150000"/>
                  </a:lnSpc>
                  <a:buFont typeface="+mj-lt"/>
                  <a:buAutoNum type="arabicPeriod" startAt="8"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75488" y="1638345"/>
                <a:ext cx="7939642" cy="5238206"/>
              </a:xfrm>
              <a:blipFill>
                <a:blip r:embed="rId2"/>
                <a:stretch>
                  <a:fillRect l="-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AutoShape 2" descr="10 to the Power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1E1C6C-C0B4-4CE6-BBEF-E6E811C4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49" y="869140"/>
            <a:ext cx="8840255" cy="703882"/>
          </a:xfrm>
        </p:spPr>
        <p:txBody>
          <a:bodyPr>
            <a:normAutofit/>
          </a:bodyPr>
          <a:lstStyle/>
          <a:p>
            <a:pPr algn="l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Constructing expressions</a:t>
            </a:r>
          </a:p>
        </p:txBody>
      </p:sp>
    </p:spTree>
    <p:extLst>
      <p:ext uri="{BB962C8B-B14F-4D97-AF65-F5344CB8AC3E}">
        <p14:creationId xmlns:p14="http://schemas.microsoft.com/office/powerpoint/2010/main" val="174329992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095DA-AEE8-4DE0-98C6-E73AC2641D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5667" y="1215064"/>
            <a:ext cx="3365516" cy="5198987"/>
          </a:xfrm>
        </p:spPr>
        <p:txBody>
          <a:bodyPr>
            <a:noAutofit/>
          </a:bodyPr>
          <a:lstStyle/>
          <a:p>
            <a:r>
              <a:rPr lang="en-US" sz="2500" b="1" u="sng" dirty="0"/>
              <a:t>P. 27 Ex. 2A: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Q2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Q3 (</a:t>
            </a:r>
            <a:r>
              <a:rPr lang="en-US" sz="2500" dirty="0" err="1"/>
              <a:t>c,d</a:t>
            </a:r>
            <a:r>
              <a:rPr lang="en-US" sz="25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Q10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Q11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Q12 (a)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Q14</a:t>
            </a:r>
          </a:p>
        </p:txBody>
      </p:sp>
      <p:pic>
        <p:nvPicPr>
          <p:cNvPr id="1026" name="Picture 2" descr="Homework/Classwork - Ms. Llanes's 6th Grade Math">
            <a:extLst>
              <a:ext uri="{FF2B5EF4-FFF2-40B4-BE49-F238E27FC236}">
                <a16:creationId xmlns:a16="http://schemas.microsoft.com/office/drawing/2014/main" id="{E2C8BE6B-FAC4-4009-9867-6BB33C8D6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12" y="327890"/>
            <a:ext cx="3206488" cy="205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2113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6504" y="1308507"/>
                <a:ext cx="9144000" cy="5238206"/>
              </a:xfrm>
            </p:spPr>
            <p:txBody>
              <a:bodyPr>
                <a:noAutofit/>
              </a:bodyPr>
              <a:lstStyle/>
              <a:p>
                <a:pPr marL="502920" indent="-457200">
                  <a:buFont typeface="+mj-lt"/>
                  <a:buAutoNum type="arabicPeriod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You can’t add/subtract different terms (</a:t>
                </a:r>
                <a:r>
                  <a:rPr lang="en-US" sz="1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Ex: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stays the same)</a:t>
                </a:r>
              </a:p>
              <a:p>
                <a:pPr marL="502920" indent="-457200">
                  <a:buFont typeface="+mj-lt"/>
                  <a:buAutoNum type="arabicPeriod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You can’t add/subtract letters and numbers (</a:t>
                </a:r>
                <a:r>
                  <a:rPr lang="en-US" sz="1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Ex: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+ 3 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stays the same)</a:t>
                </a:r>
              </a:p>
              <a:p>
                <a:pPr marL="502920" indent="-457200">
                  <a:buFont typeface="+mj-lt"/>
                  <a:buAutoNum type="arabicPeriod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You can multiply letters and numbers (</a:t>
                </a:r>
                <a:r>
                  <a:rPr lang="en-US" sz="1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3 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3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 because it’s the same as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02920" indent="-457200">
                  <a:buFont typeface="+mj-lt"/>
                  <a:buAutoNum type="arabicPeriod" startAt="8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you can multiply different letters (</a:t>
                </a:r>
                <a:r>
                  <a:rPr lang="en-US" sz="1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Ex: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). Remember commutative law: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502920" indent="-457200">
                  <a:buFont typeface="+mj-lt"/>
                  <a:buAutoNum type="arabicPeriod" startAt="8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You can multiply same letters (</a:t>
                </a:r>
                <a:r>
                  <a:rPr lang="en-US" sz="1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). When you Simplify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baseline="30000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this is using index notation.</a:t>
                </a:r>
              </a:p>
              <a:p>
                <a:pPr marL="822960" lvl="1" indent="-457200">
                  <a:buNone/>
                </a:pP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22960" lvl="1" indent="-457200">
                  <a:buNone/>
                </a:pP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22960" lvl="1" indent="-457200">
                  <a:buNone/>
                </a:pP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22960" lvl="1" indent="-457200">
                  <a:buNone/>
                </a:pP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22960" lvl="1" indent="-457200">
                  <a:buNone/>
                </a:pP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02920" indent="-457200">
                  <a:buFont typeface="+mj-lt"/>
                  <a:buAutoNum type="arabicPeriod" startAt="8"/>
                </a:pP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02920" indent="-457200">
                  <a:buFont typeface="+mj-lt"/>
                  <a:buAutoNum type="arabicPeriod" startAt="8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Letters of the same power are grouped together (</a:t>
                </a:r>
                <a:r>
                  <a:rPr lang="en-US" sz="18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2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2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baseline="30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). Answers should be written in order of power (highest power first).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6504" y="1308507"/>
                <a:ext cx="9144000" cy="5238206"/>
              </a:xfrm>
              <a:blipFill>
                <a:blip r:embed="rId2"/>
                <a:stretch>
                  <a:fillRect t="-1164" b="-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AutoShape 2" descr="10 to the Power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5488" y="3742944"/>
            <a:ext cx="21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506848" y="4189811"/>
            <a:ext cx="1608492" cy="1296590"/>
            <a:chOff x="3374327" y="3328416"/>
            <a:chExt cx="1909223" cy="176060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74327" y="3328416"/>
              <a:ext cx="1909223" cy="1760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218432" y="4020960"/>
              <a:ext cx="756000" cy="104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 anchor="t" anchorCtr="1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8000" b="1" dirty="0">
                  <a:solidFill>
                    <a:schemeClr val="bg2">
                      <a:lumMod val="50000"/>
                    </a:schemeClr>
                  </a:solidFill>
                </a:rPr>
                <a:t>a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F477525-32A5-4315-990A-7281E0FDF390}"/>
              </a:ext>
            </a:extLst>
          </p:cNvPr>
          <p:cNvSpPr/>
          <p:nvPr/>
        </p:nvSpPr>
        <p:spPr>
          <a:xfrm>
            <a:off x="4095755" y="6443141"/>
            <a:ext cx="52193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Https://www.youtube.com/watch?v=yigRz8b9eL0</a:t>
            </a:r>
            <a:r>
              <a:rPr lang="en-US" sz="1600" dirty="0"/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1E1C6C-C0B4-4CE6-BBEF-E6E811C4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49" y="670360"/>
            <a:ext cx="8840255" cy="703882"/>
          </a:xfrm>
        </p:spPr>
        <p:txBody>
          <a:bodyPr>
            <a:normAutofit fontScale="90000"/>
          </a:bodyPr>
          <a:lstStyle/>
          <a:p>
            <a:pPr algn="l"/>
            <a:r>
              <a:rPr lang="en-US" sz="2500" u="sng" dirty="0">
                <a:latin typeface="Arial" panose="020B0604020202020204" pitchFamily="34" charset="0"/>
                <a:cs typeface="Arial" panose="020B0604020202020204" pitchFamily="34" charset="0"/>
              </a:rPr>
              <a:t>Things to remember when simplifying expressions: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10 to the Power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1E1C6C-C0B4-4CE6-BBEF-E6E811C4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49" y="1120931"/>
            <a:ext cx="8840255" cy="703882"/>
          </a:xfrm>
        </p:spPr>
        <p:txBody>
          <a:bodyPr>
            <a:normAutofit/>
          </a:bodyPr>
          <a:lstStyle/>
          <a:p>
            <a:pPr algn="l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For variables with powers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5A0184-45AA-490E-8676-9044C676BCE5}"/>
                  </a:ext>
                </a:extLst>
              </p:cNvPr>
              <p:cNvSpPr/>
              <p:nvPr/>
            </p:nvSpPr>
            <p:spPr>
              <a:xfrm>
                <a:off x="728870" y="2146853"/>
                <a:ext cx="1815547" cy="1600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5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5A0184-45AA-490E-8676-9044C676B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70" y="2146853"/>
                <a:ext cx="1815547" cy="1600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C387F8A-47F6-432C-B478-7122995E0833}"/>
                  </a:ext>
                </a:extLst>
              </p:cNvPr>
              <p:cNvSpPr/>
              <p:nvPr/>
            </p:nvSpPr>
            <p:spPr>
              <a:xfrm>
                <a:off x="3544956" y="2146853"/>
                <a:ext cx="1815547" cy="16002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C387F8A-47F6-432C-B478-7122995E08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56" y="2146853"/>
                <a:ext cx="1815547" cy="1600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4576B15-1465-4AC1-8EBB-529414DED32F}"/>
                  </a:ext>
                </a:extLst>
              </p:cNvPr>
              <p:cNvSpPr/>
              <p:nvPr/>
            </p:nvSpPr>
            <p:spPr>
              <a:xfrm>
                <a:off x="6626089" y="2146853"/>
                <a:ext cx="1815547" cy="1600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4576B15-1465-4AC1-8EBB-529414DED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089" y="2146853"/>
                <a:ext cx="1815547" cy="1600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8B2F5A5-08AB-448E-AA0C-7F46D665CE4B}"/>
              </a:ext>
            </a:extLst>
          </p:cNvPr>
          <p:cNvSpPr txBox="1"/>
          <p:nvPr/>
        </p:nvSpPr>
        <p:spPr>
          <a:xfrm>
            <a:off x="649359" y="4068417"/>
            <a:ext cx="7116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Pretend that each power is a different color, you cannot mix colors together, only same color cards can be collected together.</a:t>
            </a:r>
          </a:p>
        </p:txBody>
      </p:sp>
    </p:spTree>
    <p:extLst>
      <p:ext uri="{BB962C8B-B14F-4D97-AF65-F5344CB8AC3E}">
        <p14:creationId xmlns:p14="http://schemas.microsoft.com/office/powerpoint/2010/main" val="212823016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8" grpId="0" animBg="1"/>
      <p:bldP spid="10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10 to the Power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1E1C6C-C0B4-4CE6-BBEF-E6E811C4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33" y="1095183"/>
            <a:ext cx="8840255" cy="703882"/>
          </a:xfrm>
        </p:spPr>
        <p:txBody>
          <a:bodyPr>
            <a:normAutofit/>
          </a:bodyPr>
          <a:lstStyle/>
          <a:p>
            <a:pPr algn="l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5A0184-45AA-490E-8676-9044C676BCE5}"/>
                  </a:ext>
                </a:extLst>
              </p:cNvPr>
              <p:cNvSpPr/>
              <p:nvPr/>
            </p:nvSpPr>
            <p:spPr>
              <a:xfrm>
                <a:off x="3551592" y="5077109"/>
                <a:ext cx="414156" cy="70388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5A0184-45AA-490E-8676-9044C676B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592" y="5077109"/>
                <a:ext cx="414156" cy="7038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C387F8A-47F6-432C-B478-7122995E0833}"/>
                  </a:ext>
                </a:extLst>
              </p:cNvPr>
              <p:cNvSpPr/>
              <p:nvPr/>
            </p:nvSpPr>
            <p:spPr>
              <a:xfrm>
                <a:off x="460375" y="2067341"/>
                <a:ext cx="745573" cy="82163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C387F8A-47F6-432C-B478-7122995E08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2067341"/>
                <a:ext cx="745573" cy="8216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4576B15-1465-4AC1-8EBB-529414DED32F}"/>
                  </a:ext>
                </a:extLst>
              </p:cNvPr>
              <p:cNvSpPr/>
              <p:nvPr/>
            </p:nvSpPr>
            <p:spPr>
              <a:xfrm>
                <a:off x="4883387" y="3525079"/>
                <a:ext cx="745573" cy="82163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4576B15-1465-4AC1-8EBB-529414DED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387" y="3525079"/>
                <a:ext cx="745573" cy="8216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334F90F-DF41-43C2-B2B1-85EA6615A34B}"/>
                  </a:ext>
                </a:extLst>
              </p:cNvPr>
              <p:cNvSpPr/>
              <p:nvPr/>
            </p:nvSpPr>
            <p:spPr>
              <a:xfrm>
                <a:off x="1342368" y="2060715"/>
                <a:ext cx="745573" cy="82163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334F90F-DF41-43C2-B2B1-85EA6615A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368" y="2060715"/>
                <a:ext cx="745573" cy="8216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FED02-80D8-4F79-B984-526D8C85E638}"/>
                  </a:ext>
                </a:extLst>
              </p:cNvPr>
              <p:cNvSpPr/>
              <p:nvPr/>
            </p:nvSpPr>
            <p:spPr>
              <a:xfrm>
                <a:off x="3220175" y="2067341"/>
                <a:ext cx="745573" cy="82163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66FED02-80D8-4F79-B984-526D8C85E6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175" y="2067341"/>
                <a:ext cx="745573" cy="8216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E3982A3-764D-42BA-ACFC-F4CB60635315}"/>
                  </a:ext>
                </a:extLst>
              </p:cNvPr>
              <p:cNvSpPr/>
              <p:nvPr/>
            </p:nvSpPr>
            <p:spPr>
              <a:xfrm>
                <a:off x="2259806" y="2069790"/>
                <a:ext cx="745573" cy="82163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E3982A3-764D-42BA-ACFC-F4CB60635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806" y="2069790"/>
                <a:ext cx="745573" cy="8216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0BD1F7D-875B-407D-B0AB-AD6041876F0E}"/>
                  </a:ext>
                </a:extLst>
              </p:cNvPr>
              <p:cNvSpPr/>
              <p:nvPr/>
            </p:nvSpPr>
            <p:spPr>
              <a:xfrm>
                <a:off x="460375" y="3518454"/>
                <a:ext cx="745573" cy="82163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0BD1F7D-875B-407D-B0AB-AD6041876F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3518454"/>
                <a:ext cx="745573" cy="8216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915E0E0-C30F-4C7C-8129-2F7F801FDCD8}"/>
                  </a:ext>
                </a:extLst>
              </p:cNvPr>
              <p:cNvSpPr/>
              <p:nvPr/>
            </p:nvSpPr>
            <p:spPr>
              <a:xfrm>
                <a:off x="1342368" y="3525080"/>
                <a:ext cx="745573" cy="82163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915E0E0-C30F-4C7C-8129-2F7F801FDC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368" y="3525080"/>
                <a:ext cx="745573" cy="8216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7049D0C-AE48-4A48-B421-224AF3675740}"/>
                  </a:ext>
                </a:extLst>
              </p:cNvPr>
              <p:cNvSpPr/>
              <p:nvPr/>
            </p:nvSpPr>
            <p:spPr>
              <a:xfrm>
                <a:off x="4008510" y="3505202"/>
                <a:ext cx="745574" cy="82163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7049D0C-AE48-4A48-B421-224AF3675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510" y="3505202"/>
                <a:ext cx="745574" cy="8216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93BEABA-8375-43E7-BCDB-EC92462A744B}"/>
                  </a:ext>
                </a:extLst>
              </p:cNvPr>
              <p:cNvSpPr/>
              <p:nvPr/>
            </p:nvSpPr>
            <p:spPr>
              <a:xfrm>
                <a:off x="3127961" y="3511826"/>
                <a:ext cx="745574" cy="82163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93BEABA-8375-43E7-BCDB-EC92462A7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961" y="3511826"/>
                <a:ext cx="745574" cy="8216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B658179-AB5C-4F29-9BDA-513235972A14}"/>
                  </a:ext>
                </a:extLst>
              </p:cNvPr>
              <p:cNvSpPr/>
              <p:nvPr/>
            </p:nvSpPr>
            <p:spPr>
              <a:xfrm>
                <a:off x="2224361" y="3525079"/>
                <a:ext cx="745574" cy="82163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B658179-AB5C-4F29-9BDA-513235972A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361" y="3525079"/>
                <a:ext cx="745574" cy="8216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C7D98B9-4CC9-4AA2-978F-54A9F7582A25}"/>
                  </a:ext>
                </a:extLst>
              </p:cNvPr>
              <p:cNvSpPr/>
              <p:nvPr/>
            </p:nvSpPr>
            <p:spPr>
              <a:xfrm>
                <a:off x="3029474" y="5075587"/>
                <a:ext cx="414155" cy="7038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C7D98B9-4CC9-4AA2-978F-54A9F7582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474" y="5075587"/>
                <a:ext cx="414155" cy="703884"/>
              </a:xfrm>
              <a:prstGeom prst="rect">
                <a:avLst/>
              </a:prstGeom>
              <a:blipFill>
                <a:blip r:embed="rId13"/>
                <a:stretch>
                  <a:fillRect l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2A7924-DB9F-4C81-95BC-B081F0986184}"/>
                  </a:ext>
                </a:extLst>
              </p:cNvPr>
              <p:cNvSpPr/>
              <p:nvPr/>
            </p:nvSpPr>
            <p:spPr>
              <a:xfrm>
                <a:off x="2501462" y="5059885"/>
                <a:ext cx="414155" cy="7038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2A7924-DB9F-4C81-95BC-B081F0986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462" y="5059885"/>
                <a:ext cx="414155" cy="703884"/>
              </a:xfrm>
              <a:prstGeom prst="rect">
                <a:avLst/>
              </a:prstGeom>
              <a:blipFill>
                <a:blip r:embed="rId14"/>
                <a:stretch>
                  <a:fillRect l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A0A3D3A-2EA5-45F0-B0F5-F24D3DB2A045}"/>
                  </a:ext>
                </a:extLst>
              </p:cNvPr>
              <p:cNvSpPr/>
              <p:nvPr/>
            </p:nvSpPr>
            <p:spPr>
              <a:xfrm>
                <a:off x="1986951" y="5059885"/>
                <a:ext cx="414155" cy="7038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A0A3D3A-2EA5-45F0-B0F5-F24D3DB2A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951" y="5059885"/>
                <a:ext cx="414155" cy="703884"/>
              </a:xfrm>
              <a:prstGeom prst="rect">
                <a:avLst/>
              </a:prstGeom>
              <a:blipFill>
                <a:blip r:embed="rId15"/>
                <a:stretch>
                  <a:fillRect l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48014C2-08EC-4D7F-A45C-2BBEBB8B472C}"/>
                  </a:ext>
                </a:extLst>
              </p:cNvPr>
              <p:cNvSpPr/>
              <p:nvPr/>
            </p:nvSpPr>
            <p:spPr>
              <a:xfrm>
                <a:off x="1473170" y="5062335"/>
                <a:ext cx="414155" cy="7038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48014C2-08EC-4D7F-A45C-2BBEBB8B47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170" y="5062335"/>
                <a:ext cx="414155" cy="703884"/>
              </a:xfrm>
              <a:prstGeom prst="rect">
                <a:avLst/>
              </a:prstGeom>
              <a:blipFill>
                <a:blip r:embed="rId16"/>
                <a:stretch>
                  <a:fillRect l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1AB0AA9-DFEE-4316-8962-8EEAEDA96464}"/>
                  </a:ext>
                </a:extLst>
              </p:cNvPr>
              <p:cNvSpPr/>
              <p:nvPr/>
            </p:nvSpPr>
            <p:spPr>
              <a:xfrm>
                <a:off x="928213" y="5063857"/>
                <a:ext cx="414155" cy="7038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1AB0AA9-DFEE-4316-8962-8EEAEDA96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13" y="5063857"/>
                <a:ext cx="414155" cy="703884"/>
              </a:xfrm>
              <a:prstGeom prst="rect">
                <a:avLst/>
              </a:prstGeom>
              <a:blipFill>
                <a:blip r:embed="rId17"/>
                <a:stretch>
                  <a:fillRect l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69CD5E6-B3DD-4CB9-87C4-97840F879AE9}"/>
                  </a:ext>
                </a:extLst>
              </p:cNvPr>
              <p:cNvSpPr/>
              <p:nvPr/>
            </p:nvSpPr>
            <p:spPr>
              <a:xfrm>
                <a:off x="427248" y="5062335"/>
                <a:ext cx="414155" cy="7038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69CD5E6-B3DD-4CB9-87C4-97840F879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48" y="5062335"/>
                <a:ext cx="414155" cy="703884"/>
              </a:xfrm>
              <a:prstGeom prst="rect">
                <a:avLst/>
              </a:prstGeom>
              <a:blipFill>
                <a:blip r:embed="rId18"/>
                <a:stretch>
                  <a:fillRect l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00F4C88-F3C5-40BB-B326-915941651093}"/>
                  </a:ext>
                </a:extLst>
              </p:cNvPr>
              <p:cNvSpPr/>
              <p:nvPr/>
            </p:nvSpPr>
            <p:spPr>
              <a:xfrm>
                <a:off x="4047221" y="5077109"/>
                <a:ext cx="414156" cy="703884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00F4C88-F3C5-40BB-B326-9159416510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221" y="5077109"/>
                <a:ext cx="414156" cy="70388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0FDEC8C-A037-4F4A-B529-1EA63BFEC973}"/>
                  </a:ext>
                </a:extLst>
              </p:cNvPr>
              <p:cNvSpPr/>
              <p:nvPr/>
            </p:nvSpPr>
            <p:spPr>
              <a:xfrm>
                <a:off x="4579884" y="5089431"/>
                <a:ext cx="414155" cy="70388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0FDEC8C-A037-4F4A-B529-1EA63BFEC9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884" y="5089431"/>
                <a:ext cx="414155" cy="703883"/>
              </a:xfrm>
              <a:prstGeom prst="rect">
                <a:avLst/>
              </a:prstGeom>
              <a:blipFill>
                <a:blip r:embed="rId20"/>
                <a:stretch>
                  <a:fillRect l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8A74FCB-1A14-4B1F-B3DB-9857BF94FAB4}"/>
                  </a:ext>
                </a:extLst>
              </p:cNvPr>
              <p:cNvSpPr/>
              <p:nvPr/>
            </p:nvSpPr>
            <p:spPr>
              <a:xfrm>
                <a:off x="5075513" y="5096818"/>
                <a:ext cx="414155" cy="70388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8A74FCB-1A14-4B1F-B3DB-9857BF94FA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13" y="5096818"/>
                <a:ext cx="414155" cy="703883"/>
              </a:xfrm>
              <a:prstGeom prst="rect">
                <a:avLst/>
              </a:prstGeom>
              <a:blipFill>
                <a:blip r:embed="rId21"/>
                <a:stretch>
                  <a:fillRect l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BB1CD10-5539-4756-A8A1-AD57F6130C27}"/>
                  </a:ext>
                </a:extLst>
              </p:cNvPr>
              <p:cNvSpPr/>
              <p:nvPr/>
            </p:nvSpPr>
            <p:spPr>
              <a:xfrm>
                <a:off x="5575952" y="5096818"/>
                <a:ext cx="414155" cy="70388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BB1CD10-5539-4756-A8A1-AD57F6130C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952" y="5096818"/>
                <a:ext cx="414155" cy="703883"/>
              </a:xfrm>
              <a:prstGeom prst="rect">
                <a:avLst/>
              </a:prstGeom>
              <a:blipFill>
                <a:blip r:embed="rId22"/>
                <a:stretch>
                  <a:fillRect l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9C9132B9-E3F5-4173-B89B-2B7635225467}"/>
              </a:ext>
            </a:extLst>
          </p:cNvPr>
          <p:cNvSpPr/>
          <p:nvPr/>
        </p:nvSpPr>
        <p:spPr>
          <a:xfrm>
            <a:off x="4254299" y="2305878"/>
            <a:ext cx="1374661" cy="26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DBE5220D-520E-4FBC-8BD0-81C758E8E48B}"/>
              </a:ext>
            </a:extLst>
          </p:cNvPr>
          <p:cNvSpPr/>
          <p:nvPr/>
        </p:nvSpPr>
        <p:spPr>
          <a:xfrm>
            <a:off x="5832214" y="3835152"/>
            <a:ext cx="674868" cy="26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58799A01-B090-4BF5-8C59-EDB8A7AE5130}"/>
              </a:ext>
            </a:extLst>
          </p:cNvPr>
          <p:cNvSpPr/>
          <p:nvPr/>
        </p:nvSpPr>
        <p:spPr>
          <a:xfrm>
            <a:off x="6084137" y="5365446"/>
            <a:ext cx="674869" cy="269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725CC3-DCFE-4503-B5BD-D02003CEB4C2}"/>
                  </a:ext>
                </a:extLst>
              </p:cNvPr>
              <p:cNvSpPr txBox="1"/>
              <p:nvPr/>
            </p:nvSpPr>
            <p:spPr>
              <a:xfrm>
                <a:off x="5416229" y="2102086"/>
                <a:ext cx="1700190" cy="63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5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725CC3-DCFE-4503-B5BD-D02003CEB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229" y="2102086"/>
                <a:ext cx="1700190" cy="63094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2ECC60A-57AB-4BBB-9862-2BB24C7BD01E}"/>
                  </a:ext>
                </a:extLst>
              </p:cNvPr>
              <p:cNvSpPr txBox="1"/>
              <p:nvPr/>
            </p:nvSpPr>
            <p:spPr>
              <a:xfrm>
                <a:off x="6520334" y="3645966"/>
                <a:ext cx="25807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2ECC60A-57AB-4BBB-9862-2BB24C7BD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334" y="3645966"/>
                <a:ext cx="2580738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AD882E-66B1-4B28-8B78-71BCCA972D48}"/>
                  </a:ext>
                </a:extLst>
              </p:cNvPr>
              <p:cNvSpPr txBox="1"/>
              <p:nvPr/>
            </p:nvSpPr>
            <p:spPr>
              <a:xfrm>
                <a:off x="6641004" y="5227297"/>
                <a:ext cx="258073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5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AD882E-66B1-4B28-8B78-71BCCA972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004" y="5227297"/>
                <a:ext cx="2580738" cy="47705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82399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7" grpId="0" animBg="1"/>
      <p:bldP spid="32" grpId="0" animBg="1"/>
      <p:bldP spid="33" grpId="0" animBg="1"/>
      <p:bldP spid="31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33" y="748079"/>
            <a:ext cx="8545527" cy="666308"/>
          </a:xfrm>
        </p:spPr>
        <p:txBody>
          <a:bodyPr>
            <a:normAutofit/>
          </a:bodyPr>
          <a:lstStyle/>
          <a:p>
            <a:pPr algn="l"/>
            <a:r>
              <a:rPr lang="en-US" sz="3000" u="sng" dirty="0"/>
              <a:t>Simplify the examples below: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16118" y="1447291"/>
                <a:ext cx="4386471" cy="5519480"/>
              </a:xfrm>
            </p:spPr>
            <p:txBody>
              <a:bodyPr>
                <a:noAutofit/>
              </a:bodyPr>
              <a:lstStyle/>
              <a:p>
                <a:pPr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Ex 1: </a:t>
                </a:r>
              </a:p>
              <a:p>
                <a:pPr marL="45720" indent="0"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− 2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*</a:t>
                </a:r>
                <a:r>
                  <a:rPr lang="en-US" sz="2400" dirty="0"/>
                  <a:t> </a:t>
                </a: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Ex 2: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+ 3 − 3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+ 4 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Ex 3: </a:t>
                </a:r>
              </a:p>
              <a:p>
                <a:pPr>
                  <a:buNone/>
                </a:pP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− 12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− 10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+ 3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+ 5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− 2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Ex 4: </a:t>
                </a:r>
              </a:p>
              <a:p>
                <a:pPr lvl="0">
                  <a:buNone/>
                  <a:defRPr/>
                </a:pP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	−2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+ 3 + 4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+ 6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𝑏𝑎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− 7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− 3 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16118" y="1447291"/>
                <a:ext cx="4386471" cy="5519480"/>
              </a:xfrm>
              <a:blipFill>
                <a:blip r:embed="rId2"/>
                <a:stretch>
                  <a:fillRect l="-2083" t="-1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023361" y="1341120"/>
                <a:ext cx="5120639" cy="10363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Ex 5: </a:t>
                </a:r>
              </a:p>
              <a:p>
                <a:pPr marL="45720" lvl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defRPr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+ 3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361" y="1341120"/>
                <a:ext cx="5120639" cy="1036320"/>
              </a:xfrm>
              <a:prstGeom prst="rect">
                <a:avLst/>
              </a:prstGeom>
              <a:blipFill>
                <a:blip r:embed="rId3"/>
                <a:stretch>
                  <a:fillRect l="-119" t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023361" y="2932176"/>
                <a:ext cx="5120639" cy="7467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omic Sans MS" pitchFamily="66" charset="0"/>
                  </a:rPr>
                  <a:t>Ex 6: </a:t>
                </a: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lang="en-US" sz="1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	2</m:t>
                    </m:r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sz="1600" b="0" i="1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+ 2</m:t>
                    </m:r>
                    <m:r>
                      <a:rPr lang="en-US" sz="16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− 3</m:t>
                    </m:r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sz="1600" b="0" i="1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3</m:t>
                    </m:r>
                    <m:r>
                      <a:rPr kumimoji="0" lang="en-US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+ 9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− 6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1600" dirty="0"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1600" dirty="0"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1600" dirty="0"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 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361" y="2932176"/>
                <a:ext cx="5120639" cy="746747"/>
              </a:xfrm>
              <a:prstGeom prst="rect">
                <a:avLst/>
              </a:prstGeom>
              <a:blipFill>
                <a:blip r:embed="rId4"/>
                <a:stretch>
                  <a:fillRect l="-119" t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023361" y="4437887"/>
                <a:ext cx="5306169" cy="16978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1600" dirty="0"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Char char="*"/>
                  <a:defRPr/>
                </a:pPr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Ex 7: </a:t>
                </a: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2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− 6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− 3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+ 6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+ 5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𝑦𝑥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+ 5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− 6</m:t>
                    </m:r>
                    <m:r>
                      <a:rPr lang="en-US" sz="16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baseline="30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1600" dirty="0"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  <a:p>
                <a:pPr marL="228600" lvl="0" indent="-18288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</a:pPr>
                <a:r>
                  <a: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itchFamily="66" charset="0"/>
                  </a:rPr>
                  <a:t> 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</a:endParaRPr>
              </a:p>
              <a:p>
                <a:pPr marL="228600" marR="0" lvl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Font typeface="Georgia" pitchFamily="18" charset="0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361" y="4437887"/>
                <a:ext cx="5306169" cy="1697869"/>
              </a:xfrm>
              <a:prstGeom prst="rect">
                <a:avLst/>
              </a:prstGeom>
              <a:blipFill>
                <a:blip r:embed="rId5"/>
                <a:stretch>
                  <a:fillRect l="-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8385AA9-2CB5-47A3-B951-4EC93C6FCF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3616" y="2204416"/>
                <a:ext cx="1822176" cy="5281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/>
                  <a:t>= </a:t>
                </a:r>
                <a:r>
                  <a:rPr lang="en-US" sz="16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+3</m:t>
                    </m:r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8385AA9-2CB5-47A3-B951-4EC93C6FC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16" y="2204416"/>
                <a:ext cx="1822176" cy="528108"/>
              </a:xfrm>
              <a:prstGeom prst="rect">
                <a:avLst/>
              </a:prstGeom>
              <a:blipFill>
                <a:blip r:embed="rId6"/>
                <a:stretch>
                  <a:fillRect l="-2007" t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D63C759-ED34-4023-B83D-FDE98B3B7F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7564" y="3488815"/>
                <a:ext cx="1822176" cy="5281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/>
                  <a:t>= </a:t>
                </a:r>
                <a:r>
                  <a:rPr lang="en-US" sz="16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−2</m:t>
                    </m:r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D63C759-ED34-4023-B83D-FDE98B3B7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64" y="3488815"/>
                <a:ext cx="1822176" cy="528108"/>
              </a:xfrm>
              <a:prstGeom prst="rect">
                <a:avLst/>
              </a:prstGeom>
              <a:blipFill>
                <a:blip r:embed="rId7"/>
                <a:stretch>
                  <a:fillRect l="-1672" t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6BAAE09-13AE-45FD-80B1-B403179FD5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0303" y="4840675"/>
                <a:ext cx="1822176" cy="3963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/>
                  <a:t>= </a:t>
                </a:r>
                <a:r>
                  <a:rPr lang="en-US" sz="16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−9</m:t>
                    </m:r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  <a:p>
                <a:pPr marL="45720" indent="0">
                  <a:spcBef>
                    <a:spcPct val="20000"/>
                  </a:spcBef>
                  <a:spcAft>
                    <a:spcPts val="300"/>
                  </a:spcAft>
                  <a:buClr>
                    <a:schemeClr val="accent6">
                      <a:lumMod val="75000"/>
                    </a:schemeClr>
                  </a:buClr>
                  <a:buSzPct val="130000"/>
                  <a:buNone/>
                  <a:defRPr/>
                </a:pP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6BAAE09-13AE-45FD-80B1-B403179FD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03" y="4840675"/>
                <a:ext cx="1822176" cy="396383"/>
              </a:xfrm>
              <a:prstGeom prst="rect">
                <a:avLst/>
              </a:prstGeom>
              <a:blipFill>
                <a:blip r:embed="rId8"/>
                <a:stretch>
                  <a:fillRect l="-1672" t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17607C6-975F-4FB1-B1C4-8C2D769D26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896" y="6123170"/>
                <a:ext cx="1822176" cy="5281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/>
                  <a:t>= </a:t>
                </a:r>
                <a:r>
                  <a:rPr lang="en-US" sz="16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17607C6-975F-4FB1-B1C4-8C2D769D2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96" y="6123170"/>
                <a:ext cx="1822176" cy="528108"/>
              </a:xfrm>
              <a:prstGeom prst="rect">
                <a:avLst/>
              </a:prstGeom>
              <a:blipFill>
                <a:blip r:embed="rId9"/>
                <a:stretch>
                  <a:fillRect l="-1672" t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2F4EBF22-DBE1-44C5-9BDA-4F47285263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2866" y="2105363"/>
                <a:ext cx="1822176" cy="5281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/>
                  <a:t>= </a:t>
                </a:r>
                <a:r>
                  <a:rPr lang="en-US" sz="16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2F4EBF22-DBE1-44C5-9BDA-4F4728526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866" y="2105363"/>
                <a:ext cx="1822176" cy="528108"/>
              </a:xfrm>
              <a:prstGeom prst="rect">
                <a:avLst/>
              </a:prstGeom>
              <a:blipFill>
                <a:blip r:embed="rId10"/>
                <a:stretch>
                  <a:fillRect l="-1672" t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57E78B3-89DD-472C-A2DC-1B8354745C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06904" y="3678923"/>
                <a:ext cx="2260158" cy="5281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/>
                  <a:t>= </a:t>
                </a:r>
                <a:r>
                  <a:rPr lang="en-US" sz="16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US" sz="160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57E78B3-89DD-472C-A2DC-1B8354745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904" y="3678923"/>
                <a:ext cx="2260158" cy="528108"/>
              </a:xfrm>
              <a:prstGeom prst="rect">
                <a:avLst/>
              </a:prstGeom>
              <a:blipFill>
                <a:blip r:embed="rId11"/>
                <a:stretch>
                  <a:fillRect l="-1348" t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5883FC97-3432-4E31-AEC5-8BC6CF3844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6660" y="5534554"/>
                <a:ext cx="3161306" cy="5281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/>
                  <a:t>= </a:t>
                </a:r>
                <a:r>
                  <a:rPr lang="en-US" sz="16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160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−6</m:t>
                    </m:r>
                    <m:sSup>
                      <m:sSupPr>
                        <m:ctrlPr>
                          <a:rPr lang="en-US" sz="16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0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en-US" sz="16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5883FC97-3432-4E31-AEC5-8BC6CF384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660" y="5534554"/>
                <a:ext cx="3161306" cy="528108"/>
              </a:xfrm>
              <a:prstGeom prst="rect">
                <a:avLst/>
              </a:prstGeom>
              <a:blipFill>
                <a:blip r:embed="rId12"/>
                <a:stretch>
                  <a:fillRect l="-1158" t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F991FCDB-CE1A-44E3-89BA-609F1C7046EB}"/>
              </a:ext>
            </a:extLst>
          </p:cNvPr>
          <p:cNvSpPr/>
          <p:nvPr/>
        </p:nvSpPr>
        <p:spPr>
          <a:xfrm rot="1254123">
            <a:off x="6574171" y="1370530"/>
            <a:ext cx="2359028" cy="1436440"/>
          </a:xfrm>
          <a:prstGeom prst="wedgeEllipseCallout">
            <a:avLst>
              <a:gd name="adj1" fmla="val -37902"/>
              <a:gd name="adj2" fmla="val 1091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Always write terms in order of power (start with the</a:t>
            </a:r>
            <a:r>
              <a:rPr lang="en-US" sz="1400" b="1" dirty="0"/>
              <a:t> highest </a:t>
            </a:r>
            <a:r>
              <a:rPr lang="en-US" sz="1400" dirty="0"/>
              <a:t>power)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F76CC2-5BF2-4B1C-86A7-D3CD15F63BE5}"/>
              </a:ext>
            </a:extLst>
          </p:cNvPr>
          <p:cNvSpPr/>
          <p:nvPr/>
        </p:nvSpPr>
        <p:spPr>
          <a:xfrm>
            <a:off x="4496996" y="6346470"/>
            <a:ext cx="5306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13"/>
              </a:rPr>
              <a:t>Algebra Basics: Simplifying Polynomials - Math Antics - YouTube</a:t>
            </a:r>
            <a:endParaRPr lang="en-US" sz="1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5" grpId="0"/>
      <p:bldP spid="6" grpId="0"/>
      <p:bldP spid="7" grpId="0" uiExpand="1" build="p"/>
      <p:bldP spid="8" grpId="0" uiExpand="1" build="p"/>
      <p:bldP spid="9" grpId="0" uiExpand="1" build="p"/>
      <p:bldP spid="10" grpId="0" uiExpand="1" build="p"/>
      <p:bldP spid="11" grpId="0" uiExpand="1" build="p"/>
      <p:bldP spid="12" grpId="0" uiExpand="1" build="p"/>
      <p:bldP spid="13" grpId="0" uiExpand="1" build="p"/>
      <p:bldP spid="14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33561</TotalTime>
  <Words>1940</Words>
  <Application>Microsoft Office PowerPoint</Application>
  <PresentationFormat>On-screen Show (4:3)</PresentationFormat>
  <Paragraphs>299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Century Gothic</vt:lpstr>
      <vt:lpstr>Comic Sans MS</vt:lpstr>
      <vt:lpstr>Georgia</vt:lpstr>
      <vt:lpstr>Simplified Arabic</vt:lpstr>
      <vt:lpstr>Wingdings</vt:lpstr>
      <vt:lpstr>Vapor Trail</vt:lpstr>
      <vt:lpstr>Expressions</vt:lpstr>
      <vt:lpstr>Objectives:</vt:lpstr>
      <vt:lpstr>Expressions, formulae and equations:</vt:lpstr>
      <vt:lpstr>Constructing expressions</vt:lpstr>
      <vt:lpstr>PowerPoint Presentation</vt:lpstr>
      <vt:lpstr>Things to remember when simplifying expressions:</vt:lpstr>
      <vt:lpstr>For variables with powers</vt:lpstr>
      <vt:lpstr>Examples:</vt:lpstr>
      <vt:lpstr>Simplify the examples below:</vt:lpstr>
      <vt:lpstr>Expanding brackets:</vt:lpstr>
      <vt:lpstr>PowerPoint Presentation</vt:lpstr>
      <vt:lpstr>PowerPoint Presentation</vt:lpstr>
      <vt:lpstr>Factorizing expressions</vt:lpstr>
      <vt:lpstr>PowerPoint Presentation</vt:lpstr>
      <vt:lpstr>Activity Time</vt:lpstr>
      <vt:lpstr>PowerPoint Presentation</vt:lpstr>
      <vt:lpstr>Substituting into expressions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T.Newas</dc:creator>
  <cp:lastModifiedBy>T.Newas</cp:lastModifiedBy>
  <cp:revision>151</cp:revision>
  <dcterms:created xsi:type="dcterms:W3CDTF">2014-09-16T21:39:42Z</dcterms:created>
  <dcterms:modified xsi:type="dcterms:W3CDTF">2023-01-30T06:05:11Z</dcterms:modified>
</cp:coreProperties>
</file>