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1" ContentType="image/jpe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  <p:sldId id="279" r:id="rId6"/>
    <p:sldId id="280" r:id="rId7"/>
    <p:sldId id="275" r:id="rId8"/>
    <p:sldId id="268" r:id="rId9"/>
    <p:sldId id="27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0C897-4E80-47AA-8CF4-81E9042D43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F8CFAD-1276-43F7-8A14-BD55EC221E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747B05-A1A8-425E-8808-831A3CA4E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8AD21-46F9-48BB-A0E8-2832261107AE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E15E51-0A74-4651-9E60-4D600E3C9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0AFA40-B44F-4B31-959A-1F6C8BCF1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22F46-D49B-47F0-A6FC-E3D90BC4F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498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6235E-25F0-4AC8-8E0F-A7C86BFE5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F78F69-75CC-4629-B07B-9D263AE333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0DA37B-9D37-45B8-810C-4E36DC2C6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8AD21-46F9-48BB-A0E8-2832261107AE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69E55D-509E-47F5-9BBF-A817D94EB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2CA60D-35F8-4003-8946-9238F5FCD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22F46-D49B-47F0-A6FC-E3D90BC4F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768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070A0A-4E5B-4199-A50E-FECC65DD9E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F13BDE-6200-432A-9493-E67391AC82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C27E58-10FA-4FB8-AD18-2D557FB84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8AD21-46F9-48BB-A0E8-2832261107AE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92FE69-1230-4380-967E-6216DCC93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9B4C8F-41DD-45E5-B379-53DC19C18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22F46-D49B-47F0-A6FC-E3D90BC4F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3607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4">
            <a:extLst>
              <a:ext uri="{FF2B5EF4-FFF2-40B4-BE49-F238E27FC236}">
                <a16:creationId xmlns:a16="http://schemas.microsoft.com/office/drawing/2014/main" id="{07639D2E-67F6-4830-B151-D7E5F445C042}"/>
              </a:ext>
            </a:extLst>
          </p:cNvPr>
          <p:cNvSpPr/>
          <p:nvPr userDrawn="1"/>
        </p:nvSpPr>
        <p:spPr bwMode="auto">
          <a:xfrm>
            <a:off x="609601" y="438150"/>
            <a:ext cx="10960100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/>
              <a:t> 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609598" y="478895"/>
            <a:ext cx="10960100" cy="994306"/>
          </a:xfrm>
        </p:spPr>
        <p:txBody>
          <a:bodyPr>
            <a:noAutofit/>
          </a:bodyPr>
          <a:lstStyle>
            <a:lvl1pPr>
              <a:defRPr>
                <a:latin typeface="Twinkl SemiBold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4758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ACDE8-1356-4D6B-B6D6-829AEA85F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6F18FB-199B-4612-942B-C623CD12FF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0EE482-EB05-4BE0-9408-9BC2A8FC2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8AD21-46F9-48BB-A0E8-2832261107AE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CF61F8-E114-4F01-8FF2-08C9CB5F2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2311A3-1E60-493E-8603-8BE831508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22F46-D49B-47F0-A6FC-E3D90BC4F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723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409B7-03B4-4C49-9301-9F026C487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D5D15E-8B72-4273-BCB0-611ED2D7C8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A839DF-EEC6-4B60-A6B0-9E36F3C1A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8AD21-46F9-48BB-A0E8-2832261107AE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0E1D27-99B4-4EFF-8540-B6FE67D1F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A70387-B420-44DA-AE73-41FE85B8A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22F46-D49B-47F0-A6FC-E3D90BC4F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49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9ED37-385A-452C-B4A9-40D0DBD42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C14D75-194D-4066-8838-52EFE2F2AC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F8E130-E61A-4CC6-AFB0-DB18877723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0FB513-5282-4349-A496-00DFC8D56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8AD21-46F9-48BB-A0E8-2832261107AE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0F8710-E141-4120-B63B-857092A00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D1A2A5-F768-45DA-9566-B3EE27CDA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22F46-D49B-47F0-A6FC-E3D90BC4F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609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60B58-29CF-4F8B-B3AB-29E2E40FE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90D7BE-F6AE-4242-A2EA-6469C213EF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B4FE7F-EF63-42C9-81B3-DCB5C5EB48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2A0ED9-3743-4E35-BE5F-A86E972F0C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73DDD5-5548-453C-B669-6FB0243133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06D099-0388-4675-B094-B8ECB98E5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8AD21-46F9-48BB-A0E8-2832261107AE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053E0C-16A3-4650-9EF9-D66FC50D8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EC1D35-E1DE-40C3-B4B1-6D78BD50E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22F46-D49B-47F0-A6FC-E3D90BC4F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537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3DB57-1DDA-4690-934C-E921EB5F7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524C32-CCB6-4D7E-A8A7-1A9463423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8AD21-46F9-48BB-A0E8-2832261107AE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A482F3-2E01-407C-9F11-2268A8412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06FD14-D2F4-48BD-B5B3-60F13372B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22F46-D49B-47F0-A6FC-E3D90BC4F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628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823085-3C55-4D0B-8806-1218AFFEF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8AD21-46F9-48BB-A0E8-2832261107AE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D0DD57-CF1E-4E83-A2A5-FF974232E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97A968-2BA5-4E44-849E-CC6367412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22F46-D49B-47F0-A6FC-E3D90BC4F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720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FA279-227F-41A2-966A-B7576172B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A7B80C-E2CD-4CEF-991E-33B579F3B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70F704-A6BA-4657-A59E-9FC2F19823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C67C6F-7C83-4FE7-BBCF-3A7F9D602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8AD21-46F9-48BB-A0E8-2832261107AE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721CB5-96F8-471D-A0C4-D418A3293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E672DC-CBB7-42A7-8CC6-C6B37FEAF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22F46-D49B-47F0-A6FC-E3D90BC4F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923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53AE6-AE24-462F-BFE0-108E7B238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418B0F-D123-45C9-86C9-D74BAECF2F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35854B-3F83-497B-89C9-5A08B10D6A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804A65-088D-4253-A033-B6BE2C023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8AD21-46F9-48BB-A0E8-2832261107AE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1860DC-3F79-49E1-9834-1F1E7DD64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E92564-61D1-46FB-8591-C3C667206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22F46-D49B-47F0-A6FC-E3D90BC4F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038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25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7C750B-E78C-42CA-A028-2D4A41556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C4C58B-1E80-4815-9C34-D75AB79E05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C32C1B-A8A0-4E1D-AF42-BE8775FC6C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8AD21-46F9-48BB-A0E8-2832261107AE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5EBFE-2D03-4A20-8D81-D63458961E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843992-1C0F-41A5-8AFF-F0E68222CA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22F46-D49B-47F0-A6FC-E3D90BC4F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990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1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8546D-6490-46D2-86F6-028FA8ACE5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1500" dirty="0">
                <a:solidFill>
                  <a:srgbClr val="C00000"/>
                </a:solidFill>
              </a:rPr>
              <a:t>Magnetism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898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5CEED152-5FFE-4B8B-ABB9-EE2ABDAA51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4838" y="4076700"/>
            <a:ext cx="4227512" cy="698500"/>
          </a:xfrm>
          <a:prstGeom prst="rect">
            <a:avLst/>
          </a:prstGeom>
          <a:solidFill>
            <a:schemeClr val="bg1"/>
          </a:solidFill>
          <a:ln w="28575">
            <a:solidFill>
              <a:srgbClr val="1795D7"/>
            </a:solidFill>
            <a:miter lim="800000"/>
            <a:headEnd/>
            <a:tailEnd/>
          </a:ln>
        </p:spPr>
        <p:txBody>
          <a:bodyPr lIns="54000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</a:rPr>
              <a:t>Can you think of any magnets used </a:t>
            </a:r>
            <a:br>
              <a:rPr lang="en-GB" altLang="en-US" sz="1600">
                <a:solidFill>
                  <a:schemeClr val="tx1"/>
                </a:solidFill>
              </a:rPr>
            </a:br>
            <a:r>
              <a:rPr lang="en-GB" altLang="en-US" sz="1600">
                <a:solidFill>
                  <a:schemeClr val="tx1"/>
                </a:solidFill>
              </a:rPr>
              <a:t>at home?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15CC1CD-3AAF-4001-933A-E4A6E07FED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7376" y="2765425"/>
            <a:ext cx="4244975" cy="1131888"/>
          </a:xfrm>
          <a:prstGeom prst="rect">
            <a:avLst/>
          </a:prstGeom>
          <a:solidFill>
            <a:schemeClr val="bg1"/>
          </a:solidFill>
          <a:ln w="28575">
            <a:solidFill>
              <a:srgbClr val="1795D7"/>
            </a:solidFill>
            <a:miter lim="800000"/>
            <a:headEnd/>
            <a:tailEnd/>
          </a:ln>
        </p:spPr>
        <p:txBody>
          <a:bodyPr lIns="54000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</a:rPr>
              <a:t>Using two bar magnets, see what happens when you put the two blue ends together, the two red ends together and then a blue and a red end together.</a:t>
            </a:r>
          </a:p>
        </p:txBody>
      </p:sp>
      <p:sp>
        <p:nvSpPr>
          <p:cNvPr id="9220" name="Title 20">
            <a:extLst>
              <a:ext uri="{FF2B5EF4-FFF2-40B4-BE49-F238E27FC236}">
                <a16:creationId xmlns:a16="http://schemas.microsoft.com/office/drawing/2014/main" id="{2F289BD8-08F4-421C-B409-2E2B477C97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66914" y="765176"/>
            <a:ext cx="8258175" cy="993775"/>
          </a:xfrm>
          <a:prstGeom prst="roundRect">
            <a:avLst>
              <a:gd name="adj" fmla="val 0"/>
            </a:avLst>
          </a:prstGeom>
          <a:solidFill>
            <a:srgbClr val="1795D7"/>
          </a:solidFill>
        </p:spPr>
        <p:txBody>
          <a:bodyPr/>
          <a:lstStyle/>
          <a:p>
            <a:pPr eaLnBrk="1" hangingPunct="1"/>
            <a:r>
              <a:rPr lang="en-GB" altLang="en-US" sz="3600" dirty="0">
                <a:solidFill>
                  <a:schemeClr val="bg1"/>
                </a:solidFill>
              </a:rPr>
              <a:t>What Is a Magnet?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31B7526-EC3D-4983-B95E-E70FC0C928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3788" y="1939926"/>
            <a:ext cx="7548562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>
                <a:solidFill>
                  <a:srgbClr val="1C1C1C"/>
                </a:solidFill>
                <a:latin typeface="Twinkl" pitchFamily="2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600" dirty="0">
                <a:solidFill>
                  <a:schemeClr val="tx1"/>
                </a:solidFill>
              </a:rPr>
              <a:t>A magnet is a metal which attracts or repels other materials. A magnet is made from iron, nickel, steel or cobalt. A magnet has a north end and a south end.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7EF28D3-994E-460C-A0C0-8298F9BC8267}"/>
              </a:ext>
            </a:extLst>
          </p:cNvPr>
          <p:cNvSpPr/>
          <p:nvPr/>
        </p:nvSpPr>
        <p:spPr>
          <a:xfrm>
            <a:off x="2279650" y="2743201"/>
            <a:ext cx="3816350" cy="2733675"/>
          </a:xfrm>
          <a:prstGeom prst="rect">
            <a:avLst/>
          </a:prstGeom>
          <a:solidFill>
            <a:srgbClr val="1795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GB" sz="1600" dirty="0"/>
              <a:t>When a magnet </a:t>
            </a:r>
            <a:r>
              <a:rPr lang="en-GB" sz="1600" b="1" dirty="0"/>
              <a:t>attracts</a:t>
            </a:r>
            <a:r>
              <a:rPr lang="en-GB" sz="1600" dirty="0"/>
              <a:t> another material, there is a pulling force between the two objects.</a:t>
            </a:r>
          </a:p>
          <a:p>
            <a:pPr>
              <a:defRPr/>
            </a:pPr>
            <a:endParaRPr lang="en-GB" sz="1600" dirty="0"/>
          </a:p>
          <a:p>
            <a:pPr>
              <a:defRPr/>
            </a:pPr>
            <a:r>
              <a:rPr lang="en-GB" sz="1600" dirty="0"/>
              <a:t>When a magnet </a:t>
            </a:r>
            <a:r>
              <a:rPr lang="en-GB" sz="1600" b="1" dirty="0"/>
              <a:t>repels</a:t>
            </a:r>
            <a:r>
              <a:rPr lang="en-GB" sz="1600" dirty="0"/>
              <a:t> another material, there is a pushing force between the two objects.</a:t>
            </a:r>
            <a:br>
              <a:rPr lang="en-GB" sz="1600" dirty="0"/>
            </a:br>
            <a:br>
              <a:rPr lang="en-GB" sz="1600" dirty="0"/>
            </a:br>
            <a:r>
              <a:rPr lang="en-GB" sz="1600" dirty="0"/>
              <a:t>If you observe an object being attracted to a magnet, this is magnetism. </a:t>
            </a:r>
          </a:p>
        </p:txBody>
      </p:sp>
      <p:sp>
        <p:nvSpPr>
          <p:cNvPr id="4" name="Think about it!">
            <a:extLst>
              <a:ext uri="{FF2B5EF4-FFF2-40B4-BE49-F238E27FC236}">
                <a16:creationId xmlns:a16="http://schemas.microsoft.com/office/drawing/2014/main" id="{3E39DF90-396C-4BB7-B65A-5E1BAAC0B385}"/>
              </a:ext>
            </a:extLst>
          </p:cNvPr>
          <p:cNvSpPr/>
          <p:nvPr/>
        </p:nvSpPr>
        <p:spPr>
          <a:xfrm>
            <a:off x="2279650" y="5775325"/>
            <a:ext cx="1689100" cy="317500"/>
          </a:xfrm>
          <a:prstGeom prst="rect">
            <a:avLst/>
          </a:prstGeom>
          <a:solidFill>
            <a:srgbClr val="E84D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dirty="0"/>
              <a:t>Think about it!</a:t>
            </a:r>
          </a:p>
        </p:txBody>
      </p:sp>
      <p:sp>
        <p:nvSpPr>
          <p:cNvPr id="9" name="Have a go!">
            <a:extLst>
              <a:ext uri="{FF2B5EF4-FFF2-40B4-BE49-F238E27FC236}">
                <a16:creationId xmlns:a16="http://schemas.microsoft.com/office/drawing/2014/main" id="{C9EAF6C9-3F97-42AB-A5E4-4E59F0EFBCFB}"/>
              </a:ext>
            </a:extLst>
          </p:cNvPr>
          <p:cNvSpPr/>
          <p:nvPr/>
        </p:nvSpPr>
        <p:spPr>
          <a:xfrm>
            <a:off x="4406900" y="5775325"/>
            <a:ext cx="1689100" cy="317500"/>
          </a:xfrm>
          <a:prstGeom prst="rect">
            <a:avLst/>
          </a:prstGeom>
          <a:solidFill>
            <a:srgbClr val="E84D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dirty="0"/>
              <a:t>Have a Go!</a:t>
            </a:r>
          </a:p>
        </p:txBody>
      </p:sp>
      <p:pic>
        <p:nvPicPr>
          <p:cNvPr id="9225" name="Picture 12">
            <a:extLst>
              <a:ext uri="{FF2B5EF4-FFF2-40B4-BE49-F238E27FC236}">
                <a16:creationId xmlns:a16="http://schemas.microsoft.com/office/drawing/2014/main" id="{49C7666C-AD74-4FD7-9F0D-5CC72C79DB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049"/>
          <a:stretch>
            <a:fillRect/>
          </a:stretch>
        </p:blipFill>
        <p:spPr bwMode="auto">
          <a:xfrm>
            <a:off x="6424613" y="5153026"/>
            <a:ext cx="2874962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 nodeType="clickPar">
                      <p:stCondLst>
                        <p:cond delay="0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2" grpId="0" animBg="1"/>
      <p:bldP spid="11" grpId="0" animBg="1"/>
      <p:bldP spid="5" grpId="0"/>
      <p:bldP spid="2" grpId="0" animBg="1"/>
      <p:bldP spid="4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6C9FFA-BDB2-4861-AA56-798AC9BB9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5837"/>
            <a:ext cx="7400925" cy="5872163"/>
          </a:xfrm>
        </p:spPr>
        <p:txBody>
          <a:bodyPr>
            <a:noAutofit/>
          </a:bodyPr>
          <a:lstStyle/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altLang="en-US" sz="2400" dirty="0">
                <a:solidFill>
                  <a:srgbClr val="231F20"/>
                </a:solidFill>
                <a:latin typeface="ReithSans"/>
              </a:rPr>
              <a:t>Permanent magnets can come in lots of different shapes and sizes. Bar magnets and horseshoe magnets are two of the most common shapes of magnet.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400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solidFill>
                  <a:srgbClr val="231F20"/>
                </a:solidFill>
                <a:latin typeface="ReithSans"/>
              </a:rPr>
              <a:t>- One of the most important features of a permanent magnet, whatever shape it is, is that it has two different ends. These ends are called . There is a north (N) pole and a south (S) pole.</a:t>
            </a:r>
            <a:endParaRPr lang="en-US" altLang="en-US" sz="2400" dirty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/>
              <a:t>The magnetic effect is the strongest at the poles.</a:t>
            </a:r>
          </a:p>
          <a:p>
            <a:endParaRPr lang="en-US" sz="2400" dirty="0"/>
          </a:p>
        </p:txBody>
      </p:sp>
      <p:pic>
        <p:nvPicPr>
          <p:cNvPr id="3075" name="Picture 3" descr="A photo showing a straight bar magnet on the left and a curved horseshoe magnet on the right">
            <a:extLst>
              <a:ext uri="{FF2B5EF4-FFF2-40B4-BE49-F238E27FC236}">
                <a16:creationId xmlns:a16="http://schemas.microsoft.com/office/drawing/2014/main" id="{20891C30-51AD-4F1E-BC9E-8BE431297F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7135" y="3952875"/>
            <a:ext cx="4063365" cy="225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7375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154AA32-24FE-4AF7-B431-386C0FF077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01" r="15837"/>
          <a:stretch/>
        </p:blipFill>
        <p:spPr>
          <a:xfrm>
            <a:off x="2057399" y="469210"/>
            <a:ext cx="6515101" cy="5478894"/>
          </a:xfr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1E1582C-8DAD-484B-B141-9B8C8F9F95CC}"/>
              </a:ext>
            </a:extLst>
          </p:cNvPr>
          <p:cNvSpPr txBox="1"/>
          <p:nvPr/>
        </p:nvSpPr>
        <p:spPr>
          <a:xfrm>
            <a:off x="8572500" y="982623"/>
            <a:ext cx="2924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Different poles attract.</a:t>
            </a:r>
            <a:endParaRPr lang="en-GB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CFC709B-55C7-4644-A0CF-3C53CDEED623}"/>
              </a:ext>
            </a:extLst>
          </p:cNvPr>
          <p:cNvSpPr txBox="1"/>
          <p:nvPr/>
        </p:nvSpPr>
        <p:spPr>
          <a:xfrm>
            <a:off x="8582025" y="2916198"/>
            <a:ext cx="2924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Alike poles repel.</a:t>
            </a:r>
            <a:endParaRPr lang="en-GB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F64EF7-2B70-440C-8062-274BD9FA8CFA}"/>
              </a:ext>
            </a:extLst>
          </p:cNvPr>
          <p:cNvSpPr txBox="1"/>
          <p:nvPr/>
        </p:nvSpPr>
        <p:spPr>
          <a:xfrm>
            <a:off x="8582025" y="4744998"/>
            <a:ext cx="2924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Alike poles repel.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968950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6C9FFA-BDB2-4861-AA56-798AC9BB9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38125"/>
            <a:ext cx="10515600" cy="5281613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altLang="en-US" dirty="0">
                <a:solidFill>
                  <a:srgbClr val="231F20"/>
                </a:solidFill>
                <a:latin typeface="ReithSans"/>
              </a:rPr>
              <a:t>A magnetic force can be either an attraction or a repulsion</a:t>
            </a:r>
          </a:p>
          <a:p>
            <a:endParaRPr lang="en-US" dirty="0"/>
          </a:p>
          <a:p>
            <a:r>
              <a:rPr lang="en-US" dirty="0"/>
              <a:t> </a:t>
            </a:r>
            <a:r>
              <a:rPr lang="en-US" altLang="en-US" dirty="0">
                <a:solidFill>
                  <a:srgbClr val="231F20"/>
                </a:solidFill>
                <a:latin typeface="ReithSans"/>
              </a:rPr>
              <a:t>The region around a magnet where a force can be felt is called the magnetic field. If  enter this region, they will be attracted to the magnet.</a:t>
            </a:r>
            <a:r>
              <a:rPr lang="en-US" altLang="en-US" sz="1200" dirty="0"/>
              <a:t> </a:t>
            </a:r>
          </a:p>
          <a:p>
            <a:endParaRPr lang="en-US" altLang="en-US" sz="1200" dirty="0">
              <a:latin typeface="Arial" panose="020B0604020202020204" pitchFamily="34" charset="0"/>
            </a:endParaRPr>
          </a:p>
          <a:p>
            <a:r>
              <a:rPr lang="en-GB" dirty="0"/>
              <a:t>The magnetic field of a magnet is shown </a:t>
            </a:r>
          </a:p>
          <a:p>
            <a:pPr marL="0" indent="0">
              <a:buNone/>
            </a:pPr>
            <a:r>
              <a:rPr lang="en-GB" dirty="0"/>
              <a:t>by lines with arrows that point from North </a:t>
            </a:r>
          </a:p>
          <a:p>
            <a:pPr marL="0" indent="0">
              <a:buNone/>
            </a:pPr>
            <a:r>
              <a:rPr lang="en-GB" dirty="0"/>
              <a:t>to South.</a:t>
            </a:r>
            <a:endParaRPr lang="en-US" altLang="en-US" sz="3600" dirty="0">
              <a:latin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427F9FE-277F-45E6-84DE-C708F115526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6186"/>
          <a:stretch/>
        </p:blipFill>
        <p:spPr>
          <a:xfrm>
            <a:off x="7648873" y="3781424"/>
            <a:ext cx="4514552" cy="303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235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3FD64-A1F5-4C83-BE43-3E5771DF2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2925" y="3017837"/>
            <a:ext cx="10515600" cy="1325563"/>
          </a:xfrm>
        </p:spPr>
        <p:txBody>
          <a:bodyPr>
            <a:normAutofit fontScale="90000"/>
          </a:bodyPr>
          <a:lstStyle/>
          <a:p>
            <a:pPr eaLnBrk="0" fontAlgn="t" hangingPunct="0">
              <a:lnSpc>
                <a:spcPct val="100000"/>
              </a:lnSpc>
              <a:spcAft>
                <a:spcPct val="0"/>
              </a:spcAft>
            </a:pPr>
            <a:r>
              <a:rPr lang="en-US" altLang="en-US" sz="5400" b="1" dirty="0">
                <a:solidFill>
                  <a:srgbClr val="231F20"/>
                </a:solidFill>
                <a:latin typeface="ReithSans"/>
              </a:rPr>
              <a:t>Magnetic materials:</a:t>
            </a:r>
            <a:br>
              <a:rPr lang="en-US" altLang="en-US" sz="5400" b="1" dirty="0">
                <a:solidFill>
                  <a:srgbClr val="231F20"/>
                </a:solidFill>
                <a:latin typeface="ReithSans"/>
              </a:rPr>
            </a:br>
            <a:br>
              <a:rPr lang="en-US" altLang="en-US" sz="2000" b="1" dirty="0">
                <a:solidFill>
                  <a:srgbClr val="231F20"/>
                </a:solidFill>
                <a:latin typeface="ReithSans"/>
              </a:rPr>
            </a:br>
            <a:r>
              <a:rPr lang="en-US" altLang="en-US" sz="2900" dirty="0">
                <a:solidFill>
                  <a:srgbClr val="231F20"/>
                </a:solidFill>
                <a:latin typeface="ReithSans"/>
              </a:rPr>
              <a:t>Magnetic materials are materials that feel a force from a magnetic field. If you bring a magnet and a magnetic material together they will pull towards each other, or attract.</a:t>
            </a:r>
            <a:r>
              <a:rPr lang="en-US" sz="2900" dirty="0">
                <a:solidFill>
                  <a:srgbClr val="231F20"/>
                </a:solidFill>
                <a:latin typeface="ReithSans"/>
              </a:rPr>
              <a:t> </a:t>
            </a:r>
            <a:br>
              <a:rPr lang="en-US" sz="2900" dirty="0">
                <a:solidFill>
                  <a:srgbClr val="231F20"/>
                </a:solidFill>
                <a:latin typeface="ReithSans"/>
              </a:rPr>
            </a:br>
            <a:br>
              <a:rPr lang="en-US" sz="2900" dirty="0">
                <a:solidFill>
                  <a:srgbClr val="231F20"/>
                </a:solidFill>
                <a:latin typeface="ReithSans"/>
              </a:rPr>
            </a:br>
            <a:r>
              <a:rPr lang="en-US" sz="2900" dirty="0">
                <a:solidFill>
                  <a:srgbClr val="231F20"/>
                </a:solidFill>
                <a:latin typeface="ReithSans"/>
              </a:rPr>
              <a:t>The attraction gets stronger as the a magnetic material gets closer.</a:t>
            </a:r>
            <a:br>
              <a:rPr lang="en-US" sz="2900" dirty="0">
                <a:solidFill>
                  <a:srgbClr val="231F20"/>
                </a:solidFill>
                <a:latin typeface="ReithSans"/>
              </a:rPr>
            </a:br>
            <a:br>
              <a:rPr lang="en-US" sz="2900" dirty="0">
                <a:solidFill>
                  <a:srgbClr val="231F20"/>
                </a:solidFill>
                <a:latin typeface="ReithSans"/>
              </a:rPr>
            </a:br>
            <a:r>
              <a:rPr lang="en-GB" sz="2900" dirty="0">
                <a:solidFill>
                  <a:srgbClr val="231F20"/>
                </a:solidFill>
                <a:latin typeface="ReithSans"/>
              </a:rPr>
              <a:t>Some materials are magnetic. </a:t>
            </a:r>
            <a:br>
              <a:rPr lang="en-GB" sz="2900" dirty="0">
                <a:solidFill>
                  <a:srgbClr val="231F20"/>
                </a:solidFill>
                <a:latin typeface="ReithSans"/>
              </a:rPr>
            </a:br>
            <a:r>
              <a:rPr lang="en-GB" sz="2900" dirty="0">
                <a:solidFill>
                  <a:srgbClr val="231F20"/>
                </a:solidFill>
                <a:latin typeface="ReithSans"/>
              </a:rPr>
              <a:t>For example: iron, steel, cobalt, nickel.</a:t>
            </a:r>
            <a:br>
              <a:rPr lang="en-GB" sz="2900" dirty="0">
                <a:solidFill>
                  <a:srgbClr val="231F20"/>
                </a:solidFill>
                <a:latin typeface="ReithSans"/>
              </a:rPr>
            </a:br>
            <a:br>
              <a:rPr lang="en-GB" sz="2900" dirty="0">
                <a:solidFill>
                  <a:srgbClr val="231F20"/>
                </a:solidFill>
                <a:latin typeface="ReithSans"/>
              </a:rPr>
            </a:br>
            <a:r>
              <a:rPr lang="en-GB" sz="2900" dirty="0">
                <a:solidFill>
                  <a:srgbClr val="231F20"/>
                </a:solidFill>
                <a:latin typeface="ReithSans"/>
              </a:rPr>
              <a:t>Lots of metals are not magnetic. </a:t>
            </a:r>
            <a:br>
              <a:rPr lang="en-GB" sz="2900" dirty="0">
                <a:solidFill>
                  <a:srgbClr val="231F20"/>
                </a:solidFill>
                <a:latin typeface="ReithSans"/>
              </a:rPr>
            </a:br>
            <a:r>
              <a:rPr lang="en-GB" sz="2900" dirty="0">
                <a:solidFill>
                  <a:srgbClr val="231F20"/>
                </a:solidFill>
                <a:latin typeface="ReithSans"/>
              </a:rPr>
              <a:t>For example: copper, aluminium.</a:t>
            </a:r>
            <a:br>
              <a:rPr lang="en-GB" sz="2900" dirty="0">
                <a:solidFill>
                  <a:srgbClr val="231F20"/>
                </a:solidFill>
                <a:latin typeface="ReithSans"/>
              </a:rPr>
            </a:br>
            <a:br>
              <a:rPr lang="en-GB" sz="2900" dirty="0">
                <a:solidFill>
                  <a:srgbClr val="231F20"/>
                </a:solidFill>
                <a:latin typeface="ReithSans"/>
              </a:rPr>
            </a:br>
            <a:r>
              <a:rPr lang="en-GB" sz="2900" dirty="0">
                <a:solidFill>
                  <a:srgbClr val="231F20"/>
                </a:solidFill>
                <a:latin typeface="ReithSans"/>
              </a:rPr>
              <a:t>Materials such as sand, wood and plastic are not magnetic.</a:t>
            </a:r>
            <a:br>
              <a:rPr lang="en-US" altLang="en-US" sz="2900" dirty="0">
                <a:solidFill>
                  <a:srgbClr val="231F20"/>
                </a:solidFill>
                <a:latin typeface="ReithSans"/>
              </a:rPr>
            </a:br>
            <a:br>
              <a:rPr lang="en-US" sz="3200" dirty="0"/>
            </a:br>
            <a:br>
              <a:rPr lang="en-US" altLang="en-US" sz="2900" dirty="0">
                <a:latin typeface="Arial" panose="020B0604020202020204" pitchFamily="34" charset="0"/>
              </a:rPr>
            </a:br>
            <a:endParaRPr lang="en-GB" sz="29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6E9FD8F-7EE7-4984-AB3F-CB16F047EE9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18"/>
          <a:stretch/>
        </p:blipFill>
        <p:spPr>
          <a:xfrm>
            <a:off x="8005204" y="3088171"/>
            <a:ext cx="4186796" cy="2674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194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1972F-EF8C-48E5-AF22-41337E857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Earth acts as a magnet: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793DAC-54D7-43B0-80CF-7B09AD49E0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7252"/>
            <a:ext cx="10515600" cy="4639711"/>
          </a:xfrm>
        </p:spPr>
        <p:txBody>
          <a:bodyPr/>
          <a:lstStyle/>
          <a:p>
            <a:r>
              <a:rPr lang="en-US" dirty="0"/>
              <a:t>Earth acts as a magnet with two poles, and a magnetic field over which exerts magnetic force.</a:t>
            </a:r>
          </a:p>
          <a:p>
            <a:r>
              <a:rPr lang="en-US" dirty="0"/>
              <a:t>It is because the core of the Earth is made mostly of metal iron.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8748A37-8EF1-4D54-9A42-AE9D2C095D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4105" y="2862815"/>
            <a:ext cx="4439478" cy="3821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032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2EA8D-C414-457B-82E2-2AE5719BE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/>
              <a:t>Permanant</a:t>
            </a:r>
            <a:r>
              <a:rPr lang="en-US" b="1" u="sng" dirty="0"/>
              <a:t> magnets: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E13FF6-D80C-4A39-98F3-A261B484B7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They are found in hundreds of tools: in toys and different machines, like: magnets on cabinet door, motors of electric trains, credit cards and kitchen tools.</a:t>
            </a:r>
          </a:p>
          <a:p>
            <a:endParaRPr lang="en-US" dirty="0"/>
          </a:p>
          <a:p>
            <a:r>
              <a:rPr lang="en-US" dirty="0"/>
              <a:t>They are also called permanent magnets, they are magnets all the time and keep their magnetism for months or years.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895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09CEE-A555-42F3-A076-62A8ABF76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Animals and magnetism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E2D34D-8014-4D61-BE50-9DE4C5D8B7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animals seem to sense magnetism</a:t>
            </a:r>
          </a:p>
          <a:p>
            <a:r>
              <a:rPr lang="en-US" dirty="0"/>
              <a:t>They use it to help them navigate, or find their way while migrating.</a:t>
            </a:r>
          </a:p>
          <a:p>
            <a:r>
              <a:rPr lang="en-US" dirty="0"/>
              <a:t>These include birds like swallows and geese. Large sea mammals like whales and seals. Fish like salmon. Land animals like caribou.</a:t>
            </a:r>
          </a:p>
          <a:p>
            <a:r>
              <a:rPr lang="en-US" dirty="0"/>
              <a:t>These animals seem to have a built-in compass.</a:t>
            </a:r>
          </a:p>
        </p:txBody>
      </p:sp>
    </p:spTree>
    <p:extLst>
      <p:ext uri="{BB962C8B-B14F-4D97-AF65-F5344CB8AC3E}">
        <p14:creationId xmlns:p14="http://schemas.microsoft.com/office/powerpoint/2010/main" val="317787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2484</TotalTime>
  <Words>565</Words>
  <Application>Microsoft Office PowerPoint</Application>
  <PresentationFormat>Widescreen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ReithSans</vt:lpstr>
      <vt:lpstr>Sassoon Infant Rg</vt:lpstr>
      <vt:lpstr>Twinkl</vt:lpstr>
      <vt:lpstr>Twinkl SemiBold</vt:lpstr>
      <vt:lpstr>Office Theme</vt:lpstr>
      <vt:lpstr>Magnetism</vt:lpstr>
      <vt:lpstr>What Is a Magnet?</vt:lpstr>
      <vt:lpstr>PowerPoint Presentation</vt:lpstr>
      <vt:lpstr>PowerPoint Presentation</vt:lpstr>
      <vt:lpstr>PowerPoint Presentation</vt:lpstr>
      <vt:lpstr>Magnetic materials:  Magnetic materials are materials that feel a force from a magnetic field. If you bring a magnet and a magnetic material together they will pull towards each other, or attract.   The attraction gets stronger as the a magnetic material gets closer.  Some materials are magnetic.  For example: iron, steel, cobalt, nickel.  Lots of metals are not magnetic.  For example: copper, aluminium.  Materials such as sand, wood and plastic are not magnetic.   </vt:lpstr>
      <vt:lpstr>Earth acts as a magnet:</vt:lpstr>
      <vt:lpstr>Permanant magnets:</vt:lpstr>
      <vt:lpstr>Animals and magnetism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Magnetism</dc:title>
  <dc:creator>F.Alshaer</dc:creator>
  <cp:lastModifiedBy>n.akroush</cp:lastModifiedBy>
  <cp:revision>19</cp:revision>
  <dcterms:created xsi:type="dcterms:W3CDTF">2022-12-26T15:23:13Z</dcterms:created>
  <dcterms:modified xsi:type="dcterms:W3CDTF">2023-01-24T10:08:38Z</dcterms:modified>
</cp:coreProperties>
</file>