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2" r:id="rId4"/>
    <p:sldId id="261" r:id="rId5"/>
    <p:sldId id="260" r:id="rId6"/>
    <p:sldId id="259" r:id="rId7"/>
    <p:sldId id="263" r:id="rId8"/>
    <p:sldId id="264" r:id="rId9"/>
    <p:sldId id="265" r:id="rId10"/>
    <p:sldId id="266" r:id="rId11"/>
    <p:sldId id="26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25E0-83EF-48A0-B9C1-E586CDA4F23F}"/>
              </a:ext>
            </a:extLst>
          </p:cNvPr>
          <p:cNvSpPr>
            <a:spLocks noGrp="1"/>
          </p:cNvSpPr>
          <p:nvPr>
            <p:ph type="title"/>
          </p:nvPr>
        </p:nvSpPr>
        <p:spPr/>
        <p:txBody>
          <a:bodyPr>
            <a:normAutofit/>
          </a:bodyPr>
          <a:lstStyle/>
          <a:p>
            <a:r>
              <a:rPr lang="ar-JO" sz="6600" b="1" dirty="0">
                <a:solidFill>
                  <a:srgbClr val="0070C0"/>
                </a:solidFill>
                <a:cs typeface="+mn-cs"/>
              </a:rPr>
              <a:t>رِحلَةُ ريشَةٍ</a:t>
            </a:r>
            <a:endParaRPr lang="en-US" sz="6600" b="1" dirty="0">
              <a:solidFill>
                <a:srgbClr val="0070C0"/>
              </a:solidFill>
              <a:cs typeface="+mn-cs"/>
            </a:endParaRPr>
          </a:p>
        </p:txBody>
      </p:sp>
      <p:pic>
        <p:nvPicPr>
          <p:cNvPr id="1026" name="Picture 2" descr="صور المحترف: صورة اجمل ريشة بيضاء في العالم">
            <a:extLst>
              <a:ext uri="{FF2B5EF4-FFF2-40B4-BE49-F238E27FC236}">
                <a16:creationId xmlns:a16="http://schemas.microsoft.com/office/drawing/2014/main" id="{A36DE73F-7359-41F3-839D-481C20311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887" y="2214694"/>
            <a:ext cx="6904383" cy="431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6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669989-ADF2-45CF-9D3C-40C2502100B3}"/>
              </a:ext>
            </a:extLst>
          </p:cNvPr>
          <p:cNvSpPr>
            <a:spLocks noGrp="1"/>
          </p:cNvSpPr>
          <p:nvPr>
            <p:ph sz="quarter" idx="13"/>
          </p:nvPr>
        </p:nvSpPr>
        <p:spPr>
          <a:xfrm>
            <a:off x="1841426" y="1323975"/>
            <a:ext cx="8998852" cy="1458982"/>
          </a:xfrm>
          <a:solidFill>
            <a:schemeClr val="accent3">
              <a:lumMod val="20000"/>
              <a:lumOff val="80000"/>
            </a:schemeClr>
          </a:solidFill>
          <a:ln>
            <a:solidFill>
              <a:schemeClr val="accent1"/>
            </a:solidFill>
          </a:ln>
        </p:spPr>
        <p:txBody>
          <a:bodyPr>
            <a:normAutofit fontScale="77500" lnSpcReduction="20000"/>
          </a:bodyPr>
          <a:lstStyle/>
          <a:p>
            <a:pPr marL="0" indent="0" algn="ctr">
              <a:buNone/>
            </a:pPr>
            <a:r>
              <a:rPr lang="ar-JO" sz="4800" b="1" dirty="0"/>
              <a:t>يَنْزِعُ: يُزيلُ.</a:t>
            </a:r>
            <a:r>
              <a:rPr lang="en-US" sz="4800" b="1" dirty="0"/>
              <a:t> </a:t>
            </a:r>
            <a:endParaRPr lang="ar-JO" sz="4800" b="1" dirty="0"/>
          </a:p>
          <a:p>
            <a:pPr marL="0" indent="0" algn="ctr">
              <a:buNone/>
            </a:pPr>
            <a:r>
              <a:rPr lang="ar-JO" sz="4800" b="1" dirty="0"/>
              <a:t> </a:t>
            </a:r>
          </a:p>
          <a:p>
            <a:pPr marL="0" indent="0" algn="ctr">
              <a:buNone/>
            </a:pPr>
            <a:endParaRPr lang="en-US" sz="4800" b="1" dirty="0"/>
          </a:p>
        </p:txBody>
      </p:sp>
      <p:pic>
        <p:nvPicPr>
          <p:cNvPr id="6" name="Picture 5">
            <a:extLst>
              <a:ext uri="{FF2B5EF4-FFF2-40B4-BE49-F238E27FC236}">
                <a16:creationId xmlns:a16="http://schemas.microsoft.com/office/drawing/2014/main" id="{FB38CFB9-BCC3-4F23-BB32-8338B718CEED}"/>
              </a:ext>
            </a:extLst>
          </p:cNvPr>
          <p:cNvPicPr>
            <a:picLocks noChangeAspect="1"/>
          </p:cNvPicPr>
          <p:nvPr/>
        </p:nvPicPr>
        <p:blipFill>
          <a:blip r:embed="rId2"/>
          <a:stretch>
            <a:fillRect/>
          </a:stretch>
        </p:blipFill>
        <p:spPr>
          <a:xfrm>
            <a:off x="2411897" y="3108049"/>
            <a:ext cx="7116416" cy="3286125"/>
          </a:xfrm>
          <a:prstGeom prst="rect">
            <a:avLst/>
          </a:prstGeom>
        </p:spPr>
      </p:pic>
    </p:spTree>
    <p:extLst>
      <p:ext uri="{BB962C8B-B14F-4D97-AF65-F5344CB8AC3E}">
        <p14:creationId xmlns:p14="http://schemas.microsoft.com/office/powerpoint/2010/main" val="271678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CB005-C0A7-4377-98F9-005AFE0F6D49}"/>
              </a:ext>
            </a:extLst>
          </p:cNvPr>
          <p:cNvSpPr>
            <a:spLocks noGrp="1"/>
          </p:cNvSpPr>
          <p:nvPr>
            <p:ph sz="quarter" idx="13"/>
          </p:nvPr>
        </p:nvSpPr>
        <p:spPr>
          <a:xfrm>
            <a:off x="1046296" y="2059472"/>
            <a:ext cx="9237391" cy="1369528"/>
          </a:xfrm>
          <a:solidFill>
            <a:schemeClr val="accent3">
              <a:lumMod val="20000"/>
              <a:lumOff val="80000"/>
            </a:schemeClr>
          </a:solidFill>
          <a:ln>
            <a:solidFill>
              <a:schemeClr val="accent1"/>
            </a:solidFill>
          </a:ln>
        </p:spPr>
        <p:txBody>
          <a:bodyPr>
            <a:normAutofit/>
          </a:bodyPr>
          <a:lstStyle/>
          <a:p>
            <a:pPr marL="0" indent="0" algn="ctr">
              <a:buNone/>
            </a:pPr>
            <a:r>
              <a:rPr lang="ar-JO" sz="4800" b="1" dirty="0"/>
              <a:t>طافيةٌ: عائِمَةٌ.</a:t>
            </a:r>
          </a:p>
          <a:p>
            <a:pPr marL="0" indent="0" algn="ctr">
              <a:buNone/>
            </a:pPr>
            <a:endParaRPr lang="en-US" sz="4800" dirty="0"/>
          </a:p>
        </p:txBody>
      </p:sp>
      <p:pic>
        <p:nvPicPr>
          <p:cNvPr id="7170" name="Picture 2" descr="ريشة ، ريشة بيضاء ، طائر الماء ، بجعة ، ضائع ، أبيض ، اسبح ، مناقصة ، ريشة  أسفل ، زغب ، بحيرة | Pikist">
            <a:extLst>
              <a:ext uri="{FF2B5EF4-FFF2-40B4-BE49-F238E27FC236}">
                <a16:creationId xmlns:a16="http://schemas.microsoft.com/office/drawing/2014/main" id="{F3733AF3-84F5-44F6-AE6F-DBBEF03E2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26" y="3590096"/>
            <a:ext cx="7977809"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3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7009F-B33E-4272-A8AF-BB744E6AE2CC}"/>
              </a:ext>
            </a:extLst>
          </p:cNvPr>
          <p:cNvSpPr>
            <a:spLocks noGrp="1"/>
          </p:cNvSpPr>
          <p:nvPr>
            <p:ph sz="quarter" idx="13"/>
          </p:nvPr>
        </p:nvSpPr>
        <p:spPr>
          <a:xfrm>
            <a:off x="1769165" y="1144105"/>
            <a:ext cx="9263270" cy="1479826"/>
          </a:xfrm>
          <a:solidFill>
            <a:schemeClr val="accent3">
              <a:lumMod val="20000"/>
              <a:lumOff val="80000"/>
            </a:schemeClr>
          </a:solidFill>
          <a:ln>
            <a:solidFill>
              <a:schemeClr val="accent1"/>
            </a:solidFill>
          </a:ln>
        </p:spPr>
        <p:txBody>
          <a:bodyPr>
            <a:normAutofit/>
          </a:bodyPr>
          <a:lstStyle/>
          <a:p>
            <a:pPr marL="0" indent="0" algn="ctr">
              <a:buNone/>
            </a:pPr>
            <a:r>
              <a:rPr lang="ar-JO" sz="4400" b="1" dirty="0"/>
              <a:t>غَديرُ ماءٍ: النَّهرُ الصّغير.</a:t>
            </a:r>
          </a:p>
          <a:p>
            <a:pPr marL="0" indent="0" algn="ctr">
              <a:buNone/>
            </a:pPr>
            <a:endParaRPr lang="en-US" sz="4400" dirty="0"/>
          </a:p>
        </p:txBody>
      </p:sp>
      <p:pic>
        <p:nvPicPr>
          <p:cNvPr id="4" name="Picture 3">
            <a:extLst>
              <a:ext uri="{FF2B5EF4-FFF2-40B4-BE49-F238E27FC236}">
                <a16:creationId xmlns:a16="http://schemas.microsoft.com/office/drawing/2014/main" id="{500FEED8-C527-401E-8DF8-5981FBA85447}"/>
              </a:ext>
            </a:extLst>
          </p:cNvPr>
          <p:cNvPicPr>
            <a:picLocks noChangeAspect="1"/>
          </p:cNvPicPr>
          <p:nvPr/>
        </p:nvPicPr>
        <p:blipFill>
          <a:blip r:embed="rId2"/>
          <a:stretch>
            <a:fillRect/>
          </a:stretch>
        </p:blipFill>
        <p:spPr>
          <a:xfrm>
            <a:off x="2557670" y="2727738"/>
            <a:ext cx="6983895" cy="3957983"/>
          </a:xfrm>
          <a:prstGeom prst="rect">
            <a:avLst/>
          </a:prstGeom>
        </p:spPr>
      </p:pic>
    </p:spTree>
    <p:extLst>
      <p:ext uri="{BB962C8B-B14F-4D97-AF65-F5344CB8AC3E}">
        <p14:creationId xmlns:p14="http://schemas.microsoft.com/office/powerpoint/2010/main" val="54957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F6E64-1FE3-4373-BBB6-994FBA285640}"/>
              </a:ext>
            </a:extLst>
          </p:cNvPr>
          <p:cNvSpPr>
            <a:spLocks noGrp="1"/>
          </p:cNvSpPr>
          <p:nvPr>
            <p:ph sz="quarter" idx="13"/>
          </p:nvPr>
        </p:nvSpPr>
        <p:spPr>
          <a:xfrm>
            <a:off x="1311339" y="993914"/>
            <a:ext cx="10363826" cy="4704520"/>
          </a:xfrm>
          <a:ln>
            <a:solidFill>
              <a:srgbClr val="0070C0"/>
            </a:solidFill>
          </a:ln>
        </p:spPr>
        <p:txBody>
          <a:bodyPr>
            <a:normAutofit/>
          </a:bodyPr>
          <a:lstStyle/>
          <a:p>
            <a:pPr marL="0" indent="0" algn="r">
              <a:buNone/>
            </a:pPr>
            <a:r>
              <a:rPr lang="ar-JO" sz="4000" dirty="0"/>
              <a:t>كانَتْ ريشَةٌ بَيضاءُ في جَناحِ إِحْدى الْحَماماتِ سَعيدَةً ومُسْتَمْتِعَةً بِمُشَاهَدةِ الْأَرضِ مِنَ السَّماءِ. فَجْأَةً سَمِعَتِ الرّيشَةُ صَوْتًا مُخيفًا، وبَدَأَتِ الْحَمامَةُ في الْهُبوطِ، ظَنَّتِ الرّيشَةُ أَنَّ الْحَمامَةَ تَعِبَتْ مِنَ التَّحليقِ، وَتُريدُ أَنْ تَحُطَّ عَلى الأَرْضِ لِتَسْتَريحَ، لكِنَّها أَيْقَنَتْ بَعْدَ ذَلِكَ أَنَّ الصَّوْتَ صَدَرَ عَنْ بُنْدُقِيَّةِ صَيّادٍ.</a:t>
            </a:r>
          </a:p>
          <a:p>
            <a:pPr marL="0" indent="0" algn="r">
              <a:buNone/>
            </a:pPr>
            <a:r>
              <a:rPr lang="ar-JO" sz="4000" dirty="0"/>
              <a:t>  </a:t>
            </a:r>
          </a:p>
        </p:txBody>
      </p:sp>
      <p:pic>
        <p:nvPicPr>
          <p:cNvPr id="2050" name="Picture 2" descr="تصميم ناقلات الواقعي حمامة بيضاء-متفرقات المتجهات-ناقل حر تحميل مجاني">
            <a:extLst>
              <a:ext uri="{FF2B5EF4-FFF2-40B4-BE49-F238E27FC236}">
                <a16:creationId xmlns:a16="http://schemas.microsoft.com/office/drawing/2014/main" id="{A4E031D2-86F3-4827-AC16-1B619A432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4190"/>
            <a:ext cx="3340603" cy="268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0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01E93-7CC2-4D1F-8941-B4B1873D510B}"/>
              </a:ext>
            </a:extLst>
          </p:cNvPr>
          <p:cNvSpPr>
            <a:spLocks noGrp="1"/>
          </p:cNvSpPr>
          <p:nvPr>
            <p:ph sz="quarter" idx="13"/>
          </p:nvPr>
        </p:nvSpPr>
        <p:spPr>
          <a:xfrm>
            <a:off x="3843130" y="1060174"/>
            <a:ext cx="7434470" cy="4731025"/>
          </a:xfrm>
          <a:ln>
            <a:solidFill>
              <a:srgbClr val="0070C0"/>
            </a:solidFill>
          </a:ln>
        </p:spPr>
        <p:txBody>
          <a:bodyPr>
            <a:normAutofit/>
          </a:bodyPr>
          <a:lstStyle/>
          <a:p>
            <a:pPr marL="0" indent="0" algn="r">
              <a:buNone/>
            </a:pPr>
            <a:r>
              <a:rPr lang="ar-JO" sz="4000" dirty="0"/>
              <a:t>أمْسَكَ الصَّيّادُ الْحَمامَةَ، وَأَخَذَ يَنْزِعُ عَنْها ريشَها لِتَكونَ وَجْبَةَ غَدائِهِ. حارَتِ الرّيشَةُ، وتَساءَلَت في نَفْسِها: إِلى أَيْنَ سَأَذْهَبُ بَعْدَ مَوْتِ الْحَمامَةِ؟ وَما الْمَكانُ الَّذي يَليقُ بي لِأَكونَ فيهِ؟</a:t>
            </a:r>
            <a:endParaRPr lang="en-US" sz="4000" dirty="0"/>
          </a:p>
        </p:txBody>
      </p:sp>
      <p:pic>
        <p:nvPicPr>
          <p:cNvPr id="3074" name="Picture 2" descr="قصة الحمامة المطوقة - سطور">
            <a:extLst>
              <a:ext uri="{FF2B5EF4-FFF2-40B4-BE49-F238E27FC236}">
                <a16:creationId xmlns:a16="http://schemas.microsoft.com/office/drawing/2014/main" id="{3AE9757F-0AF5-4679-9711-978A58AB1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6000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9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76EEF-C932-4CF7-A0A8-D323BB04F484}"/>
              </a:ext>
            </a:extLst>
          </p:cNvPr>
          <p:cNvSpPr>
            <a:spLocks noGrp="1"/>
          </p:cNvSpPr>
          <p:nvPr>
            <p:ph sz="quarter" idx="13"/>
          </p:nvPr>
        </p:nvSpPr>
        <p:spPr>
          <a:xfrm>
            <a:off x="1086052" y="988866"/>
            <a:ext cx="10363826" cy="3424107"/>
          </a:xfrm>
          <a:ln>
            <a:solidFill>
              <a:srgbClr val="0070C0"/>
            </a:solidFill>
          </a:ln>
        </p:spPr>
        <p:txBody>
          <a:bodyPr>
            <a:normAutofit/>
          </a:bodyPr>
          <a:lstStyle/>
          <a:p>
            <a:pPr marL="0" indent="0" algn="r">
              <a:buNone/>
            </a:pPr>
            <a:r>
              <a:rPr lang="ar-JO" sz="4000" dirty="0"/>
              <a:t>هَبَّتْ ريحٌ حَمَلَتِ الرّيشَةَ إلى غَديرِ ماءٍ عِنْدَهُ بَطَّةٌ حَمْقاءُ، رَأَتِ الْبَطَّةُ الرّيشَةَ طافِيَةً عَلى وَجْهِ الْماءِ، فَأَعْجَبَتْها، وَأَمْسَكَتْ بِها، وَوَضَعَتْها عَلى ذَيْلِها. اسْتاءَتِ الرّيشَةُ وَطَلَبَتْ إِلى الرّيحِ أَنْ تَنْقُلَها إلى مَكانٍ آخَرَ؛ لِأَنَّ مَكانَها لَيْسَ في ذَيْلِ بَطّةٍ حَمْقاءَ.</a:t>
            </a:r>
          </a:p>
          <a:p>
            <a:pPr marL="0" indent="0" algn="r">
              <a:buNone/>
            </a:pPr>
            <a:endParaRPr lang="en-US" sz="4000" dirty="0"/>
          </a:p>
        </p:txBody>
      </p:sp>
      <p:pic>
        <p:nvPicPr>
          <p:cNvPr id="4100" name="Picture 4" descr="AMEI-WAECE">
            <a:extLst>
              <a:ext uri="{FF2B5EF4-FFF2-40B4-BE49-F238E27FC236}">
                <a16:creationId xmlns:a16="http://schemas.microsoft.com/office/drawing/2014/main" id="{FDDA406A-3C77-4970-885A-83E7A8520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96139"/>
            <a:ext cx="5141843" cy="29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4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0D491-53BF-40C0-9E9E-D06C67401093}"/>
              </a:ext>
            </a:extLst>
          </p:cNvPr>
          <p:cNvSpPr>
            <a:spLocks noGrp="1"/>
          </p:cNvSpPr>
          <p:nvPr>
            <p:ph sz="quarter" idx="13"/>
          </p:nvPr>
        </p:nvSpPr>
        <p:spPr>
          <a:xfrm>
            <a:off x="914087" y="1002118"/>
            <a:ext cx="10363826" cy="3424107"/>
          </a:xfrm>
          <a:ln>
            <a:solidFill>
              <a:srgbClr val="0070C0"/>
            </a:solidFill>
          </a:ln>
        </p:spPr>
        <p:txBody>
          <a:bodyPr>
            <a:normAutofit/>
          </a:bodyPr>
          <a:lstStyle/>
          <a:p>
            <a:pPr marL="0" indent="0" algn="r">
              <a:buNone/>
            </a:pPr>
            <a:r>
              <a:rPr lang="ar-JO" sz="4000" dirty="0"/>
              <a:t>هَبَّتِ الرّيحُ مِنْ جَديدٍ، وَأَخَذَتِ الرّيشَةَ إِلى حَديقَةٍ فيها طاووسٌ مَغْرورٌ بِجَمالِهِ، وَلَمّا رَآها الطّاووسُ وَضَعَها عَلى رَأْسِهِ حَتّى يُصْبِحَ أَجْمَلَ.اسْتاءَتِ الرّيشَةُ مَرَّةً أُخْرى، وَطَلَبَتْ إِلى الرّيحِ أَنْ تُبعِدَها عَنْ هَذا الْمَغْرورِ. </a:t>
            </a:r>
            <a:endParaRPr lang="en-US" sz="4000" dirty="0"/>
          </a:p>
          <a:p>
            <a:pPr marL="0" indent="0" algn="r">
              <a:buNone/>
            </a:pPr>
            <a:endParaRPr lang="en-US" sz="4000" dirty="0"/>
          </a:p>
        </p:txBody>
      </p:sp>
      <p:pic>
        <p:nvPicPr>
          <p:cNvPr id="5124" name="Picture 4" descr="Beautiful peacock cartoon outline drawing to color Free Vector - GFX4Arab  Free fonts,Vector,Photos &amp; PSD fils">
            <a:extLst>
              <a:ext uri="{FF2B5EF4-FFF2-40B4-BE49-F238E27FC236}">
                <a16:creationId xmlns:a16="http://schemas.microsoft.com/office/drawing/2014/main" id="{845081FC-E297-4CAF-B310-EF0DEFE3D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9373"/>
            <a:ext cx="5022574" cy="334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64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50B3D5-EA79-42EA-934F-9228BBA2122D}"/>
              </a:ext>
            </a:extLst>
          </p:cNvPr>
          <p:cNvSpPr>
            <a:spLocks noGrp="1"/>
          </p:cNvSpPr>
          <p:nvPr>
            <p:ph sz="quarter" idx="13"/>
          </p:nvPr>
        </p:nvSpPr>
        <p:spPr>
          <a:xfrm>
            <a:off x="914087" y="949110"/>
            <a:ext cx="10363826" cy="3424107"/>
          </a:xfrm>
          <a:ln>
            <a:solidFill>
              <a:srgbClr val="0070C0"/>
            </a:solidFill>
          </a:ln>
        </p:spPr>
        <p:txBody>
          <a:bodyPr>
            <a:normAutofit/>
          </a:bodyPr>
          <a:lstStyle/>
          <a:p>
            <a:pPr marL="0" indent="0" algn="r">
              <a:buNone/>
            </a:pPr>
            <a:r>
              <a:rPr lang="ar-JO" sz="4000" dirty="0"/>
              <a:t>حَمَلَتْها الرّيحُ حَتّى دَخَلَتْ نافِذَةً مَفْتوحَةً إِلى غُرْفَةِ رَسّامٍ، وَاسْتَقَرَّتْ قُرْبَ أَلْوانِهِ، قالَتِ الرّيشَةُ وَقَدْ غَمَرَها الْفَرَحُ: هَذا مَكانٌ يَليقُ بي، الْآنَ سَأَكونُ أَداةً لِرَسْمِ أَجْمَلِ اللَّوْحاتِ.</a:t>
            </a:r>
            <a:endParaRPr lang="en-US" sz="4000" dirty="0"/>
          </a:p>
        </p:txBody>
      </p:sp>
      <p:pic>
        <p:nvPicPr>
          <p:cNvPr id="4" name="Picture 3">
            <a:extLst>
              <a:ext uri="{FF2B5EF4-FFF2-40B4-BE49-F238E27FC236}">
                <a16:creationId xmlns:a16="http://schemas.microsoft.com/office/drawing/2014/main" id="{69A8515E-6704-4F35-B151-0B7FB32E1983}"/>
              </a:ext>
            </a:extLst>
          </p:cNvPr>
          <p:cNvPicPr>
            <a:picLocks noChangeAspect="1"/>
          </p:cNvPicPr>
          <p:nvPr/>
        </p:nvPicPr>
        <p:blipFill>
          <a:blip r:embed="rId2"/>
          <a:stretch>
            <a:fillRect/>
          </a:stretch>
        </p:blipFill>
        <p:spPr>
          <a:xfrm>
            <a:off x="0" y="3228725"/>
            <a:ext cx="4267200" cy="3629275"/>
          </a:xfrm>
          <a:prstGeom prst="rect">
            <a:avLst/>
          </a:prstGeom>
        </p:spPr>
      </p:pic>
    </p:spTree>
    <p:extLst>
      <p:ext uri="{BB962C8B-B14F-4D97-AF65-F5344CB8AC3E}">
        <p14:creationId xmlns:p14="http://schemas.microsoft.com/office/powerpoint/2010/main" val="11300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873F3-B536-4AE5-A1D8-5BED4021C0E9}"/>
              </a:ext>
            </a:extLst>
          </p:cNvPr>
          <p:cNvSpPr>
            <a:spLocks noGrp="1"/>
          </p:cNvSpPr>
          <p:nvPr>
            <p:ph sz="quarter" idx="13"/>
          </p:nvPr>
        </p:nvSpPr>
        <p:spPr>
          <a:xfrm>
            <a:off x="1072800" y="1320171"/>
            <a:ext cx="10363826" cy="1409777"/>
          </a:xfrm>
          <a:solidFill>
            <a:schemeClr val="accent3">
              <a:lumMod val="20000"/>
              <a:lumOff val="80000"/>
            </a:schemeClr>
          </a:solidFill>
          <a:ln>
            <a:solidFill>
              <a:schemeClr val="accent1"/>
            </a:solidFill>
          </a:ln>
        </p:spPr>
        <p:txBody>
          <a:bodyPr>
            <a:normAutofit/>
          </a:bodyPr>
          <a:lstStyle/>
          <a:p>
            <a:pPr marL="0" indent="0" algn="ctr">
              <a:buNone/>
            </a:pPr>
            <a:r>
              <a:rPr lang="ar-JO" sz="4800" b="1" dirty="0"/>
              <a:t>تَحُطُّ: تَهْبِطُ.</a:t>
            </a:r>
          </a:p>
          <a:p>
            <a:pPr marL="0" indent="0" algn="ctr">
              <a:buNone/>
            </a:pPr>
            <a:endParaRPr lang="ar-JO" sz="4800" b="1" dirty="0"/>
          </a:p>
          <a:p>
            <a:pPr marL="0" indent="0" algn="ctr">
              <a:buNone/>
            </a:pPr>
            <a:endParaRPr lang="en-US" sz="4800" b="1" dirty="0"/>
          </a:p>
        </p:txBody>
      </p:sp>
    </p:spTree>
    <p:extLst>
      <p:ext uri="{BB962C8B-B14F-4D97-AF65-F5344CB8AC3E}">
        <p14:creationId xmlns:p14="http://schemas.microsoft.com/office/powerpoint/2010/main" val="128979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737C9-2EBF-4257-B22D-3143622A1A63}"/>
              </a:ext>
            </a:extLst>
          </p:cNvPr>
          <p:cNvSpPr>
            <a:spLocks noGrp="1"/>
          </p:cNvSpPr>
          <p:nvPr>
            <p:ph sz="quarter" idx="13"/>
          </p:nvPr>
        </p:nvSpPr>
        <p:spPr>
          <a:xfrm>
            <a:off x="1205322" y="1823753"/>
            <a:ext cx="9290400" cy="1091725"/>
          </a:xfrm>
          <a:solidFill>
            <a:schemeClr val="accent3">
              <a:lumMod val="20000"/>
              <a:lumOff val="80000"/>
            </a:schemeClr>
          </a:solidFill>
          <a:ln>
            <a:solidFill>
              <a:schemeClr val="accent1"/>
            </a:solidFill>
          </a:ln>
        </p:spPr>
        <p:txBody>
          <a:bodyPr>
            <a:normAutofit/>
          </a:bodyPr>
          <a:lstStyle/>
          <a:p>
            <a:pPr marL="0" indent="0" algn="ctr">
              <a:buNone/>
            </a:pPr>
            <a:r>
              <a:rPr lang="ar-JO" sz="4400" b="1" dirty="0"/>
              <a:t>أَيْقَنَتْ: تَأَكَّدَتْ.</a:t>
            </a:r>
            <a:endParaRPr lang="en-US" sz="4400" b="1" dirty="0"/>
          </a:p>
          <a:p>
            <a:pPr marL="0" indent="0" algn="ctr">
              <a:buNone/>
            </a:pPr>
            <a:endParaRPr lang="ar-JO" sz="4400" b="1" dirty="0"/>
          </a:p>
          <a:p>
            <a:pPr marL="0" indent="0" algn="ctr">
              <a:buNone/>
            </a:pPr>
            <a:endParaRPr lang="en-US" sz="4400" b="1" dirty="0"/>
          </a:p>
        </p:txBody>
      </p:sp>
    </p:spTree>
    <p:extLst>
      <p:ext uri="{BB962C8B-B14F-4D97-AF65-F5344CB8AC3E}">
        <p14:creationId xmlns:p14="http://schemas.microsoft.com/office/powerpoint/2010/main" val="207832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85320-0F96-4053-A763-C2C074D14C41}"/>
              </a:ext>
            </a:extLst>
          </p:cNvPr>
          <p:cNvSpPr>
            <a:spLocks noGrp="1"/>
          </p:cNvSpPr>
          <p:nvPr>
            <p:ph sz="quarter" idx="13"/>
          </p:nvPr>
        </p:nvSpPr>
        <p:spPr>
          <a:xfrm>
            <a:off x="1325217" y="2340589"/>
            <a:ext cx="8931965" cy="1184490"/>
          </a:xfrm>
          <a:solidFill>
            <a:schemeClr val="accent3">
              <a:lumMod val="20000"/>
              <a:lumOff val="80000"/>
            </a:schemeClr>
          </a:solidFill>
          <a:ln>
            <a:solidFill>
              <a:schemeClr val="accent1"/>
            </a:solidFill>
          </a:ln>
        </p:spPr>
        <p:txBody>
          <a:bodyPr>
            <a:normAutofit/>
          </a:bodyPr>
          <a:lstStyle/>
          <a:p>
            <a:pPr marL="0" indent="0" algn="ctr">
              <a:buNone/>
            </a:pPr>
            <a:r>
              <a:rPr lang="ar-JO" sz="4800" b="1" dirty="0"/>
              <a:t>أَخَذَ: بَدَأَ. </a:t>
            </a:r>
          </a:p>
          <a:p>
            <a:pPr marL="0" indent="0" algn="ctr">
              <a:buNone/>
            </a:pPr>
            <a:endParaRPr lang="en-US" sz="4800" b="1" dirty="0"/>
          </a:p>
        </p:txBody>
      </p:sp>
    </p:spTree>
    <p:extLst>
      <p:ext uri="{BB962C8B-B14F-4D97-AF65-F5344CB8AC3E}">
        <p14:creationId xmlns:p14="http://schemas.microsoft.com/office/powerpoint/2010/main" val="1379911345"/>
      </p:ext>
    </p:extLst>
  </p:cSld>
  <p:clrMapOvr>
    <a:masterClrMapping/>
  </p:clrMapOvr>
</p:sld>
</file>

<file path=ppt/theme/theme1.xml><?xml version="1.0" encoding="utf-8"?>
<a:theme xmlns:a="http://schemas.openxmlformats.org/drawingml/2006/main" name="Dropl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203</TotalTime>
  <Words>232</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Tw Cen MT</vt:lpstr>
      <vt:lpstr>Droplet</vt:lpstr>
      <vt:lpstr>رِحلَةُ ريشَةٍ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رحلَةُ رِيشةٍ</dc:title>
  <dc:creator>Osama kamal Akasheh</dc:creator>
  <cp:lastModifiedBy>S.AlAkasheh</cp:lastModifiedBy>
  <cp:revision>18</cp:revision>
  <dcterms:created xsi:type="dcterms:W3CDTF">2021-01-26T11:15:53Z</dcterms:created>
  <dcterms:modified xsi:type="dcterms:W3CDTF">2023-01-26T09:15:14Z</dcterms:modified>
</cp:coreProperties>
</file>