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30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1611-7F21-4D95-8A0F-7BD356C1245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29BD-957B-47A0-BCC9-5CA131DB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2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1611-7F21-4D95-8A0F-7BD356C1245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29BD-957B-47A0-BCC9-5CA131DB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0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1611-7F21-4D95-8A0F-7BD356C1245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29BD-957B-47A0-BCC9-5CA131DB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04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1611-7F21-4D95-8A0F-7BD356C1245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29BD-957B-47A0-BCC9-5CA131DB7C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9144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1611-7F21-4D95-8A0F-7BD356C1245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29BD-957B-47A0-BCC9-5CA131DB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0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1611-7F21-4D95-8A0F-7BD356C1245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29BD-957B-47A0-BCC9-5CA131DB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68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1611-7F21-4D95-8A0F-7BD356C1245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29BD-957B-47A0-BCC9-5CA131DB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79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1611-7F21-4D95-8A0F-7BD356C1245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29BD-957B-47A0-BCC9-5CA131DB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43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1611-7F21-4D95-8A0F-7BD356C1245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29BD-957B-47A0-BCC9-5CA131DB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09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81000"/>
            <a:ext cx="1016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422400" y="1752600"/>
            <a:ext cx="10160000" cy="4114800"/>
          </a:xfrm>
        </p:spPr>
        <p:txBody>
          <a:bodyPr rtlCol="0">
            <a:normAutofit/>
          </a:bodyPr>
          <a:lstStyle/>
          <a:p>
            <a:pPr lvl="0"/>
            <a:endParaRPr lang="hr-HR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6937D-BA37-434E-8227-A607A54A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258B5-E18F-450D-AFFC-439B17F8A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78632-DBF1-42BB-9A9D-E38931818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69054-4036-4475-A1D3-07FE5F50CEE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7380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1611-7F21-4D95-8A0F-7BD356C1245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29BD-957B-47A0-BCC9-5CA131DB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1611-7F21-4D95-8A0F-7BD356C1245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29BD-957B-47A0-BCC9-5CA131DB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3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1611-7F21-4D95-8A0F-7BD356C1245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29BD-957B-47A0-BCC9-5CA131DB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8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1611-7F21-4D95-8A0F-7BD356C1245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29BD-957B-47A0-BCC9-5CA131DB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3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1611-7F21-4D95-8A0F-7BD356C1245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29BD-957B-47A0-BCC9-5CA131DB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6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1611-7F21-4D95-8A0F-7BD356C1245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29BD-957B-47A0-BCC9-5CA131DB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1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1611-7F21-4D95-8A0F-7BD356C1245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29BD-957B-47A0-BCC9-5CA131DB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4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1611-7F21-4D95-8A0F-7BD356C1245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29BD-957B-47A0-BCC9-5CA131DB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1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E861611-7F21-4D95-8A0F-7BD356C1245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B29BD-957B-47A0-BCC9-5CA131DB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08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udha: Modal verbs">
            <a:extLst>
              <a:ext uri="{FF2B5EF4-FFF2-40B4-BE49-F238E27FC236}">
                <a16:creationId xmlns:a16="http://schemas.microsoft.com/office/drawing/2014/main" id="{835D25E1-ECBC-48E6-8215-CE54B22D8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287" y="695325"/>
            <a:ext cx="7739062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916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7FA8E22-80B3-4012-94C0-EFC175376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alt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 of Modal Verbs</a:t>
            </a:r>
          </a:p>
        </p:txBody>
      </p:sp>
      <p:graphicFrame>
        <p:nvGraphicFramePr>
          <p:cNvPr id="46155" name="Group 75">
            <a:extLst>
              <a:ext uri="{FF2B5EF4-FFF2-40B4-BE49-F238E27FC236}">
                <a16:creationId xmlns:a16="http://schemas.microsoft.com/office/drawing/2014/main" id="{D4508E33-E75E-4424-983D-30029D1B86F0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2590800" y="1752600"/>
          <a:ext cx="7620000" cy="4480224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I 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Modal Verb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(can /should, etc.)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Infinitive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(without TO)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You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He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She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It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We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They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2313" name="Picture 26" descr="Modal verbs">
            <a:extLst>
              <a:ext uri="{FF2B5EF4-FFF2-40B4-BE49-F238E27FC236}">
                <a16:creationId xmlns:a16="http://schemas.microsoft.com/office/drawing/2014/main" id="{A459ED16-B8DF-4063-BC7F-8A694AFB6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2623403"/>
            <a:ext cx="2146852" cy="161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>
            <a:extLst>
              <a:ext uri="{FF2B5EF4-FFF2-40B4-BE49-F238E27FC236}">
                <a16:creationId xmlns:a16="http://schemas.microsoft.com/office/drawing/2014/main" id="{564DCB2B-7631-4D8E-8E28-C060099A3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7620000" cy="762000"/>
          </a:xfrm>
        </p:spPr>
        <p:txBody>
          <a:bodyPr/>
          <a:lstStyle/>
          <a:p>
            <a:pPr>
              <a:defRPr/>
            </a:pPr>
            <a:r>
              <a:rPr lang="en-GB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Form</a:t>
            </a:r>
          </a:p>
        </p:txBody>
      </p:sp>
      <p:sp>
        <p:nvSpPr>
          <p:cNvPr id="7" name="6 Marcador de contenido">
            <a:extLst>
              <a:ext uri="{FF2B5EF4-FFF2-40B4-BE49-F238E27FC236}">
                <a16:creationId xmlns:a16="http://schemas.microsoft.com/office/drawing/2014/main" id="{20E0BB4B-FA18-4139-921B-F403004A3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25" y="1643064"/>
            <a:ext cx="7772400" cy="4429125"/>
          </a:xfrm>
        </p:spPr>
        <p:txBody>
          <a:bodyPr rtlCol="0">
            <a:normAutofit fontScale="77500" lnSpcReduction="20000"/>
          </a:bodyPr>
          <a:lstStyle/>
          <a:p>
            <a:pPr algn="ctr">
              <a:buNone/>
              <a:defRPr/>
            </a:pPr>
            <a:r>
              <a:rPr lang="es-ES" altLang="en-US" dirty="0">
                <a:latin typeface="Calibri" panose="020F0502020204030204" pitchFamily="34" charset="0"/>
              </a:rPr>
              <a:t>			</a:t>
            </a:r>
          </a:p>
          <a:p>
            <a:pPr>
              <a:buNone/>
              <a:defRPr/>
            </a:pPr>
            <a:endParaRPr lang="es-ES" altLang="en-US" dirty="0">
              <a:latin typeface="Calibri" panose="020F0502020204030204" pitchFamily="34" charset="0"/>
            </a:endParaRPr>
          </a:p>
          <a:p>
            <a:pPr>
              <a:buNone/>
              <a:defRPr/>
            </a:pPr>
            <a:endParaRPr lang="es-ES" altLang="en-US" dirty="0">
              <a:latin typeface="Calibri" panose="020F0502020204030204" pitchFamily="34" charset="0"/>
            </a:endParaRPr>
          </a:p>
          <a:p>
            <a:pPr>
              <a:buNone/>
              <a:defRPr/>
            </a:pPr>
            <a:r>
              <a:rPr lang="en-GB" altLang="en-US" dirty="0">
                <a:latin typeface="Calibri" panose="020F0502020204030204" pitchFamily="34" charset="0"/>
              </a:rPr>
              <a:t>		</a:t>
            </a:r>
          </a:p>
          <a:p>
            <a:pPr>
              <a:buNone/>
              <a:defRPr/>
            </a:pPr>
            <a:endParaRPr lang="en-GB" altLang="en-US" dirty="0">
              <a:latin typeface="Calibri" panose="020F0502020204030204" pitchFamily="34" charset="0"/>
            </a:endParaRPr>
          </a:p>
          <a:p>
            <a:pPr>
              <a:buNone/>
              <a:defRPr/>
            </a:pPr>
            <a:endParaRPr lang="en-GB" altLang="en-US" dirty="0">
              <a:latin typeface="Calibri" panose="020F0502020204030204" pitchFamily="34" charset="0"/>
            </a:endParaRPr>
          </a:p>
          <a:p>
            <a:pPr>
              <a:buNone/>
              <a:defRPr/>
            </a:pPr>
            <a:endParaRPr lang="en-GB" altLang="en-US" dirty="0">
              <a:latin typeface="Calibri" panose="020F0502020204030204" pitchFamily="34" charset="0"/>
            </a:endParaRPr>
          </a:p>
          <a:p>
            <a:pPr>
              <a:buNone/>
              <a:defRPr/>
            </a:pPr>
            <a:r>
              <a:rPr lang="en-GB" altLang="en-US" dirty="0">
                <a:latin typeface="Calibri" panose="020F0502020204030204" pitchFamily="34" charset="0"/>
              </a:rPr>
              <a:t>	</a:t>
            </a:r>
          </a:p>
          <a:p>
            <a:pPr>
              <a:buNone/>
              <a:defRPr/>
            </a:pPr>
            <a:r>
              <a:rPr lang="en-GB" altLang="en-US" sz="3800">
                <a:latin typeface="Calibri" panose="020F0502020204030204" pitchFamily="34" charset="0"/>
              </a:rPr>
              <a:t>    She </a:t>
            </a:r>
            <a:r>
              <a:rPr lang="en-GB" altLang="en-US" sz="3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must</a:t>
            </a:r>
            <a:r>
              <a:rPr lang="en-GB" altLang="en-US" sz="3800" dirty="0">
                <a:latin typeface="Calibri" panose="020F0502020204030204" pitchFamily="34" charset="0"/>
              </a:rPr>
              <a:t> study</a:t>
            </a:r>
            <a:r>
              <a:rPr lang="hr-HR" altLang="en-US" sz="3800" dirty="0">
                <a:latin typeface="Calibri" panose="020F0502020204030204" pitchFamily="34" charset="0"/>
              </a:rPr>
              <a:t>.</a:t>
            </a:r>
            <a:endParaRPr lang="en-GB" altLang="en-US" sz="3800" dirty="0">
              <a:latin typeface="Calibri" panose="020F0502020204030204" pitchFamily="34" charset="0"/>
            </a:endParaRPr>
          </a:p>
          <a:p>
            <a:pPr>
              <a:buNone/>
              <a:defRPr/>
            </a:pPr>
            <a:r>
              <a:rPr lang="es-ES" altLang="en-US" sz="3800" dirty="0">
                <a:latin typeface="Calibri" panose="020F0502020204030204" pitchFamily="34" charset="0"/>
              </a:rPr>
              <a:t>	He </a:t>
            </a:r>
            <a:r>
              <a:rPr lang="en-GB" altLang="en-US" sz="3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could</a:t>
            </a:r>
            <a:r>
              <a:rPr lang="es-ES" altLang="en-US" sz="3800" dirty="0">
                <a:latin typeface="Calibri" panose="020F0502020204030204" pitchFamily="34" charset="0"/>
              </a:rPr>
              <a:t> </a:t>
            </a:r>
            <a:r>
              <a:rPr lang="en-GB" altLang="en-US" sz="3800" dirty="0">
                <a:latin typeface="Calibri" panose="020F0502020204030204" pitchFamily="34" charset="0"/>
              </a:rPr>
              <a:t>play</a:t>
            </a:r>
            <a:r>
              <a:rPr lang="es-ES" altLang="en-US" sz="3800" dirty="0">
                <a:latin typeface="Calibri" panose="020F0502020204030204" pitchFamily="34" charset="0"/>
              </a:rPr>
              <a:t> </a:t>
            </a:r>
            <a:r>
              <a:rPr lang="en-GB" altLang="en-US" sz="3800" dirty="0">
                <a:latin typeface="Calibri" panose="020F0502020204030204" pitchFamily="34" charset="0"/>
              </a:rPr>
              <a:t>football</a:t>
            </a:r>
            <a:r>
              <a:rPr lang="es-ES" altLang="en-US" sz="3800" dirty="0">
                <a:latin typeface="Calibri" panose="020F0502020204030204" pitchFamily="34" charset="0"/>
              </a:rPr>
              <a:t> in </a:t>
            </a:r>
            <a:r>
              <a:rPr lang="en-GB" altLang="en-US" sz="3800" dirty="0">
                <a:latin typeface="Calibri" panose="020F0502020204030204" pitchFamily="34" charset="0"/>
              </a:rPr>
              <a:t>his</a:t>
            </a:r>
            <a:r>
              <a:rPr lang="es-ES" altLang="en-US" sz="3800" dirty="0">
                <a:latin typeface="Calibri" panose="020F0502020204030204" pitchFamily="34" charset="0"/>
              </a:rPr>
              <a:t> </a:t>
            </a:r>
            <a:r>
              <a:rPr lang="en-GB" altLang="en-US" sz="3800" dirty="0">
                <a:latin typeface="Calibri" panose="020F0502020204030204" pitchFamily="34" charset="0"/>
              </a:rPr>
              <a:t>youth</a:t>
            </a:r>
            <a:r>
              <a:rPr lang="hr-HR" altLang="en-US" sz="3800" dirty="0">
                <a:latin typeface="Calibri" panose="020F0502020204030204" pitchFamily="34" charset="0"/>
              </a:rPr>
              <a:t>.</a:t>
            </a:r>
            <a:r>
              <a:rPr lang="es-ES" altLang="en-US" sz="3800" dirty="0">
                <a:latin typeface="Calibri" panose="020F0502020204030204" pitchFamily="34" charset="0"/>
              </a:rPr>
              <a:t> (general </a:t>
            </a:r>
            <a:r>
              <a:rPr lang="en-GB" altLang="en-US" sz="3800" dirty="0">
                <a:latin typeface="Calibri" panose="020F0502020204030204" pitchFamily="34" charset="0"/>
              </a:rPr>
              <a:t>ability</a:t>
            </a:r>
            <a:r>
              <a:rPr lang="es-ES" altLang="en-US" sz="3800" dirty="0">
                <a:latin typeface="Calibri" panose="020F0502020204030204" pitchFamily="34" charset="0"/>
              </a:rPr>
              <a:t>)</a:t>
            </a:r>
            <a:endParaRPr lang="hr-HR" altLang="en-US" sz="3800" dirty="0">
              <a:latin typeface="Calibri" panose="020F0502020204030204" pitchFamily="34" charset="0"/>
            </a:endParaRPr>
          </a:p>
          <a:p>
            <a:pPr>
              <a:buNone/>
              <a:defRPr/>
            </a:pPr>
            <a:r>
              <a:rPr lang="hr-HR" altLang="en-US" sz="3800" dirty="0">
                <a:latin typeface="Calibri" panose="020F0502020204030204" pitchFamily="34" charset="0"/>
              </a:rPr>
              <a:t>     </a:t>
            </a:r>
            <a:r>
              <a:rPr lang="en-GB" altLang="en-US" sz="3800" dirty="0">
                <a:latin typeface="Calibri" panose="020F0502020204030204" pitchFamily="34" charset="0"/>
              </a:rPr>
              <a:t>We </a:t>
            </a:r>
            <a:r>
              <a:rPr lang="en-GB" altLang="en-US" sz="3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should</a:t>
            </a:r>
            <a:r>
              <a:rPr lang="en-GB" altLang="en-US" sz="3800" dirty="0">
                <a:latin typeface="Calibri" panose="020F0502020204030204" pitchFamily="34" charset="0"/>
              </a:rPr>
              <a:t> have gone the other way</a:t>
            </a:r>
            <a:r>
              <a:rPr lang="hr-HR" altLang="en-US" sz="3800" dirty="0">
                <a:latin typeface="Calibri" panose="020F0502020204030204" pitchFamily="34" charset="0"/>
              </a:rPr>
              <a:t>.</a:t>
            </a:r>
            <a:endParaRPr lang="es-ES" altLang="en-US" sz="3800" dirty="0">
              <a:latin typeface="Calibri" panose="020F0502020204030204" pitchFamily="34" charset="0"/>
            </a:endParaRPr>
          </a:p>
          <a:p>
            <a:pPr>
              <a:buNone/>
              <a:defRPr/>
            </a:pPr>
            <a:endParaRPr lang="es-ES" altLang="en-US" dirty="0">
              <a:latin typeface="Calibri" panose="020F0502020204030204" pitchFamily="34" charset="0"/>
            </a:endParaRP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020B7D88-5017-4440-BBF9-68E6DF3B6F41}"/>
              </a:ext>
            </a:extLst>
          </p:cNvPr>
          <p:cNvSpPr txBox="1"/>
          <p:nvPr/>
        </p:nvSpPr>
        <p:spPr>
          <a:xfrm>
            <a:off x="2782888" y="2492375"/>
            <a:ext cx="7135812" cy="1016000"/>
          </a:xfrm>
          <a:prstGeom prst="rect">
            <a:avLst/>
          </a:prstGeom>
          <a:solidFill>
            <a:srgbClr val="E2D7D0"/>
          </a:solidFill>
          <a:ln>
            <a:solidFill>
              <a:schemeClr val="accent3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GB" b="1" dirty="0">
              <a:solidFill>
                <a:schemeClr val="tx1">
                  <a:lumMod val="90000"/>
                  <a:lumOff val="10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rgbClr val="C00000"/>
                </a:solidFill>
                <a:latin typeface="Calibri" pitchFamily="34" charset="0"/>
              </a:rPr>
              <a:t>Modal verbs are followed by an infinitive </a:t>
            </a:r>
            <a:r>
              <a:rPr lang="en-GB" sz="2400" b="1" u="sng" dirty="0">
                <a:solidFill>
                  <a:srgbClr val="C00000"/>
                </a:solidFill>
                <a:latin typeface="Calibri" pitchFamily="34" charset="0"/>
              </a:rPr>
              <a:t>without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GB" sz="2400" b="1" dirty="0">
                <a:solidFill>
                  <a:srgbClr val="002060"/>
                </a:solidFill>
                <a:latin typeface="Calibri" pitchFamily="34" charset="0"/>
              </a:rPr>
              <a:t>to</a:t>
            </a:r>
          </a:p>
          <a:p>
            <a:pPr algn="ctr">
              <a:defRPr/>
            </a:pPr>
            <a:endParaRPr lang="en-GB" dirty="0">
              <a:latin typeface="Calibri" pitchFamily="34" charset="0"/>
            </a:endParaRPr>
          </a:p>
        </p:txBody>
      </p:sp>
      <p:pic>
        <p:nvPicPr>
          <p:cNvPr id="15365" name="Picture 15" descr="Modal Auxiliary Verbs © Kara Lee Modal Auxiliary Verbs Some verbs need more  than one word to make their meaning more clear. They may need a main. - ppt  download">
            <a:extLst>
              <a:ext uri="{FF2B5EF4-FFF2-40B4-BE49-F238E27FC236}">
                <a16:creationId xmlns:a16="http://schemas.microsoft.com/office/drawing/2014/main" id="{4D0665DB-E750-49EC-80BD-A3C81096D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9" y="55564"/>
            <a:ext cx="1787525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9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B395D5-79BB-45DF-81A4-D7A320030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065" y="424071"/>
            <a:ext cx="9869277" cy="2159368"/>
          </a:xfrm>
          <a:prstGeom prst="rect">
            <a:avLst/>
          </a:prstGeom>
        </p:spPr>
      </p:pic>
      <p:pic>
        <p:nvPicPr>
          <p:cNvPr id="1026" name="Picture 2" descr="MODALS &amp; SEMI-MODALS PRESENTATION PART 1/2 - English ESL Powerpoints for  distance learning and physical classrooms">
            <a:extLst>
              <a:ext uri="{FF2B5EF4-FFF2-40B4-BE49-F238E27FC236}">
                <a16:creationId xmlns:a16="http://schemas.microsoft.com/office/drawing/2014/main" id="{541C4C79-4094-421A-813B-15CB51049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75" y="3108371"/>
            <a:ext cx="4914775" cy="332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91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FC825C-5D9A-4C85-93DE-324B13B6C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265" y="341495"/>
            <a:ext cx="10107436" cy="2958295"/>
          </a:xfrm>
          <a:prstGeom prst="rect">
            <a:avLst/>
          </a:prstGeom>
        </p:spPr>
      </p:pic>
      <p:pic>
        <p:nvPicPr>
          <p:cNvPr id="3074" name="Picture 2" descr="MODALS OF ABILITY - CAN, COULD, BE ABLE TO - YouTube">
            <a:extLst>
              <a:ext uri="{FF2B5EF4-FFF2-40B4-BE49-F238E27FC236}">
                <a16:creationId xmlns:a16="http://schemas.microsoft.com/office/drawing/2014/main" id="{0EC10BF3-51D3-443C-B9A3-0D98A1FCB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270" y="3681620"/>
            <a:ext cx="4810538" cy="270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99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FE59BC-A8BB-4000-82A2-EEFCD2E1B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03" y="319375"/>
            <a:ext cx="9821646" cy="2026260"/>
          </a:xfrm>
          <a:prstGeom prst="rect">
            <a:avLst/>
          </a:prstGeom>
        </p:spPr>
      </p:pic>
      <p:pic>
        <p:nvPicPr>
          <p:cNvPr id="4098" name="Picture 2" descr="Pec Talent Show Permission Slips Due Thursday 4/26 - Speeding Ticket Clipart  - (640x404) Png Clipart Download">
            <a:extLst>
              <a:ext uri="{FF2B5EF4-FFF2-40B4-BE49-F238E27FC236}">
                <a16:creationId xmlns:a16="http://schemas.microsoft.com/office/drawing/2014/main" id="{8653D643-74AF-43E4-86A6-3277990EB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30004"/>
            <a:ext cx="6096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523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069139-D414-45C0-B1E9-395B5338F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49" y="4505739"/>
            <a:ext cx="9036302" cy="1659941"/>
          </a:xfrm>
          <a:prstGeom prst="rect">
            <a:avLst/>
          </a:prstGeom>
        </p:spPr>
      </p:pic>
      <p:pic>
        <p:nvPicPr>
          <p:cNvPr id="5122" name="Picture 2" descr="Free Clipart: Request box | loveandread">
            <a:extLst>
              <a:ext uri="{FF2B5EF4-FFF2-40B4-BE49-F238E27FC236}">
                <a16:creationId xmlns:a16="http://schemas.microsoft.com/office/drawing/2014/main" id="{84C0BBB4-ACC9-497F-B011-80BA76B26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148" y="245058"/>
            <a:ext cx="4396409" cy="439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213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82E0E7-7329-4F6A-A5AC-62941D4E4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763" y="4504887"/>
            <a:ext cx="9955014" cy="2095792"/>
          </a:xfrm>
          <a:prstGeom prst="rect">
            <a:avLst/>
          </a:prstGeom>
        </p:spPr>
      </p:pic>
      <p:pic>
        <p:nvPicPr>
          <p:cNvPr id="6146" name="Picture 2" descr="OBLIGATION and NECESSITY - Word Written in a Notebook on a Yellow  Background. Stock Image - Image of insurance, funds: 212337773">
            <a:extLst>
              <a:ext uri="{FF2B5EF4-FFF2-40B4-BE49-F238E27FC236}">
                <a16:creationId xmlns:a16="http://schemas.microsoft.com/office/drawing/2014/main" id="{8975D95E-319B-47EA-B45D-B317E7646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7321"/>
            <a:ext cx="76200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10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CF7F61-362A-44E2-9944-414EB523E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456" y="820925"/>
            <a:ext cx="9421540" cy="1267002"/>
          </a:xfrm>
          <a:prstGeom prst="rect">
            <a:avLst/>
          </a:prstGeom>
        </p:spPr>
      </p:pic>
      <p:pic>
        <p:nvPicPr>
          <p:cNvPr id="7172" name="Picture 4" descr="Must mustn't. - ppt download">
            <a:extLst>
              <a:ext uri="{FF2B5EF4-FFF2-40B4-BE49-F238E27FC236}">
                <a16:creationId xmlns:a16="http://schemas.microsoft.com/office/drawing/2014/main" id="{59E08DB9-CEBD-4905-BB2A-873F2ACDC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113" y="2388703"/>
            <a:ext cx="6798365" cy="428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815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4B7D29-36E9-4CBF-9BE4-E606DD0FC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751" y="854267"/>
            <a:ext cx="9011908" cy="1200318"/>
          </a:xfrm>
          <a:prstGeom prst="rect">
            <a:avLst/>
          </a:prstGeom>
        </p:spPr>
      </p:pic>
      <p:pic>
        <p:nvPicPr>
          <p:cNvPr id="8194" name="Picture 2" descr="Modal verbs for deduction | This is NOT double dutch to me!">
            <a:extLst>
              <a:ext uri="{FF2B5EF4-FFF2-40B4-BE49-F238E27FC236}">
                <a16:creationId xmlns:a16="http://schemas.microsoft.com/office/drawing/2014/main" id="{685EA3C7-833B-4BA4-BC12-5F6C13DE2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791" y="2708081"/>
            <a:ext cx="4823792" cy="318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51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5758B7-3F0B-4E21-A27D-56B504A76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43" y="715617"/>
            <a:ext cx="9749641" cy="1563757"/>
          </a:xfrm>
          <a:prstGeom prst="rect">
            <a:avLst/>
          </a:prstGeom>
        </p:spPr>
      </p:pic>
      <p:pic>
        <p:nvPicPr>
          <p:cNvPr id="9218" name="Picture 2" descr="Deductions">
            <a:extLst>
              <a:ext uri="{FF2B5EF4-FFF2-40B4-BE49-F238E27FC236}">
                <a16:creationId xmlns:a16="http://schemas.microsoft.com/office/drawing/2014/main" id="{69C58378-C959-49EE-B320-140B4351F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542" y="2492804"/>
            <a:ext cx="5556388" cy="417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380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</TotalTime>
  <Words>68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Structure of Modal Verbs</vt:lpstr>
      <vt:lpstr>Form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L.Mriesh</dc:creator>
  <cp:lastModifiedBy>L.Mriesh</cp:lastModifiedBy>
  <cp:revision>13</cp:revision>
  <dcterms:created xsi:type="dcterms:W3CDTF">2022-11-08T09:50:39Z</dcterms:created>
  <dcterms:modified xsi:type="dcterms:W3CDTF">2022-11-08T10:20:42Z</dcterms:modified>
</cp:coreProperties>
</file>