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1" r:id="rId4"/>
    <p:sldId id="262" r:id="rId5"/>
    <p:sldId id="263" r:id="rId6"/>
    <p:sldId id="258" r:id="rId7"/>
    <p:sldId id="260" r:id="rId8"/>
    <p:sldId id="266" r:id="rId9"/>
    <p:sldId id="265" r:id="rId10"/>
    <p:sldId id="267" r:id="rId11"/>
    <p:sldId id="268" r:id="rId12"/>
    <p:sldId id="269" r:id="rId13"/>
    <p:sldId id="270" r:id="rId14"/>
    <p:sldId id="271" r:id="rId15"/>
    <p:sldId id="27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12/7/2022</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D215B43-CDE9-440C-A08D-C6D9F6FD31D1}"/>
              </a:ext>
            </a:extLst>
          </p:cNvPr>
          <p:cNvSpPr>
            <a:spLocks noGrp="1"/>
          </p:cNvSpPr>
          <p:nvPr>
            <p:ph type="subTitle" idx="1"/>
          </p:nvPr>
        </p:nvSpPr>
        <p:spPr>
          <a:xfrm>
            <a:off x="2029307" y="1408043"/>
            <a:ext cx="8689976" cy="1371599"/>
          </a:xfrm>
        </p:spPr>
        <p:txBody>
          <a:bodyPr>
            <a:normAutofit/>
          </a:bodyPr>
          <a:lstStyle/>
          <a:p>
            <a:r>
              <a:rPr lang="ar-JO" sz="3600" b="1">
                <a:solidFill>
                  <a:srgbClr val="FF0000"/>
                </a:solidFill>
              </a:rPr>
              <a:t>عمّانُ </a:t>
            </a:r>
            <a:r>
              <a:rPr lang="ar-JO" sz="3600" b="1" dirty="0">
                <a:solidFill>
                  <a:srgbClr val="FF0000"/>
                </a:solidFill>
              </a:rPr>
              <a:t>في الأربعينيّات</a:t>
            </a:r>
            <a:endParaRPr lang="en-US" sz="3600" b="1" dirty="0">
              <a:solidFill>
                <a:srgbClr val="FF0000"/>
              </a:solidFill>
            </a:endParaRPr>
          </a:p>
        </p:txBody>
      </p:sp>
      <p:sp>
        <p:nvSpPr>
          <p:cNvPr id="4" name="Title 3">
            <a:extLst>
              <a:ext uri="{FF2B5EF4-FFF2-40B4-BE49-F238E27FC236}">
                <a16:creationId xmlns:a16="http://schemas.microsoft.com/office/drawing/2014/main" id="{4F338DBD-FD4B-4CCA-A3C9-786F9D3036D7}"/>
              </a:ext>
            </a:extLst>
          </p:cNvPr>
          <p:cNvSpPr>
            <a:spLocks noGrp="1"/>
          </p:cNvSpPr>
          <p:nvPr>
            <p:ph type="ctrTitle"/>
          </p:nvPr>
        </p:nvSpPr>
        <p:spPr>
          <a:xfrm>
            <a:off x="2029307" y="3230303"/>
            <a:ext cx="8689975" cy="3339376"/>
          </a:xfrm>
          <a:prstGeom prst="rect">
            <a:avLst/>
          </a:prstGeom>
        </p:spPr>
        <p:txBody>
          <a:bodyPr>
            <a:spAutoFit/>
          </a:bodyPr>
          <a:lstStyle/>
          <a:p>
            <a:pPr marL="685800" marR="0" algn="r" rtl="1">
              <a:lnSpc>
                <a:spcPct val="115000"/>
              </a:lnSpc>
              <a:spcBef>
                <a:spcPts val="0"/>
              </a:spcBef>
              <a:spcAft>
                <a:spcPts val="1000"/>
              </a:spcAft>
            </a:pPr>
            <a:r>
              <a:rPr lang="ar-JO" sz="2000" b="1" dirty="0">
                <a:latin typeface="Simplified Arabic" panose="02020603050405020304" pitchFamily="18" charset="-78"/>
                <a:ea typeface="Calibri" panose="020F0502020204030204" pitchFamily="34" charset="0"/>
                <a:cs typeface="Simplified Arabic" panose="02020603050405020304" pitchFamily="18" charset="-78"/>
              </a:rPr>
              <a:t>الأهداف:</a:t>
            </a:r>
            <a:endParaRPr lang="en-US" sz="2000" dirty="0">
              <a:latin typeface="Simplified Arabic" panose="02020603050405020304" pitchFamily="18" charset="-78"/>
              <a:ea typeface="Calibri" panose="020F0502020204030204" pitchFamily="34" charset="0"/>
              <a:cs typeface="Simplified Arabic" panose="02020603050405020304" pitchFamily="18" charset="-78"/>
            </a:endParaRPr>
          </a:p>
          <a:p>
            <a:pPr marL="342900" marR="0" lvl="0" indent="-342900" algn="r" rtl="1">
              <a:lnSpc>
                <a:spcPct val="115000"/>
              </a:lnSpc>
              <a:spcBef>
                <a:spcPts val="0"/>
              </a:spcBef>
              <a:spcAft>
                <a:spcPts val="1000"/>
              </a:spcAft>
              <a:buFont typeface="+mj-lt"/>
              <a:buAutoNum type="arabicPeriod"/>
            </a:pPr>
            <a:r>
              <a:rPr lang="ar-SA" sz="2000" b="1" dirty="0">
                <a:latin typeface="Simplified Arabic" panose="02020603050405020304" pitchFamily="18" charset="-78"/>
                <a:ea typeface="Times New Roman" panose="02020603050405020304" pitchFamily="18" charset="0"/>
                <a:cs typeface="Simplified Arabic" panose="02020603050405020304" pitchFamily="18" charset="-78"/>
              </a:rPr>
              <a:t>أن يقرأ الطّالب النّصّ قراءةً جهريّة سليمةً.</a:t>
            </a:r>
            <a:endParaRPr lang="en-US" sz="2000" dirty="0">
              <a:latin typeface="Simplified Arabic" panose="02020603050405020304" pitchFamily="18" charset="-78"/>
              <a:ea typeface="Times New Roman" panose="02020603050405020304" pitchFamily="18" charset="0"/>
              <a:cs typeface="Simplified Arabic" panose="02020603050405020304" pitchFamily="18" charset="-78"/>
            </a:endParaRPr>
          </a:p>
          <a:p>
            <a:pPr marL="342900" marR="0" lvl="0" indent="-342900" algn="r" rtl="1">
              <a:lnSpc>
                <a:spcPct val="115000"/>
              </a:lnSpc>
              <a:spcBef>
                <a:spcPts val="0"/>
              </a:spcBef>
              <a:spcAft>
                <a:spcPts val="1000"/>
              </a:spcAft>
              <a:buFont typeface="+mj-lt"/>
              <a:buAutoNum type="arabicPeriod"/>
            </a:pPr>
            <a:r>
              <a:rPr lang="ar-JO" sz="2000" b="1" dirty="0">
                <a:latin typeface="Simplified Arabic" panose="02020603050405020304" pitchFamily="18" charset="-78"/>
                <a:ea typeface="Times New Roman" panose="02020603050405020304" pitchFamily="18" charset="0"/>
                <a:cs typeface="Simplified Arabic" panose="02020603050405020304" pitchFamily="18" charset="-78"/>
              </a:rPr>
              <a:t>أن يجيب الطّالب عن أسئلة متفاوتة حول النّصّ المقروء.</a:t>
            </a:r>
            <a:endParaRPr lang="en-US" sz="2000" dirty="0">
              <a:latin typeface="Simplified Arabic" panose="02020603050405020304" pitchFamily="18" charset="-78"/>
              <a:ea typeface="Times New Roman" panose="02020603050405020304" pitchFamily="18" charset="0"/>
              <a:cs typeface="Simplified Arabic" panose="02020603050405020304" pitchFamily="18" charset="-78"/>
            </a:endParaRPr>
          </a:p>
          <a:p>
            <a:pPr marL="342900" marR="0" lvl="0" indent="-342900" algn="r" rtl="1">
              <a:lnSpc>
                <a:spcPct val="115000"/>
              </a:lnSpc>
              <a:spcBef>
                <a:spcPts val="0"/>
              </a:spcBef>
              <a:spcAft>
                <a:spcPts val="1000"/>
              </a:spcAft>
              <a:buFont typeface="+mj-lt"/>
              <a:buAutoNum type="arabicPeriod"/>
            </a:pPr>
            <a:r>
              <a:rPr lang="ar-JO" sz="2000" b="1" dirty="0">
                <a:latin typeface="Simplified Arabic" panose="02020603050405020304" pitchFamily="18" charset="-78"/>
                <a:ea typeface="Times New Roman" panose="02020603050405020304" pitchFamily="18" charset="0"/>
                <a:cs typeface="Simplified Arabic" panose="02020603050405020304" pitchFamily="18" charset="-78"/>
              </a:rPr>
              <a:t>أن يوظّف الطّالب المفردات توظيفًا سليمًا.</a:t>
            </a:r>
            <a:endParaRPr lang="en-US" sz="2000" dirty="0">
              <a:latin typeface="Simplified Arabic" panose="02020603050405020304" pitchFamily="18" charset="-78"/>
              <a:ea typeface="Times New Roman" panose="02020603050405020304" pitchFamily="18" charset="0"/>
              <a:cs typeface="Simplified Arabic" panose="02020603050405020304" pitchFamily="18" charset="-78"/>
            </a:endParaRPr>
          </a:p>
          <a:p>
            <a:pPr marL="342900" marR="0" lvl="0" indent="-342900" algn="r" rtl="1">
              <a:lnSpc>
                <a:spcPct val="115000"/>
              </a:lnSpc>
              <a:spcBef>
                <a:spcPts val="0"/>
              </a:spcBef>
              <a:spcAft>
                <a:spcPts val="1000"/>
              </a:spcAft>
              <a:buFont typeface="+mj-lt"/>
              <a:buAutoNum type="arabicPeriod"/>
            </a:pPr>
            <a:r>
              <a:rPr lang="ar-JO" sz="2000" b="1" dirty="0">
                <a:latin typeface="Simplified Arabic" panose="02020603050405020304" pitchFamily="18" charset="-78"/>
                <a:ea typeface="Times New Roman" panose="02020603050405020304" pitchFamily="18" charset="0"/>
                <a:cs typeface="Simplified Arabic" panose="02020603050405020304" pitchFamily="18" charset="-78"/>
              </a:rPr>
              <a:t>أن يحدّد الطّالب المعنى المناسب للمفردات متعدّدة السّياقات.</a:t>
            </a:r>
            <a:endParaRPr lang="en-US" sz="2000" dirty="0">
              <a:latin typeface="Simplified Arabic" panose="02020603050405020304" pitchFamily="18" charset="-78"/>
              <a:ea typeface="Times New Roman" panose="02020603050405020304" pitchFamily="18" charset="0"/>
              <a:cs typeface="Simplified Arabic" panose="02020603050405020304" pitchFamily="18" charset="-78"/>
            </a:endParaRPr>
          </a:p>
          <a:p>
            <a:pPr marL="342900" marR="0" lvl="0" indent="-342900" algn="r" rtl="1">
              <a:lnSpc>
                <a:spcPct val="115000"/>
              </a:lnSpc>
              <a:spcBef>
                <a:spcPts val="0"/>
              </a:spcBef>
              <a:spcAft>
                <a:spcPts val="1000"/>
              </a:spcAft>
              <a:buFont typeface="+mj-lt"/>
              <a:buAutoNum type="arabicPeriod"/>
            </a:pPr>
            <a:r>
              <a:rPr lang="ar-JO" sz="2000" b="1" dirty="0">
                <a:latin typeface="Simplified Arabic" panose="02020603050405020304" pitchFamily="18" charset="-78"/>
                <a:ea typeface="Times New Roman" panose="02020603050405020304" pitchFamily="18" charset="0"/>
                <a:cs typeface="Simplified Arabic" panose="02020603050405020304" pitchFamily="18" charset="-78"/>
              </a:rPr>
              <a:t>أن يراعي  الطّالب في إجاباته الصّياغة التّامّةَ.</a:t>
            </a:r>
            <a:endParaRPr lang="en-US" sz="2000" dirty="0">
              <a:latin typeface="Simplified Arabic" panose="02020603050405020304" pitchFamily="18" charset="-78"/>
              <a:ea typeface="Times New Roman" panose="02020603050405020304" pitchFamily="18" charset="0"/>
              <a:cs typeface="Simplified Arabic" panose="02020603050405020304" pitchFamily="18" charset="-78"/>
            </a:endParaRPr>
          </a:p>
          <a:p>
            <a:pPr>
              <a:lnSpc>
                <a:spcPct val="115000"/>
              </a:lnSpc>
              <a:spcAft>
                <a:spcPts val="1000"/>
              </a:spcAft>
            </a:pPr>
            <a:r>
              <a:rPr lang="en-US" sz="2000" dirty="0">
                <a:latin typeface="Simplified Arabic" panose="02020603050405020304" pitchFamily="18" charset="-78"/>
                <a:ea typeface="Calibri" panose="020F0502020204030204" pitchFamily="34" charset="0"/>
                <a:cs typeface="Simplified Arabic" panose="02020603050405020304" pitchFamily="18" charset="-78"/>
              </a:rPr>
              <a:t> </a:t>
            </a:r>
          </a:p>
        </p:txBody>
      </p:sp>
      <p:pic>
        <p:nvPicPr>
          <p:cNvPr id="5" name="Picture 4" descr="Image result for ‫سقف السيل‬‎">
            <a:extLst>
              <a:ext uri="{FF2B5EF4-FFF2-40B4-BE49-F238E27FC236}">
                <a16:creationId xmlns:a16="http://schemas.microsoft.com/office/drawing/2014/main" id="{3FBCCCAF-458D-4C6D-931B-C0763D5F121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19527" y="2779643"/>
            <a:ext cx="4569308" cy="3232292"/>
          </a:xfrm>
          <a:prstGeom prst="rect">
            <a:avLst/>
          </a:prstGeom>
          <a:noFill/>
          <a:ln>
            <a:noFill/>
          </a:ln>
        </p:spPr>
      </p:pic>
    </p:spTree>
    <p:extLst>
      <p:ext uri="{BB962C8B-B14F-4D97-AF65-F5344CB8AC3E}">
        <p14:creationId xmlns:p14="http://schemas.microsoft.com/office/powerpoint/2010/main" val="2193138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C7F6A-94C1-4349-905D-C87DC9BD2A4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D351F37-FDEB-45C9-92DC-84DA0A0053F1}"/>
              </a:ext>
            </a:extLst>
          </p:cNvPr>
          <p:cNvSpPr>
            <a:spLocks noGrp="1"/>
          </p:cNvSpPr>
          <p:nvPr>
            <p:ph sz="quarter" idx="13"/>
          </p:nvPr>
        </p:nvSpPr>
        <p:spPr/>
        <p:txBody>
          <a:bodyPr>
            <a:normAutofit lnSpcReduction="10000"/>
          </a:bodyPr>
          <a:lstStyle/>
          <a:p>
            <a:pPr marL="0" indent="0" algn="r" rtl="1">
              <a:buNone/>
            </a:pPr>
            <a:r>
              <a:rPr lang="ar-JO" sz="3200" b="1" dirty="0"/>
              <a:t>5. </a:t>
            </a:r>
            <a:r>
              <a:rPr lang="ar-SA" sz="3200" b="1" dirty="0"/>
              <a:t>وَظِّف</a:t>
            </a:r>
            <a:r>
              <a:rPr lang="ar-JO" sz="3200" b="1" dirty="0"/>
              <a:t>ِ</a:t>
            </a:r>
            <a:r>
              <a:rPr lang="ar-SA" sz="3200" b="1" dirty="0"/>
              <a:t> الْكَلِماتِ الآتيةَ في جُمَلٍ مِنْ إِنْشائِكَ: كَثيفَةٌ، يَتَّحِدُ، تَتَدافَعُ.</a:t>
            </a:r>
            <a:endParaRPr lang="ar-JO" sz="3200" b="1" dirty="0"/>
          </a:p>
          <a:p>
            <a:pPr marL="0" indent="0" algn="r" rtl="1">
              <a:buNone/>
            </a:pPr>
            <a:endParaRPr lang="en-US" sz="3200" dirty="0"/>
          </a:p>
          <a:p>
            <a:pPr marL="0" indent="0" algn="r" rtl="1">
              <a:buNone/>
            </a:pPr>
            <a:r>
              <a:rPr lang="ar-SA" sz="3200" b="1" dirty="0">
                <a:solidFill>
                  <a:srgbClr val="FF0000"/>
                </a:solidFill>
              </a:rPr>
              <a:t>كثيفة</a:t>
            </a:r>
            <a:r>
              <a:rPr lang="ar-JO" sz="3200" b="1" dirty="0">
                <a:solidFill>
                  <a:srgbClr val="FF0000"/>
                </a:solidFill>
              </a:rPr>
              <a:t>ٌ</a:t>
            </a:r>
            <a:r>
              <a:rPr lang="ar-SA" sz="3200" b="1" dirty="0">
                <a:solidFill>
                  <a:srgbClr val="FF0000"/>
                </a:solidFill>
              </a:rPr>
              <a:t>: في الغابةِ أشجارٌ كثيفةٌ.</a:t>
            </a:r>
            <a:endParaRPr lang="en-US" sz="3200" dirty="0">
              <a:solidFill>
                <a:srgbClr val="FF0000"/>
              </a:solidFill>
            </a:endParaRPr>
          </a:p>
          <a:p>
            <a:pPr marL="0" indent="0" algn="r" rtl="1">
              <a:buNone/>
            </a:pPr>
            <a:r>
              <a:rPr lang="ar-SA" sz="3200" b="1" dirty="0">
                <a:solidFill>
                  <a:srgbClr val="FF0000"/>
                </a:solidFill>
              </a:rPr>
              <a:t>يت</a:t>
            </a:r>
            <a:r>
              <a:rPr lang="ar-JO" sz="3200" b="1" dirty="0">
                <a:solidFill>
                  <a:srgbClr val="FF0000"/>
                </a:solidFill>
              </a:rPr>
              <a:t>َّ</a:t>
            </a:r>
            <a:r>
              <a:rPr lang="ar-SA" sz="3200" b="1" dirty="0">
                <a:solidFill>
                  <a:srgbClr val="FF0000"/>
                </a:solidFill>
              </a:rPr>
              <a:t>ح</a:t>
            </a:r>
            <a:r>
              <a:rPr lang="ar-JO" sz="3200" b="1" dirty="0">
                <a:solidFill>
                  <a:srgbClr val="FF0000"/>
                </a:solidFill>
              </a:rPr>
              <a:t>ِ</a:t>
            </a:r>
            <a:r>
              <a:rPr lang="ar-SA" sz="3200" b="1" dirty="0">
                <a:solidFill>
                  <a:srgbClr val="FF0000"/>
                </a:solidFill>
              </a:rPr>
              <a:t>د</a:t>
            </a:r>
            <a:r>
              <a:rPr lang="ar-JO" sz="3200" b="1" dirty="0">
                <a:solidFill>
                  <a:srgbClr val="FF0000"/>
                </a:solidFill>
              </a:rPr>
              <a:t>ُ</a:t>
            </a:r>
            <a:r>
              <a:rPr lang="ar-SA" sz="3200" b="1" dirty="0">
                <a:solidFill>
                  <a:srgbClr val="FF0000"/>
                </a:solidFill>
              </a:rPr>
              <a:t>: يت</a:t>
            </a:r>
            <a:r>
              <a:rPr lang="ar-JO" sz="3200" b="1" dirty="0">
                <a:solidFill>
                  <a:srgbClr val="FF0000"/>
                </a:solidFill>
              </a:rPr>
              <a:t>َّ</a:t>
            </a:r>
            <a:r>
              <a:rPr lang="ar-SA" sz="3200" b="1" dirty="0">
                <a:solidFill>
                  <a:srgbClr val="FF0000"/>
                </a:solidFill>
              </a:rPr>
              <a:t>حد</a:t>
            </a:r>
            <a:r>
              <a:rPr lang="ar-JO" sz="3200" b="1" dirty="0">
                <a:solidFill>
                  <a:srgbClr val="FF0000"/>
                </a:solidFill>
              </a:rPr>
              <a:t>ُ</a:t>
            </a:r>
            <a:r>
              <a:rPr lang="ar-SA" sz="3200" b="1" dirty="0">
                <a:solidFill>
                  <a:srgbClr val="FF0000"/>
                </a:solidFill>
              </a:rPr>
              <a:t> أبناء</a:t>
            </a:r>
            <a:r>
              <a:rPr lang="ar-JO" sz="3200" b="1" dirty="0">
                <a:solidFill>
                  <a:srgbClr val="FF0000"/>
                </a:solidFill>
              </a:rPr>
              <a:t>ُ</a:t>
            </a:r>
            <a:r>
              <a:rPr lang="ar-SA" sz="3200" b="1" dirty="0">
                <a:solidFill>
                  <a:srgbClr val="FF0000"/>
                </a:solidFill>
              </a:rPr>
              <a:t> الوطن</a:t>
            </a:r>
            <a:r>
              <a:rPr lang="ar-JO" sz="3200" b="1" dirty="0">
                <a:solidFill>
                  <a:srgbClr val="FF0000"/>
                </a:solidFill>
              </a:rPr>
              <a:t>ِ معًا</a:t>
            </a:r>
            <a:r>
              <a:rPr lang="ar-SA" sz="3200" b="1" dirty="0">
                <a:solidFill>
                  <a:srgbClr val="FF0000"/>
                </a:solidFill>
              </a:rPr>
              <a:t> </a:t>
            </a:r>
            <a:r>
              <a:rPr lang="ar-JO" sz="3200" b="1" dirty="0">
                <a:solidFill>
                  <a:srgbClr val="FF0000"/>
                </a:solidFill>
              </a:rPr>
              <a:t>ل</a:t>
            </a:r>
            <a:r>
              <a:rPr lang="ar-SA" sz="3200" b="1" dirty="0">
                <a:solidFill>
                  <a:srgbClr val="FF0000"/>
                </a:solidFill>
              </a:rPr>
              <a:t>حماية</a:t>
            </a:r>
            <a:r>
              <a:rPr lang="ar-JO" sz="3200" b="1" dirty="0">
                <a:solidFill>
                  <a:srgbClr val="FF0000"/>
                </a:solidFill>
              </a:rPr>
              <a:t>ِ</a:t>
            </a:r>
            <a:r>
              <a:rPr lang="ar-SA" sz="3200" b="1" dirty="0">
                <a:solidFill>
                  <a:srgbClr val="FF0000"/>
                </a:solidFill>
              </a:rPr>
              <a:t> و</a:t>
            </a:r>
            <a:r>
              <a:rPr lang="ar-JO" sz="3200" b="1" dirty="0">
                <a:solidFill>
                  <a:srgbClr val="FF0000"/>
                </a:solidFill>
              </a:rPr>
              <a:t>َ</a:t>
            </a:r>
            <a:r>
              <a:rPr lang="ar-SA" sz="3200" b="1" dirty="0">
                <a:solidFill>
                  <a:srgbClr val="FF0000"/>
                </a:solidFill>
              </a:rPr>
              <a:t>ط</a:t>
            </a:r>
            <a:r>
              <a:rPr lang="ar-JO" sz="3200" b="1" dirty="0">
                <a:solidFill>
                  <a:srgbClr val="FF0000"/>
                </a:solidFill>
              </a:rPr>
              <a:t>َ</a:t>
            </a:r>
            <a:r>
              <a:rPr lang="ar-SA" sz="3200" b="1" dirty="0">
                <a:solidFill>
                  <a:srgbClr val="FF0000"/>
                </a:solidFill>
              </a:rPr>
              <a:t>ن</a:t>
            </a:r>
            <a:r>
              <a:rPr lang="ar-JO" sz="3200" b="1" dirty="0">
                <a:solidFill>
                  <a:srgbClr val="FF0000"/>
                </a:solidFill>
              </a:rPr>
              <a:t>ِ</a:t>
            </a:r>
            <a:r>
              <a:rPr lang="ar-SA" sz="3200" b="1" dirty="0">
                <a:solidFill>
                  <a:srgbClr val="FF0000"/>
                </a:solidFill>
              </a:rPr>
              <a:t>ه</a:t>
            </a:r>
            <a:r>
              <a:rPr lang="ar-JO" sz="3200" b="1" dirty="0">
                <a:solidFill>
                  <a:srgbClr val="FF0000"/>
                </a:solidFill>
              </a:rPr>
              <a:t>ِ</a:t>
            </a:r>
            <a:r>
              <a:rPr lang="ar-SA" sz="3200" b="1" dirty="0">
                <a:solidFill>
                  <a:srgbClr val="FF0000"/>
                </a:solidFill>
              </a:rPr>
              <a:t>م.</a:t>
            </a:r>
            <a:endParaRPr lang="en-US" sz="3200" dirty="0">
              <a:solidFill>
                <a:srgbClr val="FF0000"/>
              </a:solidFill>
            </a:endParaRPr>
          </a:p>
          <a:p>
            <a:pPr marL="0" indent="0" algn="r" rtl="1">
              <a:buNone/>
            </a:pPr>
            <a:r>
              <a:rPr lang="ar-SA" sz="3200" b="1" dirty="0">
                <a:solidFill>
                  <a:srgbClr val="FF0000"/>
                </a:solidFill>
              </a:rPr>
              <a:t>تتدافع</a:t>
            </a:r>
            <a:r>
              <a:rPr lang="ar-JO" sz="3200" b="1" dirty="0">
                <a:solidFill>
                  <a:srgbClr val="FF0000"/>
                </a:solidFill>
              </a:rPr>
              <a:t>ُ</a:t>
            </a:r>
            <a:r>
              <a:rPr lang="ar-SA" sz="3200" b="1" dirty="0">
                <a:solidFill>
                  <a:srgbClr val="FF0000"/>
                </a:solidFill>
              </a:rPr>
              <a:t>: لا تتدافع</a:t>
            </a:r>
            <a:r>
              <a:rPr lang="ar-JO" sz="3200" b="1" dirty="0">
                <a:solidFill>
                  <a:srgbClr val="FF0000"/>
                </a:solidFill>
              </a:rPr>
              <a:t>وا خلالَ الخُروجِ من المَسرحِ.</a:t>
            </a:r>
            <a:endParaRPr lang="en-US" sz="3200" dirty="0">
              <a:solidFill>
                <a:srgbClr val="FF0000"/>
              </a:solidFill>
            </a:endParaRPr>
          </a:p>
          <a:p>
            <a:pPr marL="0" indent="0" algn="r">
              <a:buNone/>
            </a:pPr>
            <a:endParaRPr lang="en-US" sz="3200" dirty="0"/>
          </a:p>
        </p:txBody>
      </p:sp>
    </p:spTree>
    <p:extLst>
      <p:ext uri="{BB962C8B-B14F-4D97-AF65-F5344CB8AC3E}">
        <p14:creationId xmlns:p14="http://schemas.microsoft.com/office/powerpoint/2010/main" val="3888735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76DE7-9FA5-469C-8EA3-9A1E101DC67A}"/>
              </a:ext>
            </a:extLst>
          </p:cNvPr>
          <p:cNvSpPr>
            <a:spLocks noGrp="1"/>
          </p:cNvSpPr>
          <p:nvPr>
            <p:ph type="title"/>
          </p:nvPr>
        </p:nvSpPr>
        <p:spPr/>
        <p:txBody>
          <a:bodyPr/>
          <a:lstStyle/>
          <a:p>
            <a:r>
              <a:rPr lang="ar-JO" dirty="0"/>
              <a:t>الفهم والاستيعاب</a:t>
            </a:r>
            <a:endParaRPr lang="en-US" dirty="0"/>
          </a:p>
        </p:txBody>
      </p:sp>
      <p:sp>
        <p:nvSpPr>
          <p:cNvPr id="3" name="Content Placeholder 2">
            <a:extLst>
              <a:ext uri="{FF2B5EF4-FFF2-40B4-BE49-F238E27FC236}">
                <a16:creationId xmlns:a16="http://schemas.microsoft.com/office/drawing/2014/main" id="{67143345-D281-45FF-9C3E-597ACF66C330}"/>
              </a:ext>
            </a:extLst>
          </p:cNvPr>
          <p:cNvSpPr>
            <a:spLocks noGrp="1"/>
          </p:cNvSpPr>
          <p:nvPr>
            <p:ph sz="quarter" idx="13"/>
          </p:nvPr>
        </p:nvSpPr>
        <p:spPr/>
        <p:txBody>
          <a:bodyPr>
            <a:normAutofit/>
          </a:bodyPr>
          <a:lstStyle/>
          <a:p>
            <a:pPr marL="514350" lvl="0" indent="-514350" algn="r" rtl="1">
              <a:buAutoNum type="arabicPeriod"/>
            </a:pPr>
            <a:r>
              <a:rPr lang="ar-SA" sz="3600" b="1" dirty="0"/>
              <a:t>ما مَظاهِرُ جَمالِ المِياهِ كَما ظَهَرَتْ في الفِقْرَةِ الثّانِيَةِ؟</a:t>
            </a:r>
            <a:endParaRPr lang="ar-JO" sz="3600" b="1" dirty="0"/>
          </a:p>
          <a:p>
            <a:pPr marL="0" lvl="0" indent="0" algn="r" rtl="1">
              <a:buNone/>
            </a:pPr>
            <a:endParaRPr lang="en-US" sz="3600" dirty="0"/>
          </a:p>
          <a:p>
            <a:pPr marL="0" indent="0" algn="r" rtl="1">
              <a:buNone/>
            </a:pPr>
            <a:r>
              <a:rPr lang="ar-SA" sz="3600" b="1" dirty="0">
                <a:solidFill>
                  <a:srgbClr val="FF0000"/>
                </a:solidFill>
              </a:rPr>
              <a:t>تَتَدَفَّقُ بِغَزارَةٍ، وَكَأَنَّ أَحَدًا يَدْفَعُها، فكَأَنَّها تَضْحَكُ وَهِيَ تَتَدافَعُ بَعْدَ أَنْ طالَ سَجْنُهَا وانْتِظارُها فِي باطِنِ الأَرْضِ.</a:t>
            </a:r>
            <a:endParaRPr lang="en-US" sz="3600" b="1" dirty="0">
              <a:solidFill>
                <a:srgbClr val="FF0000"/>
              </a:solidFill>
            </a:endParaRPr>
          </a:p>
          <a:p>
            <a:pPr marL="0" indent="0" algn="r">
              <a:buNone/>
            </a:pPr>
            <a:endParaRPr lang="en-US" sz="3600" dirty="0"/>
          </a:p>
        </p:txBody>
      </p:sp>
    </p:spTree>
    <p:extLst>
      <p:ext uri="{BB962C8B-B14F-4D97-AF65-F5344CB8AC3E}">
        <p14:creationId xmlns:p14="http://schemas.microsoft.com/office/powerpoint/2010/main" val="2360224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76DE7-9FA5-469C-8EA3-9A1E101DC67A}"/>
              </a:ext>
            </a:extLst>
          </p:cNvPr>
          <p:cNvSpPr>
            <a:spLocks noGrp="1"/>
          </p:cNvSpPr>
          <p:nvPr>
            <p:ph type="title"/>
          </p:nvPr>
        </p:nvSpPr>
        <p:spPr/>
        <p:txBody>
          <a:bodyPr/>
          <a:lstStyle/>
          <a:p>
            <a:r>
              <a:rPr lang="ar-JO" dirty="0"/>
              <a:t>الفهم والاستيعاب</a:t>
            </a:r>
            <a:endParaRPr lang="en-US" dirty="0"/>
          </a:p>
        </p:txBody>
      </p:sp>
      <p:sp>
        <p:nvSpPr>
          <p:cNvPr id="3" name="Content Placeholder 2">
            <a:extLst>
              <a:ext uri="{FF2B5EF4-FFF2-40B4-BE49-F238E27FC236}">
                <a16:creationId xmlns:a16="http://schemas.microsoft.com/office/drawing/2014/main" id="{67143345-D281-45FF-9C3E-597ACF66C330}"/>
              </a:ext>
            </a:extLst>
          </p:cNvPr>
          <p:cNvSpPr>
            <a:spLocks noGrp="1"/>
          </p:cNvSpPr>
          <p:nvPr>
            <p:ph sz="quarter" idx="13"/>
          </p:nvPr>
        </p:nvSpPr>
        <p:spPr>
          <a:xfrm>
            <a:off x="0" y="2367092"/>
            <a:ext cx="12192000" cy="4294965"/>
          </a:xfrm>
        </p:spPr>
        <p:txBody>
          <a:bodyPr>
            <a:noAutofit/>
          </a:bodyPr>
          <a:lstStyle/>
          <a:p>
            <a:pPr marL="0" indent="0" algn="r" rtl="1">
              <a:buNone/>
            </a:pPr>
            <a:r>
              <a:rPr lang="ar-SA" sz="4000" b="1" dirty="0"/>
              <a:t> </a:t>
            </a:r>
            <a:endParaRPr lang="en-US" sz="4000" b="1" dirty="0"/>
          </a:p>
          <a:p>
            <a:pPr marL="0" lvl="0" indent="0" algn="r" rtl="1">
              <a:buNone/>
            </a:pPr>
            <a:r>
              <a:rPr lang="ar-JO" sz="4000" b="1" dirty="0"/>
              <a:t>2. </a:t>
            </a:r>
            <a:r>
              <a:rPr lang="ar-SA" sz="4000" b="1" dirty="0"/>
              <a:t>ما سَبَبُ قيامِ الحَضاراتِ عَلى ضِفافِ المِياهِ؟</a:t>
            </a:r>
            <a:endParaRPr lang="ar-JO" sz="4000" b="1" dirty="0"/>
          </a:p>
          <a:p>
            <a:pPr marL="0" indent="0" algn="r" rtl="1">
              <a:buNone/>
            </a:pPr>
            <a:r>
              <a:rPr lang="ar-JO" sz="4000" b="1" dirty="0">
                <a:solidFill>
                  <a:srgbClr val="FF0000"/>
                </a:solidFill>
              </a:rPr>
              <a:t>تَقومُ الحَضاراتُ على ضِفافِ المِياهِ؛ </a:t>
            </a:r>
            <a:r>
              <a:rPr lang="ar-SA" sz="4000" b="1" dirty="0">
                <a:solidFill>
                  <a:srgbClr val="FF0000"/>
                </a:solidFill>
              </a:rPr>
              <a:t>لِأَنَّ الماءَ أَصْلُ الحَياةِ وسَبَبُها</a:t>
            </a:r>
            <a:r>
              <a:rPr lang="ar-JO" sz="4000" b="1" dirty="0">
                <a:solidFill>
                  <a:srgbClr val="FF0000"/>
                </a:solidFill>
              </a:rPr>
              <a:t>.</a:t>
            </a:r>
            <a:endParaRPr lang="en-US" sz="4000" b="1" dirty="0">
              <a:solidFill>
                <a:srgbClr val="FF0000"/>
              </a:solidFill>
            </a:endParaRPr>
          </a:p>
        </p:txBody>
      </p:sp>
    </p:spTree>
    <p:extLst>
      <p:ext uri="{BB962C8B-B14F-4D97-AF65-F5344CB8AC3E}">
        <p14:creationId xmlns:p14="http://schemas.microsoft.com/office/powerpoint/2010/main" val="3743269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76DE7-9FA5-469C-8EA3-9A1E101DC67A}"/>
              </a:ext>
            </a:extLst>
          </p:cNvPr>
          <p:cNvSpPr>
            <a:spLocks noGrp="1"/>
          </p:cNvSpPr>
          <p:nvPr>
            <p:ph type="title"/>
          </p:nvPr>
        </p:nvSpPr>
        <p:spPr>
          <a:xfrm>
            <a:off x="913775" y="618517"/>
            <a:ext cx="10364451" cy="786213"/>
          </a:xfrm>
        </p:spPr>
        <p:txBody>
          <a:bodyPr/>
          <a:lstStyle/>
          <a:p>
            <a:r>
              <a:rPr lang="ar-JO" dirty="0"/>
              <a:t>الفهم والاستيعاب</a:t>
            </a:r>
            <a:endParaRPr lang="en-US" dirty="0"/>
          </a:p>
        </p:txBody>
      </p:sp>
      <p:sp>
        <p:nvSpPr>
          <p:cNvPr id="3" name="Content Placeholder 2">
            <a:extLst>
              <a:ext uri="{FF2B5EF4-FFF2-40B4-BE49-F238E27FC236}">
                <a16:creationId xmlns:a16="http://schemas.microsoft.com/office/drawing/2014/main" id="{67143345-D281-45FF-9C3E-597ACF66C330}"/>
              </a:ext>
            </a:extLst>
          </p:cNvPr>
          <p:cNvSpPr>
            <a:spLocks noGrp="1"/>
          </p:cNvSpPr>
          <p:nvPr>
            <p:ph sz="quarter" idx="13"/>
          </p:nvPr>
        </p:nvSpPr>
        <p:spPr>
          <a:xfrm>
            <a:off x="0" y="1404730"/>
            <a:ext cx="11277600" cy="4386469"/>
          </a:xfrm>
        </p:spPr>
        <p:txBody>
          <a:bodyPr>
            <a:noAutofit/>
          </a:bodyPr>
          <a:lstStyle/>
          <a:p>
            <a:pPr marL="0" lvl="0" indent="0" algn="r" rtl="1">
              <a:buNone/>
            </a:pPr>
            <a:r>
              <a:rPr lang="ar-JO" sz="3600" b="1" dirty="0"/>
              <a:t>3. </a:t>
            </a:r>
            <a:r>
              <a:rPr lang="ar-SA" sz="3600" b="1" dirty="0"/>
              <a:t>ضَعْ كلمةَ (نَعَمْ) أَمامَ الفِكْرَةِ الّتي ورَدَتْ في النَّصِّ، وكلمة (لا) أمامَ الفِكْرَةِ الّتي لَمْ تَرِدْ في النَّصِّ:</a:t>
            </a:r>
            <a:endParaRPr lang="ar-JO" sz="3600" b="1" dirty="0"/>
          </a:p>
          <a:p>
            <a:pPr marL="0" indent="0" algn="r" rtl="1">
              <a:buNone/>
            </a:pPr>
            <a:r>
              <a:rPr lang="ar-SA" sz="3600" b="1" dirty="0"/>
              <a:t>أ- نَشَأتْ عَمّانُ عَلى ضِفافِ الماءِ.  </a:t>
            </a:r>
            <a:r>
              <a:rPr lang="ar-JO" sz="3600" b="1" dirty="0"/>
              <a:t> </a:t>
            </a:r>
            <a:r>
              <a:rPr lang="ar-JO" sz="3600" b="1" dirty="0">
                <a:solidFill>
                  <a:srgbClr val="FF0000"/>
                </a:solidFill>
              </a:rPr>
              <a:t>( نعم)</a:t>
            </a:r>
            <a:r>
              <a:rPr lang="ar-SA" sz="3600" b="1" dirty="0">
                <a:solidFill>
                  <a:srgbClr val="FF0000"/>
                </a:solidFill>
              </a:rPr>
              <a:t>  </a:t>
            </a:r>
            <a:r>
              <a:rPr lang="ar-SA" sz="3600" b="1" dirty="0"/>
              <a:t>     </a:t>
            </a:r>
            <a:endParaRPr lang="en-US" sz="3600" dirty="0"/>
          </a:p>
          <a:p>
            <a:pPr marL="0" indent="0" algn="r" rtl="1">
              <a:buNone/>
            </a:pPr>
            <a:r>
              <a:rPr lang="ar-SA" sz="3600" b="1" dirty="0"/>
              <a:t>ب- تَنْدَفِعُ مياهُ رأس</a:t>
            </a:r>
            <a:r>
              <a:rPr lang="ar-JO" sz="3600" b="1" dirty="0"/>
              <a:t>ِ</a:t>
            </a:r>
            <a:r>
              <a:rPr lang="ar-SA" sz="3600" b="1" dirty="0"/>
              <a:t> العينِ لِتَصُبَّ في بِرْكَةٍ عَميقَةٍ.</a:t>
            </a:r>
            <a:r>
              <a:rPr lang="ar-JO" sz="3600" dirty="0"/>
              <a:t>  </a:t>
            </a:r>
            <a:r>
              <a:rPr lang="ar-JO" sz="3600" b="1" dirty="0">
                <a:solidFill>
                  <a:srgbClr val="FF0000"/>
                </a:solidFill>
              </a:rPr>
              <a:t>( نعم)</a:t>
            </a:r>
            <a:r>
              <a:rPr lang="ar-SA" sz="3600" b="1" dirty="0"/>
              <a:t> </a:t>
            </a:r>
            <a:endParaRPr lang="en-US" sz="3600" dirty="0"/>
          </a:p>
          <a:p>
            <a:pPr marL="0" indent="0" algn="r" rtl="1">
              <a:buNone/>
            </a:pPr>
            <a:r>
              <a:rPr lang="ar-SA" sz="3600" b="1" dirty="0"/>
              <a:t>ج- يلْتَقي سَيْلُ عَمّانَ بِنَهْرِ الز</a:t>
            </a:r>
            <a:r>
              <a:rPr lang="ar-JO" sz="3600" b="1" dirty="0"/>
              <a:t>ّ</a:t>
            </a:r>
            <a:r>
              <a:rPr lang="ar-SA" sz="3600" b="1" dirty="0"/>
              <a:t>رقاء</a:t>
            </a:r>
            <a:r>
              <a:rPr lang="ar-JO" sz="3600" b="1" dirty="0"/>
              <a:t>ِ</a:t>
            </a:r>
            <a:r>
              <a:rPr lang="ar-SA" sz="3600" b="1" dirty="0"/>
              <a:t>، ثُمَّ يتَّحِدانِ لِيصُبّا في نَهْرِ الأُرْدِنِّ. </a:t>
            </a:r>
            <a:r>
              <a:rPr lang="ar-JO" sz="3600" b="1" dirty="0"/>
              <a:t> </a:t>
            </a:r>
            <a:r>
              <a:rPr lang="ar-JO" sz="3600" b="1" dirty="0">
                <a:solidFill>
                  <a:srgbClr val="FF0000"/>
                </a:solidFill>
              </a:rPr>
              <a:t>( نعم)</a:t>
            </a:r>
            <a:endParaRPr lang="en-US" sz="3600" dirty="0"/>
          </a:p>
        </p:txBody>
      </p:sp>
    </p:spTree>
    <p:extLst>
      <p:ext uri="{BB962C8B-B14F-4D97-AF65-F5344CB8AC3E}">
        <p14:creationId xmlns:p14="http://schemas.microsoft.com/office/powerpoint/2010/main" val="2897152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F702F0-29FB-48B4-A6DC-491ED70BD9F8}"/>
              </a:ext>
            </a:extLst>
          </p:cNvPr>
          <p:cNvSpPr>
            <a:spLocks noGrp="1"/>
          </p:cNvSpPr>
          <p:nvPr>
            <p:ph sz="quarter" idx="13"/>
          </p:nvPr>
        </p:nvSpPr>
        <p:spPr>
          <a:xfrm>
            <a:off x="821009" y="92765"/>
            <a:ext cx="10363826" cy="6440557"/>
          </a:xfrm>
        </p:spPr>
        <p:txBody>
          <a:bodyPr>
            <a:noAutofit/>
          </a:bodyPr>
          <a:lstStyle/>
          <a:p>
            <a:pPr marL="0" lvl="0" indent="0" algn="r" rtl="1">
              <a:buNone/>
            </a:pPr>
            <a:r>
              <a:rPr lang="ar-JO" sz="3200" b="1" dirty="0"/>
              <a:t>4. </a:t>
            </a:r>
            <a:r>
              <a:rPr lang="ar-SA" sz="3200" b="1" dirty="0"/>
              <a:t>أيُّ التَّعْبيرينِ الآتِيَيْنِ أَجْمَلُ في رَأيكَ؟</a:t>
            </a:r>
            <a:endParaRPr lang="ar-JO" sz="3200" b="1" dirty="0"/>
          </a:p>
          <a:p>
            <a:pPr marL="0" lvl="0" indent="0" algn="r" rtl="1">
              <a:buNone/>
            </a:pPr>
            <a:endParaRPr lang="en-US" sz="3200" dirty="0"/>
          </a:p>
          <a:p>
            <a:pPr marL="0" indent="0" algn="r" rtl="1">
              <a:buNone/>
            </a:pPr>
            <a:r>
              <a:rPr lang="ar-SA" sz="3200" b="1" dirty="0"/>
              <a:t>أ- تَتَدَفَّقُ مياه</a:t>
            </a:r>
            <a:r>
              <a:rPr lang="ar-JO" sz="3200" b="1" dirty="0"/>
              <a:t>ُ</a:t>
            </a:r>
            <a:r>
              <a:rPr lang="ar-SA" sz="3200" b="1" dirty="0"/>
              <a:t> الس</a:t>
            </a:r>
            <a:r>
              <a:rPr lang="ar-JO" sz="3200" b="1" dirty="0"/>
              <a:t>َّ</a:t>
            </a:r>
            <a:r>
              <a:rPr lang="ar-SA" sz="3200" b="1" dirty="0"/>
              <a:t>يل</a:t>
            </a:r>
            <a:r>
              <a:rPr lang="ar-JO" sz="3200" b="1" dirty="0"/>
              <a:t>ِ</a:t>
            </a:r>
            <a:r>
              <a:rPr lang="ar-SA" sz="3200" b="1" dirty="0"/>
              <a:t> بِغَزارَةٍ، وكَأنَّ أَحَدًا يدْفَعُها.   </a:t>
            </a:r>
            <a:endParaRPr lang="en-US" sz="3200" dirty="0"/>
          </a:p>
          <a:p>
            <a:pPr marL="0" indent="0" algn="r" rtl="1">
              <a:buNone/>
            </a:pPr>
            <a:r>
              <a:rPr lang="ar-SA" sz="3200" b="1" dirty="0"/>
              <a:t>تَتَمَيَّزُ مِياهُ السَّيْلِ بِشِدَّتِها وغَزارَتِها.</a:t>
            </a:r>
            <a:endParaRPr lang="en-US" sz="3200" dirty="0"/>
          </a:p>
          <a:p>
            <a:pPr marL="0" indent="0" algn="r" rtl="1">
              <a:buNone/>
            </a:pPr>
            <a:r>
              <a:rPr lang="ar-SA" sz="3200" dirty="0">
                <a:solidFill>
                  <a:srgbClr val="FF0000"/>
                </a:solidFill>
              </a:rPr>
              <a:t>(تترك الإجابة للط</a:t>
            </a:r>
            <a:r>
              <a:rPr lang="ar-JO" sz="3200" dirty="0">
                <a:solidFill>
                  <a:srgbClr val="FF0000"/>
                </a:solidFill>
              </a:rPr>
              <a:t>ّ</a:t>
            </a:r>
            <a:r>
              <a:rPr lang="ar-SA" sz="3200" dirty="0">
                <a:solidFill>
                  <a:srgbClr val="FF0000"/>
                </a:solidFill>
              </a:rPr>
              <a:t>الب)</a:t>
            </a:r>
            <a:endParaRPr lang="en-US" sz="3200" dirty="0">
              <a:solidFill>
                <a:srgbClr val="FF0000"/>
              </a:solidFill>
            </a:endParaRPr>
          </a:p>
          <a:p>
            <a:pPr marL="0" indent="0" algn="r" rtl="1">
              <a:buNone/>
            </a:pPr>
            <a:r>
              <a:rPr lang="ar-SA" sz="3200" dirty="0"/>
              <a:t> </a:t>
            </a:r>
            <a:endParaRPr lang="en-US" sz="3200" dirty="0"/>
          </a:p>
          <a:p>
            <a:pPr marL="0" indent="0" algn="r" rtl="1">
              <a:buNone/>
            </a:pPr>
            <a:r>
              <a:rPr lang="ar-SA" sz="3200" b="1" dirty="0"/>
              <a:t>ب- بَدَأَتْ المياهُ رِحْلَتَها بَعْدَ أنْ طالَ سَجْنُها في باطِنِ الأَرْضِ.                 </a:t>
            </a:r>
            <a:endParaRPr lang="en-US" sz="3200" dirty="0"/>
          </a:p>
          <a:p>
            <a:pPr marL="0" indent="0" algn="r" rtl="1">
              <a:buNone/>
            </a:pPr>
            <a:r>
              <a:rPr lang="ar-SA" sz="3200" b="1" dirty="0"/>
              <a:t>خَرَجَتِ المِياهُ مِنْ باطِنِ الأَرْضِ إِلى سَطْحِها.</a:t>
            </a:r>
            <a:endParaRPr lang="en-US" sz="3200" dirty="0"/>
          </a:p>
          <a:p>
            <a:pPr marL="0" indent="0" algn="r" rtl="1">
              <a:buNone/>
            </a:pPr>
            <a:r>
              <a:rPr lang="ar-SA" sz="3200" dirty="0">
                <a:solidFill>
                  <a:srgbClr val="FF0000"/>
                </a:solidFill>
              </a:rPr>
              <a:t>(تترك الإجابة للط</a:t>
            </a:r>
            <a:r>
              <a:rPr lang="ar-JO" sz="3200" dirty="0">
                <a:solidFill>
                  <a:srgbClr val="FF0000"/>
                </a:solidFill>
              </a:rPr>
              <a:t>ّ</a:t>
            </a:r>
            <a:r>
              <a:rPr lang="ar-SA" sz="3200" dirty="0">
                <a:solidFill>
                  <a:srgbClr val="FF0000"/>
                </a:solidFill>
              </a:rPr>
              <a:t>الب)</a:t>
            </a:r>
            <a:endParaRPr lang="en-US" sz="3200" dirty="0">
              <a:solidFill>
                <a:srgbClr val="FF0000"/>
              </a:solidFill>
            </a:endParaRPr>
          </a:p>
          <a:p>
            <a:pPr marL="0" indent="0" algn="r">
              <a:buNone/>
            </a:pPr>
            <a:endParaRPr lang="en-US" sz="3200" dirty="0"/>
          </a:p>
        </p:txBody>
      </p:sp>
    </p:spTree>
    <p:extLst>
      <p:ext uri="{BB962C8B-B14F-4D97-AF65-F5344CB8AC3E}">
        <p14:creationId xmlns:p14="http://schemas.microsoft.com/office/powerpoint/2010/main" val="2738746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7B569E-7F8A-46C1-8724-30C6BE9AED10}"/>
              </a:ext>
            </a:extLst>
          </p:cNvPr>
          <p:cNvSpPr>
            <a:spLocks noGrp="1"/>
          </p:cNvSpPr>
          <p:nvPr>
            <p:ph sz="quarter" idx="13"/>
          </p:nvPr>
        </p:nvSpPr>
        <p:spPr>
          <a:xfrm>
            <a:off x="728556" y="259996"/>
            <a:ext cx="10363826" cy="3424107"/>
          </a:xfrm>
        </p:spPr>
        <p:txBody>
          <a:bodyPr>
            <a:noAutofit/>
          </a:bodyPr>
          <a:lstStyle/>
          <a:p>
            <a:pPr marL="0" indent="0" algn="r" rtl="1">
              <a:buNone/>
            </a:pPr>
            <a:r>
              <a:rPr lang="ar-SA" sz="3200" dirty="0"/>
              <a:t> </a:t>
            </a:r>
            <a:endParaRPr lang="en-US" sz="3200" dirty="0"/>
          </a:p>
          <a:p>
            <a:pPr marL="0" lvl="0" indent="0" algn="r" rtl="1">
              <a:buNone/>
            </a:pPr>
            <a:r>
              <a:rPr lang="ar-JO" sz="3200" b="1" dirty="0"/>
              <a:t>5. </a:t>
            </a:r>
            <a:r>
              <a:rPr lang="ar-SA" sz="3200" b="1" dirty="0"/>
              <a:t>ما الأَسْماءُ الّتي عُرِفَتْ بِها عَمّانُ قَديمًا؟</a:t>
            </a:r>
            <a:endParaRPr lang="ar-JO" sz="3200" b="1" dirty="0"/>
          </a:p>
          <a:p>
            <a:pPr marL="0" lvl="0" indent="0" algn="r" rtl="1">
              <a:buNone/>
            </a:pPr>
            <a:endParaRPr lang="en-US" sz="3200" dirty="0"/>
          </a:p>
          <a:p>
            <a:pPr marL="0" indent="0" algn="r" rtl="1">
              <a:buNone/>
            </a:pPr>
            <a:r>
              <a:rPr lang="ar-SA" sz="3200" dirty="0">
                <a:solidFill>
                  <a:srgbClr val="FF0000"/>
                </a:solidFill>
              </a:rPr>
              <a:t>مَدينَة "الْحُبِّ الْأَخَويِّ" أَوْ "فِيْلَادِلْفيا" أَوْ "مَدِينَة المِياهِ".</a:t>
            </a:r>
            <a:endParaRPr lang="en-US" sz="3200" dirty="0">
              <a:solidFill>
                <a:srgbClr val="FF0000"/>
              </a:solidFill>
            </a:endParaRPr>
          </a:p>
          <a:p>
            <a:pPr marL="0" indent="0" algn="r" rtl="1">
              <a:buNone/>
            </a:pPr>
            <a:r>
              <a:rPr lang="ar-SA" sz="3200" dirty="0">
                <a:solidFill>
                  <a:srgbClr val="FF0000"/>
                </a:solidFill>
              </a:rPr>
              <a:t> </a:t>
            </a:r>
            <a:endParaRPr lang="en-US" sz="3200" dirty="0">
              <a:solidFill>
                <a:srgbClr val="FF0000"/>
              </a:solidFill>
            </a:endParaRPr>
          </a:p>
          <a:p>
            <a:pPr marL="0" lvl="0" indent="0" algn="r" rtl="1">
              <a:buNone/>
            </a:pPr>
            <a:r>
              <a:rPr lang="ar-JO" sz="3200" b="1" dirty="0"/>
              <a:t>6. </a:t>
            </a:r>
            <a:r>
              <a:rPr lang="ar-SA" sz="3200" b="1" dirty="0"/>
              <a:t>اقْتَرِحْ عُنوانًا آخَرَ لِلنَّصِّ.</a:t>
            </a:r>
            <a:endParaRPr lang="ar-JO" sz="3200" b="1" dirty="0"/>
          </a:p>
          <a:p>
            <a:pPr marL="0" lvl="0" indent="0" algn="r" rtl="1">
              <a:buNone/>
            </a:pPr>
            <a:endParaRPr lang="en-US" sz="3200" dirty="0"/>
          </a:p>
          <a:p>
            <a:pPr marL="0" indent="0" algn="r" rtl="1">
              <a:buNone/>
            </a:pPr>
            <a:r>
              <a:rPr lang="ar-SA" sz="3200" dirty="0">
                <a:solidFill>
                  <a:srgbClr val="FF0000"/>
                </a:solidFill>
              </a:rPr>
              <a:t>"عمّان عبر الأزمان"، "عمّان مدينة الحضارات" .....</a:t>
            </a:r>
            <a:endParaRPr lang="en-US" sz="3200" dirty="0">
              <a:solidFill>
                <a:srgbClr val="FF0000"/>
              </a:solidFill>
            </a:endParaRPr>
          </a:p>
          <a:p>
            <a:pPr marL="0" indent="0" algn="r">
              <a:buNone/>
            </a:pPr>
            <a:endParaRPr lang="en-US" sz="3200" dirty="0"/>
          </a:p>
        </p:txBody>
      </p:sp>
    </p:spTree>
    <p:extLst>
      <p:ext uri="{BB962C8B-B14F-4D97-AF65-F5344CB8AC3E}">
        <p14:creationId xmlns:p14="http://schemas.microsoft.com/office/powerpoint/2010/main" val="4285493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FB81E32-FE14-4E2E-8530-E911A723F831}"/>
              </a:ext>
            </a:extLst>
          </p:cNvPr>
          <p:cNvSpPr/>
          <p:nvPr/>
        </p:nvSpPr>
        <p:spPr>
          <a:xfrm>
            <a:off x="4731026" y="1232692"/>
            <a:ext cx="6096000" cy="6876370"/>
          </a:xfrm>
          <a:prstGeom prst="rect">
            <a:avLst/>
          </a:prstGeom>
        </p:spPr>
        <p:txBody>
          <a:bodyPr>
            <a:spAutoFit/>
          </a:bodyPr>
          <a:lstStyle/>
          <a:p>
            <a:pPr algn="r" rtl="1">
              <a:lnSpc>
                <a:spcPct val="115000"/>
              </a:lnSpc>
              <a:spcAft>
                <a:spcPts val="1000"/>
              </a:spcAft>
            </a:pPr>
            <a:r>
              <a:rPr lang="ar-JO" sz="3200" b="1" u="sng" dirty="0">
                <a:latin typeface="Calibri" panose="020F0502020204030204" pitchFamily="34" charset="0"/>
                <a:ea typeface="Calibri" panose="020F0502020204030204" pitchFamily="34" charset="0"/>
                <a:cs typeface="Simplified Arabic" panose="02020603050405020304" pitchFamily="18" charset="-78"/>
              </a:rPr>
              <a:t>المُفرداتُ والتَّراكيبُ:</a:t>
            </a:r>
          </a:p>
          <a:p>
            <a:pPr algn="r" rtl="1">
              <a:lnSpc>
                <a:spcPct val="115000"/>
              </a:lnSpc>
              <a:spcAft>
                <a:spcPts val="1000"/>
              </a:spcAft>
            </a:pPr>
            <a:r>
              <a:rPr lang="ar-SA" sz="3200" b="1" dirty="0">
                <a:latin typeface="Calibri" panose="020F0502020204030204" pitchFamily="34" charset="0"/>
                <a:ea typeface="Calibri" panose="020F0502020204030204" pitchFamily="34" charset="0"/>
                <a:cs typeface="Simplified Arabic" panose="02020603050405020304" pitchFamily="18" charset="-78"/>
              </a:rPr>
              <a:t>غابَةٌ كَثيفَةٌ</a:t>
            </a:r>
            <a:r>
              <a:rPr lang="en-US" sz="3200" b="1" dirty="0">
                <a:latin typeface="Simplified Arabic" panose="02020603050405020304" pitchFamily="18" charset="-78"/>
                <a:ea typeface="Calibri" panose="020F0502020204030204" pitchFamily="34" charset="0"/>
                <a:cs typeface="Arial" panose="020B0604020202020204" pitchFamily="34" charset="0"/>
              </a:rPr>
              <a:t>:</a:t>
            </a:r>
            <a:r>
              <a:rPr lang="ar-SA" sz="3200" b="1" dirty="0">
                <a:latin typeface="Calibri" panose="020F0502020204030204" pitchFamily="34" charset="0"/>
                <a:ea typeface="Calibri" panose="020F0502020204030204" pitchFamily="34" charset="0"/>
                <a:cs typeface="Simplified Arabic" panose="02020603050405020304" pitchFamily="18" charset="-78"/>
              </a:rPr>
              <a:t>  أشجارُها كَثيفةٌ مُلْتَصِقَةٌ بِبَعْضِها</a:t>
            </a:r>
            <a:endParaRPr lang="en-US" sz="32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JO" sz="3200" b="1" dirty="0">
                <a:latin typeface="Calibri" panose="020F0502020204030204" pitchFamily="34" charset="0"/>
                <a:ea typeface="Calibri" panose="020F0502020204030204" pitchFamily="34" charset="0"/>
                <a:cs typeface="Simplified Arabic" panose="02020603050405020304" pitchFamily="18" charset="-78"/>
              </a:rPr>
              <a:t>الكينا: نوعٌ من الأشجارِ</a:t>
            </a:r>
            <a:endParaRPr lang="en-US" sz="32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JO" sz="3200" b="1" dirty="0">
                <a:latin typeface="Calibri" panose="020F0502020204030204" pitchFamily="34" charset="0"/>
                <a:ea typeface="Calibri" panose="020F0502020204030204" pitchFamily="34" charset="0"/>
                <a:cs typeface="Simplified Arabic" panose="02020603050405020304" pitchFamily="18" charset="-78"/>
              </a:rPr>
              <a:t>هبّت نسمات: تحرّكتْ رياحٌ خَفيفةٌ</a:t>
            </a:r>
            <a:endParaRPr lang="en-US" sz="32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JO" sz="3200" b="1" dirty="0">
                <a:latin typeface="Calibri" panose="020F0502020204030204" pitchFamily="34" charset="0"/>
                <a:ea typeface="Calibri" panose="020F0502020204030204" pitchFamily="34" charset="0"/>
                <a:cs typeface="Simplified Arabic" panose="02020603050405020304" pitchFamily="18" charset="-78"/>
              </a:rPr>
              <a:t>خَريرُ الماءِ: صوتُ جريانِ الماءِ</a:t>
            </a:r>
            <a:endParaRPr lang="en-US" sz="32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JO" sz="3200" b="1" dirty="0">
                <a:latin typeface="Calibri" panose="020F0502020204030204" pitchFamily="34" charset="0"/>
                <a:ea typeface="Calibri" panose="020F0502020204030204" pitchFamily="34" charset="0"/>
                <a:cs typeface="Simplified Arabic" panose="02020603050405020304" pitchFamily="18" charset="-78"/>
              </a:rPr>
              <a:t>البرّاقةُ: اللّامعةُ</a:t>
            </a:r>
          </a:p>
          <a:p>
            <a:pPr algn="r" rtl="1">
              <a:lnSpc>
                <a:spcPct val="115000"/>
              </a:lnSpc>
              <a:spcAft>
                <a:spcPts val="1000"/>
              </a:spcAft>
            </a:pPr>
            <a:r>
              <a:rPr lang="ar-JO" sz="3200" b="1" dirty="0">
                <a:latin typeface="Calibri" panose="020F0502020204030204" pitchFamily="34" charset="0"/>
                <a:ea typeface="Calibri" panose="020F0502020204030204" pitchFamily="34" charset="0"/>
              </a:rPr>
              <a:t>تتدفّقُ: تجري وتندفعُ</a:t>
            </a:r>
          </a:p>
          <a:p>
            <a:pPr algn="r" rtl="1">
              <a:lnSpc>
                <a:spcPct val="115000"/>
              </a:lnSpc>
              <a:spcAft>
                <a:spcPts val="1000"/>
              </a:spcAft>
            </a:pPr>
            <a:r>
              <a:rPr lang="ar-JO" sz="3200" b="1" dirty="0">
                <a:latin typeface="Calibri" panose="020F0502020204030204" pitchFamily="34" charset="0"/>
                <a:ea typeface="Calibri" panose="020F0502020204030204" pitchFamily="34" charset="0"/>
              </a:rPr>
              <a:t>باطنُ الأرضِ: جَوْفُ الأرضِ</a:t>
            </a:r>
          </a:p>
          <a:p>
            <a:pPr algn="r" rtl="1">
              <a:lnSpc>
                <a:spcPct val="115000"/>
              </a:lnSpc>
              <a:spcAft>
                <a:spcPts val="1000"/>
              </a:spcAft>
            </a:pPr>
            <a:endParaRPr lang="ar-JO" sz="3200" b="1" dirty="0">
              <a:latin typeface="Calibri" panose="020F0502020204030204" pitchFamily="34" charset="0"/>
              <a:ea typeface="Calibri" panose="020F0502020204030204" pitchFamily="34" charset="0"/>
              <a:cs typeface="Simplified Arabic" panose="02020603050405020304" pitchFamily="18" charset="-78"/>
            </a:endParaRPr>
          </a:p>
          <a:p>
            <a:pPr algn="r" rtl="1">
              <a:lnSpc>
                <a:spcPct val="115000"/>
              </a:lnSpc>
              <a:spcAft>
                <a:spcPts val="1000"/>
              </a:spcAft>
            </a:pP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8" name="Picture 7" descr="Related image">
            <a:extLst>
              <a:ext uri="{FF2B5EF4-FFF2-40B4-BE49-F238E27FC236}">
                <a16:creationId xmlns:a16="http://schemas.microsoft.com/office/drawing/2014/main" id="{52DB956A-5092-446C-825C-20203F1F5B4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64410" y="3869635"/>
            <a:ext cx="4420842" cy="2787015"/>
          </a:xfrm>
          <a:prstGeom prst="rect">
            <a:avLst/>
          </a:prstGeom>
          <a:noFill/>
          <a:ln>
            <a:noFill/>
          </a:ln>
        </p:spPr>
      </p:pic>
    </p:spTree>
    <p:extLst>
      <p:ext uri="{BB962C8B-B14F-4D97-AF65-F5344CB8AC3E}">
        <p14:creationId xmlns:p14="http://schemas.microsoft.com/office/powerpoint/2010/main" val="2044922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D38B1B7-F13D-4D78-B2B1-9E5CDEF094FE}"/>
              </a:ext>
            </a:extLst>
          </p:cNvPr>
          <p:cNvSpPr/>
          <p:nvPr/>
        </p:nvSpPr>
        <p:spPr>
          <a:xfrm>
            <a:off x="1537252" y="1091212"/>
            <a:ext cx="8865704" cy="6049413"/>
          </a:xfrm>
          <a:prstGeom prst="rect">
            <a:avLst/>
          </a:prstGeom>
        </p:spPr>
        <p:txBody>
          <a:bodyPr wrap="square">
            <a:spAutoFit/>
          </a:bodyPr>
          <a:lstStyle/>
          <a:p>
            <a:pPr algn="r" rtl="1">
              <a:lnSpc>
                <a:spcPct val="115000"/>
              </a:lnSpc>
              <a:spcAft>
                <a:spcPts val="1000"/>
              </a:spcAft>
            </a:pPr>
            <a:r>
              <a:rPr lang="ar-JO" sz="3600" b="1" dirty="0">
                <a:latin typeface="Calibri" panose="020F0502020204030204" pitchFamily="34" charset="0"/>
                <a:ea typeface="Calibri" panose="020F0502020204030204" pitchFamily="34" charset="0"/>
                <a:cs typeface="Simplified Arabic" panose="02020603050405020304" pitchFamily="18" charset="-78"/>
              </a:rPr>
              <a:t>ضفافه: مُفردُها ضِفَّةٌ وهي حَوافُ النَّهرِ</a:t>
            </a:r>
            <a:endParaRPr lang="en-US" sz="36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JO" sz="3600" b="1" dirty="0">
                <a:latin typeface="Calibri" panose="020F0502020204030204" pitchFamily="34" charset="0"/>
                <a:ea typeface="Calibri" panose="020F0502020204030204" pitchFamily="34" charset="0"/>
                <a:cs typeface="Simplified Arabic" panose="02020603050405020304" pitchFamily="18" charset="-78"/>
              </a:rPr>
              <a:t>فيلادلفيا: اسمٌ لمدينةِ عمّان ويعني مدينةَ المياهِ </a:t>
            </a:r>
            <a:endParaRPr lang="en-US" sz="36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JO" sz="3600" b="1" dirty="0">
                <a:latin typeface="Calibri" panose="020F0502020204030204" pitchFamily="34" charset="0"/>
                <a:ea typeface="Calibri" panose="020F0502020204030204" pitchFamily="34" charset="0"/>
                <a:cs typeface="Simplified Arabic" panose="02020603050405020304" pitchFamily="18" charset="-78"/>
              </a:rPr>
              <a:t>تُطوّقها: تلتفُّ حولها</a:t>
            </a:r>
          </a:p>
          <a:p>
            <a:pPr algn="r" rtl="1">
              <a:lnSpc>
                <a:spcPct val="115000"/>
              </a:lnSpc>
              <a:spcAft>
                <a:spcPts val="1000"/>
              </a:spcAft>
            </a:pPr>
            <a:r>
              <a:rPr lang="ar-JO" sz="3600" b="1" dirty="0">
                <a:latin typeface="Calibri" panose="020F0502020204030204" pitchFamily="34" charset="0"/>
                <a:ea typeface="Calibri" panose="020F0502020204030204" pitchFamily="34" charset="0"/>
                <a:cs typeface="Simplified Arabic" panose="02020603050405020304" pitchFamily="18" charset="-78"/>
              </a:rPr>
              <a:t>النّبعُ: مياهٌ فجّرتِ الصّخورَ وخَرَجَتْ من باطنِ الأرضِ</a:t>
            </a:r>
            <a:endParaRPr lang="en-US" sz="36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JO" sz="3600" b="1" dirty="0">
                <a:latin typeface="Calibri" panose="020F0502020204030204" pitchFamily="34" charset="0"/>
                <a:ea typeface="Calibri" panose="020F0502020204030204" pitchFamily="34" charset="0"/>
                <a:cs typeface="Simplified Arabic" panose="02020603050405020304" pitchFamily="18" charset="-78"/>
              </a:rPr>
              <a:t>لا يلبثُ: لا يتأخّرُ/ لا يبطِئُ</a:t>
            </a:r>
            <a:endParaRPr lang="en-US" sz="36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JO" sz="3600" b="1" dirty="0">
                <a:latin typeface="Calibri" panose="020F0502020204030204" pitchFamily="34" charset="0"/>
                <a:ea typeface="Calibri" panose="020F0502020204030204" pitchFamily="34" charset="0"/>
              </a:rPr>
              <a:t>يتَّحِدُ: يجتمِعُ أو يَلْتَقي</a:t>
            </a:r>
          </a:p>
          <a:p>
            <a:pPr algn="r" rtl="1">
              <a:lnSpc>
                <a:spcPct val="115000"/>
              </a:lnSpc>
              <a:spcAft>
                <a:spcPts val="1000"/>
              </a:spcAft>
            </a:pPr>
            <a:r>
              <a:rPr lang="ar-JO" sz="3600" b="1" dirty="0">
                <a:latin typeface="Calibri" panose="020F0502020204030204" pitchFamily="34" charset="0"/>
                <a:ea typeface="Calibri" panose="020F0502020204030204" pitchFamily="34" charset="0"/>
              </a:rPr>
              <a:t>غزيرُ المياهِ: كثيرُ المياهِ</a:t>
            </a:r>
            <a:endParaRPr lang="en-US" sz="3600" b="1" dirty="0">
              <a:latin typeface="Calibri" panose="020F0502020204030204" pitchFamily="34" charset="0"/>
              <a:ea typeface="Calibri" panose="020F0502020204030204" pitchFamily="34" charset="0"/>
            </a:endParaRPr>
          </a:p>
          <a:p>
            <a:pPr algn="r" rtl="1">
              <a:lnSpc>
                <a:spcPct val="115000"/>
              </a:lnSpc>
              <a:spcAft>
                <a:spcPts val="1000"/>
              </a:spcAft>
            </a:pP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353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650F8CB-57AC-4900-885D-716EDD5585EB}"/>
              </a:ext>
            </a:extLst>
          </p:cNvPr>
          <p:cNvSpPr/>
          <p:nvPr/>
        </p:nvSpPr>
        <p:spPr>
          <a:xfrm>
            <a:off x="318052" y="1115727"/>
            <a:ext cx="11078817" cy="3984681"/>
          </a:xfrm>
          <a:prstGeom prst="rect">
            <a:avLst/>
          </a:prstGeom>
        </p:spPr>
        <p:txBody>
          <a:bodyPr wrap="square">
            <a:spAutoFit/>
          </a:bodyPr>
          <a:lstStyle/>
          <a:p>
            <a:pPr algn="r" rtl="1">
              <a:lnSpc>
                <a:spcPct val="115000"/>
              </a:lnSpc>
              <a:spcAft>
                <a:spcPts val="1000"/>
              </a:spcAft>
            </a:pPr>
            <a:r>
              <a:rPr lang="ar-JO" sz="3200" b="1" dirty="0">
                <a:latin typeface="Calibri" panose="020F0502020204030204" pitchFamily="34" charset="0"/>
                <a:ea typeface="Calibri" panose="020F0502020204030204" pitchFamily="34" charset="0"/>
                <a:cs typeface="Simplified Arabic" panose="02020603050405020304" pitchFamily="18" charset="-78"/>
              </a:rPr>
              <a:t>الأفكار:</a:t>
            </a:r>
            <a:endParaRPr lang="en-US" sz="32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JO" sz="3200" b="1" dirty="0">
                <a:latin typeface="Calibri" panose="020F0502020204030204" pitchFamily="34" charset="0"/>
                <a:ea typeface="Calibri" panose="020F0502020204030204" pitchFamily="34" charset="0"/>
                <a:cs typeface="Simplified Arabic" panose="02020603050405020304" pitchFamily="18" charset="-78"/>
              </a:rPr>
              <a:t>1- وصفُ مشهدٍ من مشاهدِ عمّانَ في الأربعينيّات.</a:t>
            </a:r>
            <a:endParaRPr lang="en-US" sz="32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JO" sz="3200" b="1" dirty="0">
                <a:latin typeface="Calibri" panose="020F0502020204030204" pitchFamily="34" charset="0"/>
                <a:ea typeface="Calibri" panose="020F0502020204030204" pitchFamily="34" charset="0"/>
                <a:cs typeface="Simplified Arabic" panose="02020603050405020304" pitchFamily="18" charset="-78"/>
              </a:rPr>
              <a:t>2-  وصف مياه الينابيعِ وتدفّقها في عمّان.</a:t>
            </a:r>
            <a:endParaRPr lang="en-US" sz="32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JO" sz="3200" b="1" dirty="0">
                <a:latin typeface="Calibri" panose="020F0502020204030204" pitchFamily="34" charset="0"/>
                <a:ea typeface="Calibri" panose="020F0502020204030204" pitchFamily="34" charset="0"/>
                <a:cs typeface="Simplified Arabic" panose="02020603050405020304" pitchFamily="18" charset="-78"/>
              </a:rPr>
              <a:t>3- عمّان واحدةٌ من المدن الّتي قامت فيها الحضارات لوجودِ النّهر.</a:t>
            </a:r>
            <a:endParaRPr lang="en-US" sz="32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JO" sz="3200" b="1" dirty="0">
                <a:latin typeface="Calibri" panose="020F0502020204030204" pitchFamily="34" charset="0"/>
                <a:ea typeface="Calibri" panose="020F0502020204030204" pitchFamily="34" charset="0"/>
                <a:cs typeface="Simplified Arabic" panose="02020603050405020304" pitchFamily="18" charset="-78"/>
              </a:rPr>
              <a:t>4- رحلةُ المياه في عمّان تمتدُّ من رأس العين لتلتقي مع نهر الزّرقاء ويصبّانِ في نهر الأردنِّ.</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4747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9403CB4-7BBC-46D4-80E1-5B2BD60971CC}"/>
              </a:ext>
            </a:extLst>
          </p:cNvPr>
          <p:cNvSpPr/>
          <p:nvPr/>
        </p:nvSpPr>
        <p:spPr>
          <a:xfrm>
            <a:off x="1053548" y="306350"/>
            <a:ext cx="10084904" cy="6245299"/>
          </a:xfrm>
          <a:prstGeom prst="rect">
            <a:avLst/>
          </a:prstGeom>
        </p:spPr>
        <p:txBody>
          <a:bodyPr wrap="square">
            <a:spAutoFit/>
          </a:bodyPr>
          <a:lstStyle/>
          <a:p>
            <a:pPr algn="r" rtl="1">
              <a:lnSpc>
                <a:spcPct val="115000"/>
              </a:lnSpc>
              <a:spcAft>
                <a:spcPts val="1000"/>
              </a:spcAft>
            </a:pPr>
            <a:r>
              <a:rPr lang="ar-JO" sz="40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الصُّورُ الفنيّةُ:</a:t>
            </a:r>
            <a:endParaRPr lang="en-US" sz="40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Arial" panose="020B0604020202020204" pitchFamily="34" charset="0"/>
              <a:buChar char="-"/>
            </a:pPr>
            <a:r>
              <a:rPr lang="ar-JO" sz="40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كأنَّها تضحكُ: صوَّرَ الكاتبُ تدافعَ الماءِ إنسانًا يضحكُ.</a:t>
            </a:r>
            <a:endParaRPr lang="en-US" sz="40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Arial" panose="020B0604020202020204" pitchFamily="34" charset="0"/>
              <a:buChar char="-"/>
            </a:pPr>
            <a:r>
              <a:rPr lang="ar-JO" sz="40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تتدفّقُ بغزارةٍ كأنَّ أحدًا يدفعها: صوّرَ الكاتبُ تدفّق الماءِ إنسانًا يدفعها بقوّةٍ.</a:t>
            </a:r>
          </a:p>
          <a:p>
            <a:pPr marL="342900" marR="0" lvl="0" indent="-342900" algn="r" rtl="1">
              <a:lnSpc>
                <a:spcPct val="115000"/>
              </a:lnSpc>
              <a:spcBef>
                <a:spcPts val="0"/>
              </a:spcBef>
              <a:spcAft>
                <a:spcPts val="1000"/>
              </a:spcAft>
              <a:buFont typeface="Arial" panose="020B0604020202020204" pitchFamily="34" charset="0"/>
              <a:buChar char="-"/>
            </a:pPr>
            <a:r>
              <a:rPr lang="ar-JO" sz="40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بعد أن طالَ سَجْنُها وانتظارُها في باطنِ الأرضِ: صوّرَ الكاتبُ الماءَ إنسانًا سجينًا يفرحُ بخروجِهِ من سِجْنِهِ.</a:t>
            </a:r>
            <a:endParaRPr lang="en-US" sz="40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Arial" panose="020B0604020202020204" pitchFamily="34" charset="0"/>
              <a:buChar char="-"/>
            </a:pPr>
            <a:r>
              <a:rPr lang="ar-JO" sz="40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تُطوّقها أسلاكٌ: صوَّرَ الكاتبُ الأسلاكَ جنودًا يحاصرونَ بلدةً.</a:t>
            </a:r>
            <a:endParaRPr lang="en-US" sz="40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59485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397DA-FF84-4CCA-9A05-86FF8E94FAC9}"/>
              </a:ext>
            </a:extLst>
          </p:cNvPr>
          <p:cNvSpPr>
            <a:spLocks noGrp="1"/>
          </p:cNvSpPr>
          <p:nvPr>
            <p:ph type="title"/>
          </p:nvPr>
        </p:nvSpPr>
        <p:spPr/>
        <p:txBody>
          <a:bodyPr/>
          <a:lstStyle/>
          <a:p>
            <a:r>
              <a:rPr lang="ar-JO" b="1" dirty="0"/>
              <a:t>المعجمُ والدّلالةُ</a:t>
            </a:r>
            <a:br>
              <a:rPr lang="en-US" dirty="0"/>
            </a:br>
            <a:endParaRPr lang="en-US" dirty="0"/>
          </a:p>
        </p:txBody>
      </p:sp>
      <p:sp>
        <p:nvSpPr>
          <p:cNvPr id="3" name="Content Placeholder 2">
            <a:extLst>
              <a:ext uri="{FF2B5EF4-FFF2-40B4-BE49-F238E27FC236}">
                <a16:creationId xmlns:a16="http://schemas.microsoft.com/office/drawing/2014/main" id="{D2FFF342-40CE-4D68-8121-77985B2B38BB}"/>
              </a:ext>
            </a:extLst>
          </p:cNvPr>
          <p:cNvSpPr>
            <a:spLocks noGrp="1"/>
          </p:cNvSpPr>
          <p:nvPr>
            <p:ph sz="quarter" idx="13"/>
          </p:nvPr>
        </p:nvSpPr>
        <p:spPr/>
        <p:txBody>
          <a:bodyPr>
            <a:noAutofit/>
          </a:bodyPr>
          <a:lstStyle/>
          <a:p>
            <a:pPr marL="0" lvl="0" indent="0" algn="r" rtl="1">
              <a:buNone/>
            </a:pPr>
            <a:r>
              <a:rPr lang="ar-JO" sz="3200" b="1" dirty="0"/>
              <a:t>1. أضف إلى معجمك اللّغوي:</a:t>
            </a:r>
            <a:endParaRPr lang="en-US" sz="3200" dirty="0"/>
          </a:p>
          <a:p>
            <a:pPr algn="r" rtl="1"/>
            <a:r>
              <a:rPr lang="ar-JO" sz="3200" b="1" dirty="0"/>
              <a:t>تَرتَجُّ: تَتَحرَّكُ وتهتزُّ.</a:t>
            </a:r>
            <a:endParaRPr lang="en-US" sz="3200" dirty="0"/>
          </a:p>
          <a:p>
            <a:pPr algn="r" rtl="1"/>
            <a:r>
              <a:rPr lang="ar-JO" sz="3200" b="1" dirty="0"/>
              <a:t>الصَّخابُ: كثيرُ الضَّجَّةِ والصِّياحِ.</a:t>
            </a:r>
            <a:endParaRPr lang="en-US" sz="3200" dirty="0"/>
          </a:p>
          <a:p>
            <a:pPr algn="r" rtl="1"/>
            <a:r>
              <a:rPr lang="ar-JO" sz="3200" b="1" dirty="0"/>
              <a:t>أصلُ الحياةِ: أساسُ الحياةِ.</a:t>
            </a:r>
            <a:endParaRPr lang="en-US" sz="3200" dirty="0"/>
          </a:p>
          <a:p>
            <a:pPr algn="r" rtl="1"/>
            <a:r>
              <a:rPr lang="ar-JO" sz="3200" b="1" dirty="0"/>
              <a:t>تَرفِدُهُ: تُزوِّدُهُ.</a:t>
            </a:r>
            <a:endParaRPr lang="en-US" sz="3200" dirty="0"/>
          </a:p>
          <a:p>
            <a:pPr algn="r"/>
            <a:endParaRPr lang="en-US" sz="3200" dirty="0"/>
          </a:p>
        </p:txBody>
      </p:sp>
      <p:pic>
        <p:nvPicPr>
          <p:cNvPr id="4" name="Picture 3" descr="Image result for ‫الكينا‬‎">
            <a:extLst>
              <a:ext uri="{FF2B5EF4-FFF2-40B4-BE49-F238E27FC236}">
                <a16:creationId xmlns:a16="http://schemas.microsoft.com/office/drawing/2014/main" id="{1C7F52EA-BD71-4A95-9A6E-2280406CDFC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63782" y="2949506"/>
            <a:ext cx="4186444" cy="2994091"/>
          </a:xfrm>
          <a:prstGeom prst="rect">
            <a:avLst/>
          </a:prstGeom>
          <a:noFill/>
          <a:ln>
            <a:noFill/>
          </a:ln>
        </p:spPr>
      </p:pic>
    </p:spTree>
    <p:extLst>
      <p:ext uri="{BB962C8B-B14F-4D97-AF65-F5344CB8AC3E}">
        <p14:creationId xmlns:p14="http://schemas.microsoft.com/office/powerpoint/2010/main" val="510179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A17754-7B25-4E2C-BB4F-FFC3845A6EA7}"/>
              </a:ext>
            </a:extLst>
          </p:cNvPr>
          <p:cNvSpPr>
            <a:spLocks noGrp="1"/>
          </p:cNvSpPr>
          <p:nvPr>
            <p:ph sz="quarter" idx="13"/>
          </p:nvPr>
        </p:nvSpPr>
        <p:spPr>
          <a:xfrm>
            <a:off x="1033043" y="1147892"/>
            <a:ext cx="10363826" cy="3424107"/>
          </a:xfrm>
        </p:spPr>
        <p:txBody>
          <a:bodyPr>
            <a:noAutofit/>
          </a:bodyPr>
          <a:lstStyle/>
          <a:p>
            <a:pPr marL="0" lvl="0" indent="0" algn="r" rtl="1">
              <a:buNone/>
            </a:pPr>
            <a:r>
              <a:rPr lang="ar-JO" sz="3200" b="1" dirty="0"/>
              <a:t>2. </a:t>
            </a:r>
            <a:r>
              <a:rPr lang="ar-SA" sz="3200" b="1" dirty="0"/>
              <a:t>فَرِّقْ في المَعْنى بينَ الكَلِماتِ الّتي تَحْتَها خَطٌّ في كُلِّ جُمْلَتَيْنِ مُتَقابِلَتَيْنِ مِمّا يأتي:</a:t>
            </a:r>
            <a:endParaRPr lang="en-US" sz="3200" dirty="0"/>
          </a:p>
          <a:p>
            <a:pPr algn="r" rtl="1"/>
            <a:r>
              <a:rPr lang="ar-SA" sz="3200" b="1" dirty="0"/>
              <a:t>أ- مِنْ "رَأسِ </a:t>
            </a:r>
            <a:r>
              <a:rPr lang="ar-SA" sz="3200" b="1" u="sng" dirty="0"/>
              <a:t>العَيْنِ</a:t>
            </a:r>
            <a:r>
              <a:rPr lang="ar-SA" sz="3200" b="1" dirty="0"/>
              <a:t>" تَبْدَأ الخُطواتُ الأُولى. </a:t>
            </a:r>
            <a:r>
              <a:rPr lang="ar-SA" sz="3200" b="1" dirty="0">
                <a:solidFill>
                  <a:srgbClr val="FF0000"/>
                </a:solidFill>
              </a:rPr>
              <a:t>(نبع الماء) </a:t>
            </a:r>
            <a:r>
              <a:rPr lang="ar-SA" sz="3200" b="1" dirty="0"/>
              <a:t>     </a:t>
            </a:r>
            <a:endParaRPr lang="en-US" sz="3200" dirty="0"/>
          </a:p>
          <a:p>
            <a:pPr algn="r" rtl="1"/>
            <a:r>
              <a:rPr lang="ar-SA" sz="3200" b="1" dirty="0"/>
              <a:t>لا تُعَرِّضْ </a:t>
            </a:r>
            <a:r>
              <a:rPr lang="ar-SA" sz="3200" b="1" u="sng" dirty="0"/>
              <a:t>العَينَ</a:t>
            </a:r>
            <a:r>
              <a:rPr lang="ar-SA" sz="3200" b="1" dirty="0"/>
              <a:t> لِلغُبارِ. </a:t>
            </a:r>
            <a:r>
              <a:rPr lang="ar-SA" sz="3200" b="1" dirty="0">
                <a:solidFill>
                  <a:srgbClr val="FF0000"/>
                </a:solidFill>
              </a:rPr>
              <a:t>(عضو الإبصار)</a:t>
            </a:r>
            <a:endParaRPr lang="en-US" sz="3200" dirty="0">
              <a:solidFill>
                <a:srgbClr val="FF0000"/>
              </a:solidFill>
            </a:endParaRPr>
          </a:p>
          <a:p>
            <a:pPr algn="r" rtl="1"/>
            <a:r>
              <a:rPr lang="ar-SA" sz="3200" dirty="0"/>
              <a:t> </a:t>
            </a:r>
            <a:endParaRPr lang="en-US" sz="3200" dirty="0"/>
          </a:p>
          <a:p>
            <a:pPr algn="r" rtl="1"/>
            <a:r>
              <a:rPr lang="ar-SA" sz="3200" b="1" dirty="0"/>
              <a:t>ب- </a:t>
            </a:r>
            <a:r>
              <a:rPr lang="ar-SA" sz="3200" b="1" u="sng" dirty="0"/>
              <a:t>يقْطَعُ</a:t>
            </a:r>
            <a:r>
              <a:rPr lang="ar-SA" sz="3200" b="1" dirty="0"/>
              <a:t> السَّيلُ الوادي</a:t>
            </a:r>
            <a:r>
              <a:rPr lang="ar-JO" sz="3200" b="1" dirty="0"/>
              <a:t>َ</a:t>
            </a:r>
            <a:r>
              <a:rPr lang="ar-SA" sz="3200" b="1" dirty="0"/>
              <a:t> كُلَّهُ مارًّا ما بينَ الت</a:t>
            </a:r>
            <a:r>
              <a:rPr lang="ar-JO" sz="3200" b="1" dirty="0"/>
              <a:t>ّ</a:t>
            </a:r>
            <a:r>
              <a:rPr lang="ar-SA" sz="3200" b="1" dirty="0"/>
              <a:t>لال</a:t>
            </a:r>
            <a:r>
              <a:rPr lang="ar-JO" sz="3200" b="1" dirty="0"/>
              <a:t>ِ</a:t>
            </a:r>
            <a:r>
              <a:rPr lang="ar-SA" sz="3200" b="1" dirty="0"/>
              <a:t> والجبال</a:t>
            </a:r>
            <a:r>
              <a:rPr lang="ar-JO" sz="3200" b="1" dirty="0"/>
              <a:t>ِ</a:t>
            </a:r>
            <a:r>
              <a:rPr lang="ar-SA" sz="3200" b="1" dirty="0"/>
              <a:t>. </a:t>
            </a:r>
            <a:r>
              <a:rPr lang="ar-SA" sz="3200" b="1" dirty="0">
                <a:solidFill>
                  <a:srgbClr val="FF0000"/>
                </a:solidFill>
              </a:rPr>
              <a:t>(يعبر)</a:t>
            </a:r>
            <a:r>
              <a:rPr lang="ar-SA" sz="3200" b="1" dirty="0"/>
              <a:t>        </a:t>
            </a:r>
            <a:endParaRPr lang="en-US" sz="3200" dirty="0"/>
          </a:p>
          <a:p>
            <a:pPr algn="r" rtl="1"/>
            <a:r>
              <a:rPr lang="ar-SA" sz="3200" b="1" u="sng" dirty="0"/>
              <a:t>يقْطَعُ</a:t>
            </a:r>
            <a:r>
              <a:rPr lang="ar-SA" sz="3200" b="1" dirty="0"/>
              <a:t> الجَزّارُ الل</a:t>
            </a:r>
            <a:r>
              <a:rPr lang="ar-JO" sz="3200" b="1" dirty="0"/>
              <a:t>ّ</a:t>
            </a:r>
            <a:r>
              <a:rPr lang="ar-SA" sz="3200" b="1" dirty="0"/>
              <a:t>حم</a:t>
            </a:r>
            <a:r>
              <a:rPr lang="ar-JO" sz="3200" b="1" dirty="0"/>
              <a:t>َ</a:t>
            </a:r>
            <a:r>
              <a:rPr lang="ar-SA" sz="3200" b="1" dirty="0"/>
              <a:t> بالس</a:t>
            </a:r>
            <a:r>
              <a:rPr lang="ar-JO" sz="3200" b="1" dirty="0"/>
              <a:t>ّ</a:t>
            </a:r>
            <a:r>
              <a:rPr lang="ar-SA" sz="3200" b="1" dirty="0"/>
              <a:t>ك</a:t>
            </a:r>
            <a:r>
              <a:rPr lang="ar-JO" sz="3200" b="1" dirty="0"/>
              <a:t>ّ</a:t>
            </a:r>
            <a:r>
              <a:rPr lang="ar-SA" sz="3200" b="1" dirty="0"/>
              <a:t>ين</a:t>
            </a:r>
            <a:r>
              <a:rPr lang="ar-JO" sz="3200" b="1" dirty="0"/>
              <a:t>ِ</a:t>
            </a:r>
            <a:r>
              <a:rPr lang="ar-SA" sz="3200" b="1" dirty="0"/>
              <a:t>. </a:t>
            </a:r>
            <a:r>
              <a:rPr lang="ar-SA" sz="3200" b="1" dirty="0">
                <a:solidFill>
                  <a:srgbClr val="FF0000"/>
                </a:solidFill>
              </a:rPr>
              <a:t>(يَفْصِلُ بَعْضَهُ عَنْ بَعْضٍ)</a:t>
            </a:r>
            <a:endParaRPr lang="en-US" sz="3200" dirty="0">
              <a:solidFill>
                <a:srgbClr val="FF0000"/>
              </a:solidFill>
            </a:endParaRPr>
          </a:p>
          <a:p>
            <a:pPr marL="0" indent="0" algn="r" rtl="1">
              <a:buNone/>
            </a:pPr>
            <a:endParaRPr lang="en-US" sz="3200" dirty="0"/>
          </a:p>
        </p:txBody>
      </p:sp>
    </p:spTree>
    <p:extLst>
      <p:ext uri="{BB962C8B-B14F-4D97-AF65-F5344CB8AC3E}">
        <p14:creationId xmlns:p14="http://schemas.microsoft.com/office/powerpoint/2010/main" val="3736018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6416A7-19BB-4A7E-9494-7B7530E48D09}"/>
              </a:ext>
            </a:extLst>
          </p:cNvPr>
          <p:cNvSpPr>
            <a:spLocks noGrp="1"/>
          </p:cNvSpPr>
          <p:nvPr>
            <p:ph sz="quarter" idx="13"/>
          </p:nvPr>
        </p:nvSpPr>
        <p:spPr>
          <a:xfrm>
            <a:off x="1192070" y="1465944"/>
            <a:ext cx="10363826" cy="3424107"/>
          </a:xfrm>
        </p:spPr>
        <p:txBody>
          <a:bodyPr>
            <a:normAutofit fontScale="92500" lnSpcReduction="10000"/>
          </a:bodyPr>
          <a:lstStyle/>
          <a:p>
            <a:pPr marL="0" lvl="0" indent="0" algn="r" rtl="1">
              <a:buNone/>
            </a:pPr>
            <a:r>
              <a:rPr lang="ar-JO" sz="3600" b="1" dirty="0"/>
              <a:t>3. </a:t>
            </a:r>
            <a:r>
              <a:rPr lang="ar-SA" sz="3600" b="1" dirty="0"/>
              <a:t>اسْتَنْتِجْ مَعاني الكَلِماتِ الَّتي تَحْتَها خَطٌّ في الجُمَلِ الآتِيَةِ:</a:t>
            </a:r>
            <a:endParaRPr lang="ar-JO" sz="3600" b="1" dirty="0"/>
          </a:p>
          <a:p>
            <a:pPr marL="0" lvl="0" indent="0" algn="r" rtl="1">
              <a:buNone/>
            </a:pPr>
            <a:endParaRPr lang="en-US" sz="3600" dirty="0"/>
          </a:p>
          <a:p>
            <a:pPr marL="0" indent="0" algn="r" rtl="1">
              <a:buNone/>
            </a:pPr>
            <a:r>
              <a:rPr lang="ar-SA" sz="3600" b="1" dirty="0"/>
              <a:t>أ- </a:t>
            </a:r>
            <a:r>
              <a:rPr lang="ar-SA" sz="3600" b="1" u="sng" dirty="0"/>
              <a:t>تَدَفَّقَتِ</a:t>
            </a:r>
            <a:r>
              <a:rPr lang="ar-SA" sz="3600" b="1" dirty="0"/>
              <a:t> المِياهُ بِغَزارَةٍ مِنْ صُنْبورِ الماءِ. </a:t>
            </a:r>
            <a:r>
              <a:rPr lang="ar-SA" sz="3600" b="1" dirty="0">
                <a:solidFill>
                  <a:srgbClr val="FF0000"/>
                </a:solidFill>
              </a:rPr>
              <a:t>(جَرَتْ وانْدَفَعَت)</a:t>
            </a:r>
            <a:endParaRPr lang="ar-JO" sz="3600" b="1" dirty="0">
              <a:solidFill>
                <a:srgbClr val="FF0000"/>
              </a:solidFill>
            </a:endParaRPr>
          </a:p>
          <a:p>
            <a:pPr marL="0" indent="0" algn="r" rtl="1">
              <a:buNone/>
            </a:pPr>
            <a:endParaRPr lang="en-US" sz="3600" dirty="0"/>
          </a:p>
          <a:p>
            <a:pPr marL="0" indent="0" algn="r" rtl="1">
              <a:buNone/>
            </a:pPr>
            <a:r>
              <a:rPr lang="ar-SA" sz="3600" b="1" dirty="0"/>
              <a:t>ب- </a:t>
            </a:r>
            <a:r>
              <a:rPr lang="ar-SA" sz="3600" b="1" u="sng" dirty="0"/>
              <a:t>طَوّقَتِ</a:t>
            </a:r>
            <a:r>
              <a:rPr lang="ar-SA" sz="3600" b="1" dirty="0"/>
              <a:t> الأُمُّ طِفْلَها بِذِراعي</a:t>
            </a:r>
            <a:r>
              <a:rPr lang="ar-JO" sz="3600" b="1" dirty="0"/>
              <a:t>ْ</a:t>
            </a:r>
            <a:r>
              <a:rPr lang="ar-SA" sz="3600" b="1" dirty="0"/>
              <a:t>ها. </a:t>
            </a:r>
            <a:r>
              <a:rPr lang="ar-SA" sz="3600" b="1" dirty="0">
                <a:solidFill>
                  <a:srgbClr val="FF0000"/>
                </a:solidFill>
              </a:rPr>
              <a:t>(أحاطَتْ)</a:t>
            </a:r>
            <a:endParaRPr lang="en-US" sz="3600" dirty="0">
              <a:solidFill>
                <a:srgbClr val="FF0000"/>
              </a:solidFill>
            </a:endParaRPr>
          </a:p>
          <a:p>
            <a:pPr marL="0" indent="0" algn="r">
              <a:buNone/>
            </a:pPr>
            <a:endParaRPr lang="en-US" sz="3600" dirty="0"/>
          </a:p>
        </p:txBody>
      </p:sp>
    </p:spTree>
    <p:extLst>
      <p:ext uri="{BB962C8B-B14F-4D97-AF65-F5344CB8AC3E}">
        <p14:creationId xmlns:p14="http://schemas.microsoft.com/office/powerpoint/2010/main" val="2021062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221F0C-240F-4806-A323-908202651461}"/>
              </a:ext>
            </a:extLst>
          </p:cNvPr>
          <p:cNvSpPr>
            <a:spLocks noGrp="1"/>
          </p:cNvSpPr>
          <p:nvPr>
            <p:ph sz="quarter" idx="13"/>
          </p:nvPr>
        </p:nvSpPr>
        <p:spPr>
          <a:xfrm>
            <a:off x="914087" y="1306918"/>
            <a:ext cx="10363826" cy="5305917"/>
          </a:xfrm>
        </p:spPr>
        <p:txBody>
          <a:bodyPr>
            <a:noAutofit/>
          </a:bodyPr>
          <a:lstStyle/>
          <a:p>
            <a:pPr marL="0" indent="0" algn="r" rtl="1">
              <a:buNone/>
            </a:pPr>
            <a:r>
              <a:rPr lang="ar-JO" sz="3200" dirty="0"/>
              <a:t>4.</a:t>
            </a:r>
            <a:r>
              <a:rPr lang="ar-SA" sz="3200" dirty="0"/>
              <a:t> </a:t>
            </a:r>
            <a:r>
              <a:rPr lang="ar-SA" sz="3200" b="1" dirty="0"/>
              <a:t>اقْرَأ الجُمْلَةَ الآتيةَ، ثُمَّ هاتِ جُمْلَةً عَلى غِرارِها:</a:t>
            </a:r>
            <a:endParaRPr lang="en-US" sz="3200" b="1" dirty="0"/>
          </a:p>
          <a:p>
            <a:pPr marL="0" lvl="0" indent="0" algn="r" rtl="1">
              <a:buNone/>
            </a:pPr>
            <a:endParaRPr lang="en-US" sz="3200" dirty="0"/>
          </a:p>
          <a:p>
            <a:pPr marL="0" indent="0" algn="r" rtl="1">
              <a:buNone/>
            </a:pPr>
            <a:r>
              <a:rPr lang="ar-SA" sz="3200" b="1" dirty="0"/>
              <a:t>"إِذا فَتَحْتَ البابَ هَبَّتْ نَسَماتٌ رَطْبَةٌ"</a:t>
            </a:r>
            <a:endParaRPr lang="ar-JO" sz="3200" b="1" dirty="0"/>
          </a:p>
          <a:p>
            <a:pPr marL="0" indent="0" algn="r" rtl="1">
              <a:buNone/>
            </a:pPr>
            <a:endParaRPr lang="en-US" sz="3200" dirty="0"/>
          </a:p>
          <a:p>
            <a:pPr marL="0" indent="0" algn="r" rtl="1">
              <a:buNone/>
            </a:pPr>
            <a:r>
              <a:rPr lang="ar-SA" sz="3200" b="1" dirty="0">
                <a:solidFill>
                  <a:srgbClr val="FF0000"/>
                </a:solidFill>
              </a:rPr>
              <a:t>إذا جاء</a:t>
            </a:r>
            <a:r>
              <a:rPr lang="ar-JO" sz="3200" b="1" dirty="0">
                <a:solidFill>
                  <a:srgbClr val="FF0000"/>
                </a:solidFill>
              </a:rPr>
              <a:t>َ</a:t>
            </a:r>
            <a:r>
              <a:rPr lang="ar-SA" sz="3200" b="1" dirty="0">
                <a:solidFill>
                  <a:srgbClr val="FF0000"/>
                </a:solidFill>
              </a:rPr>
              <a:t> الل</a:t>
            </a:r>
            <a:r>
              <a:rPr lang="ar-JO" sz="3200" b="1" dirty="0">
                <a:solidFill>
                  <a:srgbClr val="FF0000"/>
                </a:solidFill>
              </a:rPr>
              <a:t>َّ</a:t>
            </a:r>
            <a:r>
              <a:rPr lang="ar-SA" sz="3200" b="1" dirty="0">
                <a:solidFill>
                  <a:srgbClr val="FF0000"/>
                </a:solidFill>
              </a:rPr>
              <a:t>يل</a:t>
            </a:r>
            <a:r>
              <a:rPr lang="ar-JO" sz="3200" b="1" dirty="0">
                <a:solidFill>
                  <a:srgbClr val="FF0000"/>
                </a:solidFill>
              </a:rPr>
              <a:t>ُ</a:t>
            </a:r>
            <a:r>
              <a:rPr lang="ar-SA" sz="3200" b="1" dirty="0">
                <a:solidFill>
                  <a:srgbClr val="FF0000"/>
                </a:solidFill>
              </a:rPr>
              <a:t> هدأ</a:t>
            </a:r>
            <a:r>
              <a:rPr lang="ar-JO" sz="3200" b="1" dirty="0">
                <a:solidFill>
                  <a:srgbClr val="FF0000"/>
                </a:solidFill>
              </a:rPr>
              <a:t>َ</a:t>
            </a:r>
            <a:r>
              <a:rPr lang="ar-SA" sz="3200" b="1" dirty="0">
                <a:solidFill>
                  <a:srgbClr val="FF0000"/>
                </a:solidFill>
              </a:rPr>
              <a:t>ت</a:t>
            </a:r>
            <a:r>
              <a:rPr lang="ar-JO" sz="3200" b="1" dirty="0">
                <a:solidFill>
                  <a:srgbClr val="FF0000"/>
                </a:solidFill>
              </a:rPr>
              <a:t>ْ</a:t>
            </a:r>
            <a:r>
              <a:rPr lang="ar-SA" sz="3200" b="1" dirty="0">
                <a:solidFill>
                  <a:srgbClr val="FF0000"/>
                </a:solidFill>
              </a:rPr>
              <a:t> ح</a:t>
            </a:r>
            <a:r>
              <a:rPr lang="ar-JO" sz="3200" b="1" dirty="0">
                <a:solidFill>
                  <a:srgbClr val="FF0000"/>
                </a:solidFill>
              </a:rPr>
              <a:t>َ</a:t>
            </a:r>
            <a:r>
              <a:rPr lang="ar-SA" sz="3200" b="1" dirty="0">
                <a:solidFill>
                  <a:srgbClr val="FF0000"/>
                </a:solidFill>
              </a:rPr>
              <a:t>ر</a:t>
            </a:r>
            <a:r>
              <a:rPr lang="ar-JO" sz="3200" b="1" dirty="0">
                <a:solidFill>
                  <a:srgbClr val="FF0000"/>
                </a:solidFill>
              </a:rPr>
              <a:t>َ</a:t>
            </a:r>
            <a:r>
              <a:rPr lang="ar-SA" sz="3200" b="1" dirty="0">
                <a:solidFill>
                  <a:srgbClr val="FF0000"/>
                </a:solidFill>
              </a:rPr>
              <a:t>ك</a:t>
            </a:r>
            <a:r>
              <a:rPr lang="ar-JO" sz="3200" b="1" dirty="0">
                <a:solidFill>
                  <a:srgbClr val="FF0000"/>
                </a:solidFill>
              </a:rPr>
              <a:t>َ</a:t>
            </a:r>
            <a:r>
              <a:rPr lang="ar-SA" sz="3200" b="1" dirty="0">
                <a:solidFill>
                  <a:srgbClr val="FF0000"/>
                </a:solidFill>
              </a:rPr>
              <a:t>ة</a:t>
            </a:r>
            <a:r>
              <a:rPr lang="ar-JO" sz="3200" b="1" dirty="0">
                <a:solidFill>
                  <a:srgbClr val="FF0000"/>
                </a:solidFill>
              </a:rPr>
              <a:t>ُ</a:t>
            </a:r>
            <a:r>
              <a:rPr lang="ar-SA" sz="3200" b="1" dirty="0">
                <a:solidFill>
                  <a:srgbClr val="FF0000"/>
                </a:solidFill>
              </a:rPr>
              <a:t> النّاس</a:t>
            </a:r>
            <a:r>
              <a:rPr lang="ar-JO" sz="3200" b="1" dirty="0">
                <a:solidFill>
                  <a:srgbClr val="FF0000"/>
                </a:solidFill>
              </a:rPr>
              <a:t>ِ</a:t>
            </a:r>
            <a:r>
              <a:rPr lang="ar-SA" sz="3200" b="1" dirty="0">
                <a:solidFill>
                  <a:srgbClr val="FF0000"/>
                </a:solidFill>
              </a:rPr>
              <a:t>.</a:t>
            </a:r>
            <a:endParaRPr lang="en-US" sz="3200" dirty="0">
              <a:solidFill>
                <a:srgbClr val="FF0000"/>
              </a:solidFill>
            </a:endParaRPr>
          </a:p>
          <a:p>
            <a:pPr marL="0" indent="0" algn="r" rtl="1">
              <a:buNone/>
            </a:pPr>
            <a:endParaRPr lang="en-US" sz="3200" dirty="0"/>
          </a:p>
          <a:p>
            <a:pPr marL="0" indent="0" algn="r">
              <a:buNone/>
            </a:pPr>
            <a:endParaRPr lang="en-US" sz="3200" dirty="0"/>
          </a:p>
        </p:txBody>
      </p:sp>
    </p:spTree>
    <p:extLst>
      <p:ext uri="{BB962C8B-B14F-4D97-AF65-F5344CB8AC3E}">
        <p14:creationId xmlns:p14="http://schemas.microsoft.com/office/powerpoint/2010/main" val="900155568"/>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Droplet</Template>
  <TotalTime>17486</TotalTime>
  <Words>801</Words>
  <Application>Microsoft Office PowerPoint</Application>
  <PresentationFormat>Widescreen</PresentationFormat>
  <Paragraphs>90</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Simplified Arabic</vt:lpstr>
      <vt:lpstr>Times New Roman</vt:lpstr>
      <vt:lpstr>Tw Cen MT</vt:lpstr>
      <vt:lpstr>Droplet</vt:lpstr>
      <vt:lpstr>الأهداف: أن يقرأ الطّالب النّصّ قراءةً جهريّة سليمةً. أن يجيب الطّالب عن أسئلة متفاوتة حول النّصّ المقروء. أن يوظّف الطّالب المفردات توظيفًا سليمًا. أن يحدّد الطّالب المعنى المناسب للمفردات متعدّدة السّياقات. أن يراعي  الطّالب في إجاباته الصّياغة التّامّةَ.  </vt:lpstr>
      <vt:lpstr>PowerPoint Presentation</vt:lpstr>
      <vt:lpstr>PowerPoint Presentation</vt:lpstr>
      <vt:lpstr>PowerPoint Presentation</vt:lpstr>
      <vt:lpstr>PowerPoint Presentation</vt:lpstr>
      <vt:lpstr>المعجمُ والدّلالةُ </vt:lpstr>
      <vt:lpstr>PowerPoint Presentation</vt:lpstr>
      <vt:lpstr>PowerPoint Presentation</vt:lpstr>
      <vt:lpstr>PowerPoint Presentation</vt:lpstr>
      <vt:lpstr>PowerPoint Presentation</vt:lpstr>
      <vt:lpstr>الفهم والاستيعاب</vt:lpstr>
      <vt:lpstr>الفهم والاستيعاب</vt:lpstr>
      <vt:lpstr>الفهم والاستيعاب</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الأهداف: أن يقرأ الطّالب النّصّ قراءةً جهريّة سليمةً. أن يجيب الطّالب عن أسئلة متفاوتة حول النّصّ المقروء. أن يوظّف الطّالب المفردات توظيفًا سليمًا. أن يحدّد الطّالب المعنى المناسب للمفردات متعدّدة السّياقات. أن يراعي  الطّالب في إجاباته الصّياغة التّامّةَ.</dc:title>
  <dc:creator>NOS</dc:creator>
  <cp:lastModifiedBy>R.Kafati</cp:lastModifiedBy>
  <cp:revision>36</cp:revision>
  <dcterms:created xsi:type="dcterms:W3CDTF">2020-11-22T18:14:21Z</dcterms:created>
  <dcterms:modified xsi:type="dcterms:W3CDTF">2022-12-07T05:23:08Z</dcterms:modified>
</cp:coreProperties>
</file>