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68" r:id="rId2"/>
    <p:sldId id="258" r:id="rId3"/>
    <p:sldId id="259" r:id="rId4"/>
    <p:sldId id="260" r:id="rId5"/>
    <p:sldId id="262" r:id="rId6"/>
    <p:sldId id="263" r:id="rId7"/>
    <p:sldId id="271" r:id="rId8"/>
    <p:sldId id="272" r:id="rId9"/>
    <p:sldId id="267" r:id="rId10"/>
    <p:sldId id="276" r:id="rId11"/>
    <p:sldId id="265" r:id="rId12"/>
    <p:sldId id="264" r:id="rId13"/>
    <p:sldId id="266" r:id="rId14"/>
    <p:sldId id="277" r:id="rId15"/>
    <p:sldId id="278" r:id="rId16"/>
    <p:sldId id="288" r:id="rId17"/>
    <p:sldId id="279" r:id="rId18"/>
    <p:sldId id="287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975D8-4026-4D6D-B487-1C5FFBAA4452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4A65F-50F6-49AE-8423-87543CEB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4A65F-50F6-49AE-8423-87543CEB6C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939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4947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182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9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C6D3517-CFD2-4952-A26C-657407E3AE2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FF92799-873B-482E-B997-E4359A3908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77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simple-compound-or-complex/fe1d9dfa-e2ca-4439-8178-fa1630e979d3" TargetMode="External"/><Relationship Id="rId2" Type="http://schemas.openxmlformats.org/officeDocument/2006/relationships/hyperlink" Target="https://youtu.be/smgyeUomfy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worksheets.com/th872148jm" TargetMode="External"/><Relationship Id="rId4" Type="http://schemas.openxmlformats.org/officeDocument/2006/relationships/hyperlink" Target="https://www.liveworksheets.com/sp40474v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sentences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76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0808"/>
            <a:ext cx="7791772" cy="4166592"/>
          </a:xfrm>
        </p:spPr>
        <p:txBody>
          <a:bodyPr/>
          <a:lstStyle/>
          <a:p>
            <a:r>
              <a:rPr lang="en-US" sz="2400" b="1" dirty="0" smtClean="0"/>
              <a:t> </a:t>
            </a:r>
            <a:r>
              <a:rPr lang="en-US" sz="2400" dirty="0"/>
              <a:t>The eager students sped to school when the bell </a:t>
            </a:r>
            <a:r>
              <a:rPr lang="en-US" sz="2400" dirty="0" smtClean="0"/>
              <a:t>rang.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When the bell rang, the eager students sped to school.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lvl="0"/>
            <a:r>
              <a:rPr lang="en-US" sz="2400" b="1" dirty="0" smtClean="0"/>
              <a:t>when,</a:t>
            </a:r>
            <a:r>
              <a:rPr lang="en-US" sz="2400" dirty="0"/>
              <a:t> Some connectives </a:t>
            </a:r>
            <a:r>
              <a:rPr lang="en-US" sz="2400" b="1" dirty="0"/>
              <a:t>sequence sentences</a:t>
            </a:r>
            <a:r>
              <a:rPr lang="en-US" sz="2400" dirty="0"/>
              <a:t> and give clues about when an action takes place, such as:</a:t>
            </a:r>
          </a:p>
          <a:p>
            <a:pPr marL="0" lvl="0" indent="0">
              <a:buNone/>
            </a:pPr>
            <a:endParaRPr lang="en-US" sz="2400" dirty="0"/>
          </a:p>
          <a:p>
            <a:r>
              <a:rPr lang="en-US" sz="2400" b="1" dirty="0"/>
              <a:t>  </a:t>
            </a:r>
            <a:r>
              <a:rPr lang="en-US" sz="2400" b="1" dirty="0" smtClean="0"/>
              <a:t>when, as </a:t>
            </a:r>
            <a:r>
              <a:rPr lang="en-US" sz="2400" b="1" dirty="0"/>
              <a:t>soon as,  before, </a:t>
            </a:r>
            <a:r>
              <a:rPr lang="en-US" sz="2400" b="1" dirty="0" smtClean="0"/>
              <a:t>after, until, while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Examples: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b="1" dirty="0" smtClean="0"/>
              <a:t>When </a:t>
            </a:r>
            <a:r>
              <a:rPr lang="en-US" sz="2400" dirty="0"/>
              <a:t>she was younger, she believed in fairy tales.</a:t>
            </a:r>
          </a:p>
          <a:p>
            <a:r>
              <a:rPr lang="en-US" sz="2400" dirty="0" smtClean="0"/>
              <a:t>Everyone </a:t>
            </a:r>
            <a:r>
              <a:rPr lang="en-US" sz="2400" dirty="0"/>
              <a:t>laughed </a:t>
            </a:r>
            <a:r>
              <a:rPr lang="en-US" sz="2400" b="1" dirty="0"/>
              <a:t>after</a:t>
            </a:r>
            <a:r>
              <a:rPr lang="en-US" sz="2400" dirty="0"/>
              <a:t> he got a cream pie smashed in his face.</a:t>
            </a:r>
          </a:p>
        </p:txBody>
      </p:sp>
    </p:spTree>
    <p:extLst>
      <p:ext uri="{BB962C8B-B14F-4D97-AF65-F5344CB8AC3E}">
        <p14:creationId xmlns:p14="http://schemas.microsoft.com/office/powerpoint/2010/main" val="211128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Connectives are used to express different meanings such as </a:t>
            </a:r>
            <a:r>
              <a:rPr lang="en-US" sz="2400" b="1" dirty="0"/>
              <a:t>cause and effect</a:t>
            </a:r>
            <a:r>
              <a:rPr lang="en-US" sz="2400" dirty="0"/>
              <a:t>.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Such as </a:t>
            </a:r>
            <a:r>
              <a:rPr lang="en-US" sz="2400" dirty="0"/>
              <a:t>:</a:t>
            </a:r>
            <a:r>
              <a:rPr lang="en-US" sz="2400" b="1" dirty="0"/>
              <a:t>because, </a:t>
            </a:r>
            <a:r>
              <a:rPr lang="en-US" sz="2400" b="1" dirty="0" smtClean="0"/>
              <a:t>if</a:t>
            </a:r>
            <a:r>
              <a:rPr lang="en-US" sz="2400" b="1" dirty="0"/>
              <a:t>,  unless</a:t>
            </a:r>
            <a:r>
              <a:rPr lang="en-US" sz="2400" b="1" dirty="0" smtClean="0"/>
              <a:t>, since, as</a:t>
            </a:r>
          </a:p>
          <a:p>
            <a:pPr lvl="0"/>
            <a:endParaRPr lang="en-US" sz="2400" dirty="0"/>
          </a:p>
          <a:p>
            <a:r>
              <a:rPr lang="en-US" sz="2400" b="1" dirty="0"/>
              <a:t>Examples: </a:t>
            </a:r>
            <a:endParaRPr lang="en-US" sz="2400" b="1" dirty="0" smtClean="0"/>
          </a:p>
          <a:p>
            <a:r>
              <a:rPr lang="en-US" sz="2400" dirty="0" smtClean="0"/>
              <a:t>He </a:t>
            </a:r>
            <a:r>
              <a:rPr lang="en-US" sz="2400" dirty="0"/>
              <a:t>was angry </a:t>
            </a:r>
            <a:r>
              <a:rPr lang="en-US" sz="2400" b="1" dirty="0"/>
              <a:t>because</a:t>
            </a:r>
            <a:r>
              <a:rPr lang="en-US" sz="2400" dirty="0"/>
              <a:t> I was </a:t>
            </a:r>
            <a:r>
              <a:rPr lang="en-US" sz="2400" dirty="0" smtClean="0"/>
              <a:t>late .</a:t>
            </a:r>
          </a:p>
          <a:p>
            <a:r>
              <a:rPr lang="en-US" sz="2400" b="1" dirty="0" smtClean="0"/>
              <a:t>If</a:t>
            </a:r>
            <a:r>
              <a:rPr lang="en-US" sz="2400" dirty="0" smtClean="0"/>
              <a:t> </a:t>
            </a:r>
            <a:r>
              <a:rPr lang="en-US" sz="2400" dirty="0"/>
              <a:t>I hurry, I will not miss the bus. (conditional)</a:t>
            </a:r>
          </a:p>
          <a:p>
            <a:r>
              <a:rPr lang="en-US" sz="2400" b="1" dirty="0" smtClean="0"/>
              <a:t>Unless</a:t>
            </a:r>
            <a:r>
              <a:rPr lang="en-US" sz="2400" dirty="0" smtClean="0"/>
              <a:t> </a:t>
            </a:r>
            <a:r>
              <a:rPr lang="en-US" sz="2400" dirty="0"/>
              <a:t>you come closer, you will not be able to see. (conditional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b="1" dirty="0" smtClean="0"/>
              <a:t>Since</a:t>
            </a:r>
            <a:r>
              <a:rPr lang="en-US" sz="2400" dirty="0" smtClean="0"/>
              <a:t> it was sunny, we decided to go </a:t>
            </a:r>
            <a:r>
              <a:rPr lang="en-US" sz="2400" smtClean="0"/>
              <a:t>to </a:t>
            </a:r>
            <a:r>
              <a:rPr lang="en-US" sz="2400" smtClean="0"/>
              <a:t>the </a:t>
            </a:r>
            <a:r>
              <a:rPr lang="en-US" sz="2400" dirty="0" smtClean="0"/>
              <a:t>park.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1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Other connectives are used to join two </a:t>
            </a:r>
            <a:r>
              <a:rPr lang="en-US" sz="2400" b="1" dirty="0"/>
              <a:t>contrasting</a:t>
            </a:r>
            <a:r>
              <a:rPr lang="en-US" sz="2400" dirty="0"/>
              <a:t> </a:t>
            </a:r>
            <a:r>
              <a:rPr lang="en-US" sz="2400" dirty="0" smtClean="0"/>
              <a:t>statements.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lvl="0"/>
            <a:r>
              <a:rPr lang="en-US" sz="2400" dirty="0" smtClean="0"/>
              <a:t>Such </a:t>
            </a:r>
            <a:r>
              <a:rPr lang="en-US" sz="2400" dirty="0"/>
              <a:t>as </a:t>
            </a:r>
            <a:r>
              <a:rPr lang="en-US" sz="2400" b="1" dirty="0"/>
              <a:t>though, </a:t>
            </a:r>
            <a:r>
              <a:rPr lang="en-US" sz="2400" b="1" dirty="0" smtClean="0"/>
              <a:t>although, even though</a:t>
            </a:r>
            <a:endParaRPr lang="en-US" sz="2400" dirty="0"/>
          </a:p>
          <a:p>
            <a:r>
              <a:rPr lang="en-US" sz="2400" b="1" dirty="0"/>
              <a:t>Examples: </a:t>
            </a:r>
            <a:endParaRPr lang="en-US" sz="2400" b="1" dirty="0" smtClean="0"/>
          </a:p>
          <a:p>
            <a:endParaRPr lang="en-US" sz="2400" dirty="0"/>
          </a:p>
          <a:p>
            <a:r>
              <a:rPr lang="en-US" sz="2400" dirty="0" smtClean="0"/>
              <a:t>She </a:t>
            </a:r>
            <a:r>
              <a:rPr lang="en-US" sz="2400" dirty="0"/>
              <a:t>was wearing a heavy coat </a:t>
            </a:r>
            <a:r>
              <a:rPr lang="en-US" sz="2400" b="1" dirty="0"/>
              <a:t>although</a:t>
            </a:r>
            <a:r>
              <a:rPr lang="en-US" sz="2400" dirty="0"/>
              <a:t> it was hot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phone woke me up, even </a:t>
            </a:r>
            <a:r>
              <a:rPr lang="en-US" sz="2400" b="1" i="1" dirty="0"/>
              <a:t>though</a:t>
            </a:r>
            <a:r>
              <a:rPr lang="en-US" sz="2400" dirty="0"/>
              <a:t> it wasn't very 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 smtClean="0"/>
              <a:t>Why do we need to use complex sentence?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16&amp;vid=92468843fc061524f945022b71021851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1715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647756" cy="1485900"/>
          </a:xfrm>
        </p:spPr>
        <p:txBody>
          <a:bodyPr/>
          <a:lstStyle/>
          <a:p>
            <a:r>
              <a:rPr lang="en-US" dirty="0" smtClean="0"/>
              <a:t>Why do we need to use complex sentence?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ideo.search.yahoo.com/search/video;_ylt=AwrJ6OKlo5BfmkwAcnn7w8QF;_ylu=c2VjA3NlYXJjaAR2dGlkAw--;_ylc=X1MDOTY3ODEzMDcEX3IDMgRhY3RuA2NsawRjc3JjcHZpZANsWGlfRWpFd0xqRVNtN1hrVzlvSEtBSHBPVFF1TVFBQUFBREZDZDJMBGZyA21jYWZlZQRmcjIDc2EtZ3AEZ3ByaWQDUkdMbmdNbDlTR2lPRm1mLjZuYXZGQQRuX3JzbHQDNTkEbl9zdWdnAzEwBG9yaWdpbgN2aWRlby5zZWFyY2gueWFob28uY29tBHBvcwMyBHBxc3RyA2NvbXBsZXgEcHFzdHJsAzcEcXN0cmwDMTgEcXVlcnkDY29tcGxleCUyMHNlbnRlbmNlBHRfc3RtcAMxNjAzMzE1MTA5?p=complex+sentence&amp;ei=UTF-8&amp;fr2=p%3As%2Cv%3Av%2Cm%3Asa&amp;fr=mcafee#id=6&amp;vid=fc3224a369dd3b6d43b763de8777749b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4867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04664"/>
            <a:ext cx="7200900" cy="546273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youtu.be/smgyeUomfyA</a:t>
            </a:r>
            <a:endParaRPr lang="en-US" dirty="0" smtClean="0"/>
          </a:p>
          <a:p>
            <a:r>
              <a:rPr lang="en-US" dirty="0"/>
              <a:t>https://create.kahoot.it/details/subordinating-conjunctions/9b45e65c-40c9-4d00-8229-6294b62e5dc7</a:t>
            </a:r>
          </a:p>
          <a:p>
            <a:r>
              <a:rPr lang="en-US" dirty="0"/>
              <a:t>https://create.kahoot.it/details/subordinating-conjunctions/f17326d7-2f92-44c2-aa11-7df55960ec6e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create.kahoot.it/details/simple-compound-or-complex/fe1d9dfa-e2ca-4439-8178-fa1630e979d3</a:t>
            </a:r>
            <a:endParaRPr lang="en-US" dirty="0" smtClean="0"/>
          </a:p>
          <a:p>
            <a:r>
              <a:rPr lang="en-US" dirty="0"/>
              <a:t>https://play.kahoot.it/v2/gameblock?quizId=fe1d9dfa-e2ca-4439-8178-fa1630e979d3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www.liveworksheets.com/sp40474vx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www.liveworksheets.com/th872148jm</a:t>
            </a:r>
            <a:endParaRPr lang="en-US" dirty="0"/>
          </a:p>
          <a:p>
            <a:endParaRPr lang="en-US" dirty="0" smtClean="0"/>
          </a:p>
          <a:p>
            <a:r>
              <a:rPr lang="en-US"/>
              <a:t>https://learnenglishteens.britishcouncil.org/grammar/beginner-grammar/conjunctions-or-so-because-although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81" y="-36097"/>
            <a:ext cx="8579219" cy="62101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87624" y="1484784"/>
            <a:ext cx="12241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7624" y="2060848"/>
            <a:ext cx="5760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27784" y="2492896"/>
            <a:ext cx="9361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1640" y="3068960"/>
            <a:ext cx="100811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95936" y="3501008"/>
            <a:ext cx="7200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87624" y="4005064"/>
            <a:ext cx="5760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59632" y="4509120"/>
            <a:ext cx="5040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10035" y="5013176"/>
            <a:ext cx="43782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87624" y="5517232"/>
            <a:ext cx="3112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6880" y="6021288"/>
            <a:ext cx="7328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https://www.youtube.com/watch?v=smgyeUomfyA&amp;feature=youtu.be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42259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62" y="116632"/>
            <a:ext cx="8550417" cy="478416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53070" y="1556792"/>
            <a:ext cx="25992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7704" y="2060848"/>
            <a:ext cx="28803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39952" y="2508713"/>
            <a:ext cx="25992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7704" y="3068960"/>
            <a:ext cx="28803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11960" y="3573016"/>
            <a:ext cx="25992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35696" y="4077072"/>
            <a:ext cx="157563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7704" y="4581128"/>
            <a:ext cx="353187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835696" y="1196752"/>
            <a:ext cx="936104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78638" y="1673814"/>
            <a:ext cx="1089505" cy="51523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35696" y="2132855"/>
            <a:ext cx="792088" cy="5760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88024" y="2636911"/>
            <a:ext cx="792088" cy="50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25857" y="3176975"/>
            <a:ext cx="497871" cy="39604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11330" y="3657303"/>
            <a:ext cx="728622" cy="44786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39577" y="4140211"/>
            <a:ext cx="644591" cy="4971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76672"/>
            <a:ext cx="7200900" cy="5390728"/>
          </a:xfrm>
        </p:spPr>
        <p:txBody>
          <a:bodyPr>
            <a:normAutofit/>
          </a:bodyPr>
          <a:lstStyle/>
          <a:p>
            <a:r>
              <a:rPr lang="en-US" sz="3200" b="1" dirty="0"/>
              <a:t>James fell off his motorbike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u="sng" dirty="0"/>
              <a:t>James</a:t>
            </a:r>
            <a:r>
              <a:rPr lang="en-US" sz="3200" dirty="0"/>
              <a:t> </a:t>
            </a:r>
            <a:r>
              <a:rPr lang="en-US" sz="3200" b="1" u="sng" dirty="0"/>
              <a:t>fell off his motorbike.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 </a:t>
            </a:r>
            <a:r>
              <a:rPr lang="en-US" sz="3200" dirty="0" smtClean="0"/>
              <a:t>Subject       Predicate</a:t>
            </a:r>
          </a:p>
          <a:p>
            <a:endParaRPr lang="en-US" sz="3200" b="1" dirty="0"/>
          </a:p>
          <a:p>
            <a:r>
              <a:rPr lang="en-US" sz="3200" b="1" dirty="0" smtClean="0"/>
              <a:t>A </a:t>
            </a:r>
            <a:r>
              <a:rPr lang="en-US" sz="3200" b="1" dirty="0"/>
              <a:t>simple sentence:</a:t>
            </a:r>
            <a:r>
              <a:rPr lang="en-US" sz="3200" dirty="0"/>
              <a:t> is a group of words which makes complete </a:t>
            </a:r>
            <a:r>
              <a:rPr lang="en-US" sz="3200" dirty="0" smtClean="0"/>
              <a:t>thought.</a:t>
            </a:r>
            <a:endParaRPr lang="en-US" sz="3200" dirty="0"/>
          </a:p>
          <a:p>
            <a:endParaRPr lang="en-US" sz="2800" dirty="0" smtClean="0"/>
          </a:p>
        </p:txBody>
      </p:sp>
      <p:pic>
        <p:nvPicPr>
          <p:cNvPr id="1026" name="Picture 2" descr="C:\Users\user\AppData\Local\Microsoft\Windows\INetCache\IE\01U7TK3W\Motorcycle-Clipart-5408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20321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2" r="3050"/>
          <a:stretch/>
        </p:blipFill>
        <p:spPr>
          <a:xfrm>
            <a:off x="539552" y="260648"/>
            <a:ext cx="8584955" cy="417646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427984" y="1556792"/>
            <a:ext cx="25922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03848" y="2060848"/>
            <a:ext cx="23042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75656" y="2636912"/>
            <a:ext cx="38164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6016" y="3140968"/>
            <a:ext cx="37444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75656" y="3573016"/>
            <a:ext cx="36724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31640" y="4149080"/>
            <a:ext cx="20882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655785" cy="48245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1412776"/>
            <a:ext cx="860444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50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Shawn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finished his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homework as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soon as he came home from school.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89178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I was taking a quiz in science, the power went out.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410087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want to be a doctor because I want to help other people.</a:t>
            </a:r>
          </a:p>
        </p:txBody>
      </p:sp>
    </p:spTree>
    <p:extLst>
      <p:ext uri="{BB962C8B-B14F-4D97-AF65-F5344CB8AC3E}">
        <p14:creationId xmlns:p14="http://schemas.microsoft.com/office/powerpoint/2010/main" val="28258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8748264" cy="6237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676" y="332656"/>
            <a:ext cx="7758708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boss is busy, his secretary will take a message.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8000" y="1988840"/>
            <a:ext cx="827046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Unless he was very ill, he would be at work. (unless = if not)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676" y="3501008"/>
            <a:ext cx="862280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sang three more songs although our voices were already tired from singing so much.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094" y="5060242"/>
            <a:ext cx="7954314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always put on my spacesuit before I leave the ship. </a:t>
            </a:r>
          </a:p>
        </p:txBody>
      </p:sp>
    </p:spTree>
    <p:extLst>
      <p:ext uri="{BB962C8B-B14F-4D97-AF65-F5344CB8AC3E}">
        <p14:creationId xmlns:p14="http://schemas.microsoft.com/office/powerpoint/2010/main" val="32110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554550" cy="4752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620688"/>
            <a:ext cx="842493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night became very dark </a:t>
            </a: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</a:t>
            </a:r>
            <a:r>
              <a:rPr lang="en-US" sz="240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cloud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hid the moon.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2" y="5013176"/>
            <a:ext cx="8577242" cy="1683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807" y="222141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>
              <a:lnSpc>
                <a:spcPct val="20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won’t have practice today since it is raining. (since = because)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806" y="4006806"/>
            <a:ext cx="8571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 doesn’t eat any meat as she is a vegetarian.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818" y="5531893"/>
            <a:ext cx="9004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worked on the project until we were too tired to keep working.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392"/>
            <a:ext cx="8641335" cy="66549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3981" y="155679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19872" y="2132856"/>
            <a:ext cx="83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57924" y="2708920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73148" y="3284984"/>
            <a:ext cx="182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 though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292080" y="3933056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180264" y="4405482"/>
            <a:ext cx="1042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unless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186385" y="5589240"/>
            <a:ext cx="14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wherever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888618" y="6180439"/>
            <a:ext cx="1073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227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484784"/>
            <a:ext cx="8563961" cy="15121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1487984"/>
            <a:ext cx="1030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39952" y="2221136"/>
            <a:ext cx="111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that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0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8640"/>
            <a:ext cx="8316416" cy="5246712"/>
          </a:xfrm>
        </p:spPr>
        <p:txBody>
          <a:bodyPr/>
          <a:lstStyle/>
          <a:p>
            <a:r>
              <a:rPr lang="en-US" sz="2800" b="1" dirty="0"/>
              <a:t>She went </a:t>
            </a:r>
            <a:r>
              <a:rPr lang="en-US" sz="2800" b="1" dirty="0" smtClean="0"/>
              <a:t>to the shop, and she bought </a:t>
            </a:r>
            <a:r>
              <a:rPr lang="en-US" sz="2800" b="1" dirty="0"/>
              <a:t>a box of </a:t>
            </a:r>
            <a:r>
              <a:rPr lang="en-US" sz="2800" b="1" dirty="0" smtClean="0"/>
              <a:t>chocolates.</a:t>
            </a:r>
          </a:p>
          <a:p>
            <a:endParaRPr lang="en-US" sz="2800" b="1" dirty="0" smtClean="0"/>
          </a:p>
          <a:p>
            <a:pPr lvl="0"/>
            <a:r>
              <a:rPr lang="en-US" sz="2800" dirty="0"/>
              <a:t>A </a:t>
            </a:r>
            <a:r>
              <a:rPr lang="en-US" sz="2800" u="sng" dirty="0"/>
              <a:t>Compound Sentence </a:t>
            </a:r>
            <a:r>
              <a:rPr lang="en-US" sz="2800" dirty="0"/>
              <a:t>is a sentence that has TWO main clauses </a:t>
            </a:r>
            <a:r>
              <a:rPr lang="en-US" sz="2800" b="1" dirty="0"/>
              <a:t>of equal weight (Two main clauses)</a:t>
            </a:r>
            <a:r>
              <a:rPr lang="en-US" sz="2800" dirty="0"/>
              <a:t> joined to one another by a </a:t>
            </a:r>
            <a:r>
              <a:rPr lang="en-US" sz="2800" dirty="0" smtClean="0"/>
              <a:t>connective </a:t>
            </a:r>
            <a:r>
              <a:rPr lang="en-US" sz="2800" dirty="0"/>
              <a:t>(FANBOYS).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06803"/>
              </p:ext>
            </p:extLst>
          </p:nvPr>
        </p:nvGraphicFramePr>
        <p:xfrm>
          <a:off x="457200" y="5279356"/>
          <a:ext cx="8229599" cy="625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for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and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but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yet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So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pic>
        <p:nvPicPr>
          <p:cNvPr id="2050" name="Picture 2" descr="C:\Users\user\AppData\Local\Microsoft\Windows\INetCache\IE\OP169W2X\chocolate-58168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1048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0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theschoolrun.com/sites/theschoolrun.com/files/content-images/main_clauses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2492896"/>
            <a:ext cx="61206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8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n-US" sz="2800" b="1" dirty="0" smtClean="0"/>
              <a:t>When she went shopping, she bought a new dress.</a:t>
            </a:r>
          </a:p>
          <a:p>
            <a:pPr marL="0" indent="0">
              <a:buNone/>
            </a:pPr>
            <a:r>
              <a:rPr lang="en-US" sz="2400" b="1" dirty="0" smtClean="0"/>
              <a:t>    </a:t>
            </a:r>
            <a:r>
              <a:rPr lang="en-US" sz="1800" dirty="0" smtClean="0">
                <a:solidFill>
                  <a:srgbClr val="FF0000"/>
                </a:solidFill>
              </a:rPr>
              <a:t>subordinate clause </a:t>
            </a:r>
            <a:r>
              <a:rPr lang="en-US" sz="2400" b="1" dirty="0" smtClean="0">
                <a:solidFill>
                  <a:srgbClr val="FF0000"/>
                </a:solidFill>
              </a:rPr>
              <a:t>				  </a:t>
            </a:r>
            <a:r>
              <a:rPr lang="en-US" sz="1800" dirty="0" smtClean="0">
                <a:solidFill>
                  <a:srgbClr val="FF0000"/>
                </a:solidFill>
              </a:rPr>
              <a:t>main clause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      (dependent) 					(independent)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A Complex Sentence is a sentence that has one main clause (Independent clause) and one or more subordinate clause(s) ( dependent clause(s))  joined by a </a:t>
            </a:r>
            <a:r>
              <a:rPr lang="en-US" sz="2400" b="1" dirty="0"/>
              <a:t>Subordinating</a:t>
            </a:r>
            <a:r>
              <a:rPr lang="en-US" sz="2400" dirty="0"/>
              <a:t> connective.</a:t>
            </a:r>
          </a:p>
          <a:p>
            <a:endParaRPr lang="en-US" dirty="0"/>
          </a:p>
        </p:txBody>
      </p:sp>
      <p:pic>
        <p:nvPicPr>
          <p:cNvPr id="3075" name="Picture 3" descr="C:\Users\user\AppData\Local\Microsoft\Windows\INetCache\IE\NB2B9TM0\trek-wasabi-crystal-blue-1955-rockabilly-dress-with-belt-tabbed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 bwMode="auto">
          <a:xfrm>
            <a:off x="7203891" y="3717032"/>
            <a:ext cx="19831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theschoolrun.com/sites/theschoolrun.com/files/content-images/subordinate_claus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7768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728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56084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marR="95250">
              <a:lnSpc>
                <a:spcPts val="1575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Below are some of the most common subordinating conjunctions: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1124744"/>
            <a:ext cx="838173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5" t="26426" r="19885" b="12035"/>
          <a:stretch/>
        </p:blipFill>
        <p:spPr bwMode="auto">
          <a:xfrm>
            <a:off x="971600" y="332656"/>
            <a:ext cx="7488831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3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575748" cy="3581400"/>
          </a:xfrm>
        </p:spPr>
        <p:txBody>
          <a:bodyPr/>
          <a:lstStyle/>
          <a:p>
            <a:r>
              <a:rPr lang="en-US" sz="2400" b="1" dirty="0" smtClean="0"/>
              <a:t> </a:t>
            </a:r>
            <a:r>
              <a:rPr lang="en-US" sz="2400" dirty="0"/>
              <a:t>Because her alarm clock was broken, she was late for </a:t>
            </a:r>
            <a:r>
              <a:rPr lang="en-US" sz="2400" dirty="0" smtClean="0"/>
              <a:t>class.</a:t>
            </a:r>
          </a:p>
          <a:p>
            <a:endParaRPr lang="en-US" sz="2400" dirty="0" smtClean="0"/>
          </a:p>
          <a:p>
            <a:r>
              <a:rPr lang="en-US" sz="2400" dirty="0"/>
              <a:t>She was late for class because her alarm clock was broken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952</TotalTime>
  <Words>512</Words>
  <Application>Microsoft Office PowerPoint</Application>
  <PresentationFormat>On-screen Show (4:3)</PresentationFormat>
  <Paragraphs>98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Franklin Gothic Book</vt:lpstr>
      <vt:lpstr>Times New Roman</vt:lpstr>
      <vt:lpstr>Crop</vt:lpstr>
      <vt:lpstr>Types of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difference?</vt:lpstr>
      <vt:lpstr>PowerPoint Presentation</vt:lpstr>
      <vt:lpstr>PowerPoint Presentation</vt:lpstr>
      <vt:lpstr>PowerPoint Presentation</vt:lpstr>
      <vt:lpstr>PowerPoint Presentation</vt:lpstr>
      <vt:lpstr>Why do we need to use complex sentence?</vt:lpstr>
      <vt:lpstr>Why do we need to use complex sentence?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Clauses</dc:title>
  <dc:creator>user</dc:creator>
  <cp:lastModifiedBy>L.Emseeh</cp:lastModifiedBy>
  <cp:revision>100</cp:revision>
  <dcterms:created xsi:type="dcterms:W3CDTF">2017-03-06T16:21:26Z</dcterms:created>
  <dcterms:modified xsi:type="dcterms:W3CDTF">2021-11-17T09:34:59Z</dcterms:modified>
</cp:coreProperties>
</file>