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68" r:id="rId2"/>
    <p:sldId id="258" r:id="rId3"/>
    <p:sldId id="259" r:id="rId4"/>
    <p:sldId id="260" r:id="rId5"/>
    <p:sldId id="262" r:id="rId6"/>
    <p:sldId id="263" r:id="rId7"/>
    <p:sldId id="271" r:id="rId8"/>
    <p:sldId id="272" r:id="rId9"/>
    <p:sldId id="267" r:id="rId10"/>
    <p:sldId id="276" r:id="rId11"/>
    <p:sldId id="265" r:id="rId12"/>
    <p:sldId id="264" r:id="rId13"/>
    <p:sldId id="266" r:id="rId14"/>
    <p:sldId id="277" r:id="rId15"/>
    <p:sldId id="278" r:id="rId16"/>
    <p:sldId id="288" r:id="rId17"/>
    <p:sldId id="279" r:id="rId18"/>
    <p:sldId id="287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75D8-4026-4D6D-B487-1C5FFBAA4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A65F-50F6-49AE-8423-87543CEB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A65F-50F6-49AE-8423-87543CEB6C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9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8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7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simple-compound-or-complex/fe1d9dfa-e2ca-4439-8178-fa1630e979d3" TargetMode="External"/><Relationship Id="rId2" Type="http://schemas.openxmlformats.org/officeDocument/2006/relationships/hyperlink" Target="https://youtu.be/smgyeUomf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th872148jm" TargetMode="External"/><Relationship Id="rId4" Type="http://schemas.openxmlformats.org/officeDocument/2006/relationships/hyperlink" Target="https://www.liveworksheets.com/sp40474v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sentences</a:t>
            </a:r>
          </a:p>
        </p:txBody>
      </p:sp>
    </p:spTree>
    <p:extLst>
      <p:ext uri="{BB962C8B-B14F-4D97-AF65-F5344CB8AC3E}">
        <p14:creationId xmlns:p14="http://schemas.microsoft.com/office/powerpoint/2010/main" val="16476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808"/>
            <a:ext cx="7791772" cy="4166592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The eager students sped to school when the bell rang.</a:t>
            </a:r>
          </a:p>
          <a:p>
            <a:endParaRPr lang="en-US" sz="2400" dirty="0"/>
          </a:p>
          <a:p>
            <a:r>
              <a:rPr lang="en-US" sz="2400" dirty="0"/>
              <a:t>When the bell rang, the eager students sped to school.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when,</a:t>
            </a:r>
            <a:r>
              <a:rPr lang="en-US" sz="2400" dirty="0"/>
              <a:t> Some connectives </a:t>
            </a:r>
            <a:r>
              <a:rPr lang="en-US" sz="2400" b="1" dirty="0"/>
              <a:t>sequence sentences</a:t>
            </a:r>
            <a:r>
              <a:rPr lang="en-US" sz="2400" dirty="0"/>
              <a:t> and give clues about when an action takes place, such as: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b="1" dirty="0"/>
              <a:t>  when, as soon as,  before, after, until, while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Examples:</a:t>
            </a:r>
            <a:r>
              <a:rPr lang="en-US" sz="2400" dirty="0"/>
              <a:t> </a:t>
            </a:r>
          </a:p>
          <a:p>
            <a:r>
              <a:rPr lang="en-US" sz="2400" b="1" dirty="0"/>
              <a:t>When </a:t>
            </a:r>
            <a:r>
              <a:rPr lang="en-US" sz="2400" dirty="0"/>
              <a:t>she was younger, she believed in fairy tales.</a:t>
            </a:r>
          </a:p>
          <a:p>
            <a:r>
              <a:rPr lang="en-US" sz="2400" dirty="0"/>
              <a:t>Everyone laughed </a:t>
            </a:r>
            <a:r>
              <a:rPr lang="en-US" sz="2400" b="1" dirty="0"/>
              <a:t>after</a:t>
            </a:r>
            <a:r>
              <a:rPr lang="en-US" sz="2400" dirty="0"/>
              <a:t> he got a cream pie smashed in his face.</a:t>
            </a:r>
          </a:p>
        </p:txBody>
      </p:sp>
    </p:spTree>
    <p:extLst>
      <p:ext uri="{BB962C8B-B14F-4D97-AF65-F5344CB8AC3E}">
        <p14:creationId xmlns:p14="http://schemas.microsoft.com/office/powerpoint/2010/main" val="21112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Conjunctions are used to express different meanings such as </a:t>
            </a:r>
            <a:r>
              <a:rPr lang="en-US" sz="2400" b="1" dirty="0"/>
              <a:t>cause and effect</a:t>
            </a:r>
            <a:r>
              <a:rPr lang="en-US" sz="2400" dirty="0"/>
              <a:t>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Such as :</a:t>
            </a:r>
            <a:r>
              <a:rPr lang="en-US" sz="2400" b="1" dirty="0"/>
              <a:t>because, if,  unless, since, as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Examples: </a:t>
            </a:r>
          </a:p>
          <a:p>
            <a:r>
              <a:rPr lang="en-US" sz="2400" dirty="0"/>
              <a:t>He was angry </a:t>
            </a:r>
            <a:r>
              <a:rPr lang="en-US" sz="2400" b="1" dirty="0"/>
              <a:t>because</a:t>
            </a:r>
            <a:r>
              <a:rPr lang="en-US" sz="2400" dirty="0"/>
              <a:t> I was late .</a:t>
            </a:r>
          </a:p>
          <a:p>
            <a:r>
              <a:rPr lang="en-US" sz="2400" b="1" dirty="0"/>
              <a:t>If</a:t>
            </a:r>
            <a:r>
              <a:rPr lang="en-US" sz="2400" dirty="0"/>
              <a:t> I hurry, I will not miss the bus. (conditional)</a:t>
            </a:r>
          </a:p>
          <a:p>
            <a:r>
              <a:rPr lang="en-US" sz="2400" b="1" dirty="0"/>
              <a:t>Unless</a:t>
            </a:r>
            <a:r>
              <a:rPr lang="en-US" sz="2400" dirty="0"/>
              <a:t> you come closer, you will not be able to see. (conditional)</a:t>
            </a:r>
          </a:p>
          <a:p>
            <a:r>
              <a:rPr lang="en-US" sz="2400" b="1" dirty="0"/>
              <a:t>Since</a:t>
            </a:r>
            <a:r>
              <a:rPr lang="en-US" sz="2400" dirty="0"/>
              <a:t> it was sunny, we decided to go to the park.</a:t>
            </a:r>
          </a:p>
        </p:txBody>
      </p:sp>
    </p:spTree>
    <p:extLst>
      <p:ext uri="{BB962C8B-B14F-4D97-AF65-F5344CB8AC3E}">
        <p14:creationId xmlns:p14="http://schemas.microsoft.com/office/powerpoint/2010/main" val="1463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Other conjunctions are used to join two </a:t>
            </a:r>
            <a:r>
              <a:rPr lang="en-US" sz="2400" b="1" dirty="0"/>
              <a:t>contrasting</a:t>
            </a:r>
            <a:r>
              <a:rPr lang="en-US" sz="2400" dirty="0"/>
              <a:t> statements.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Such as </a:t>
            </a:r>
            <a:r>
              <a:rPr lang="en-US" sz="2400" b="1" dirty="0"/>
              <a:t>though, although, even though</a:t>
            </a:r>
            <a:endParaRPr lang="en-US" sz="2400" dirty="0"/>
          </a:p>
          <a:p>
            <a:r>
              <a:rPr lang="en-US" sz="2400" b="1" dirty="0"/>
              <a:t>Examples: </a:t>
            </a:r>
          </a:p>
          <a:p>
            <a:endParaRPr lang="en-US" sz="2400" dirty="0"/>
          </a:p>
          <a:p>
            <a:r>
              <a:rPr lang="en-US" sz="2400" dirty="0"/>
              <a:t>She was wearing a heavy coat </a:t>
            </a:r>
            <a:r>
              <a:rPr lang="en-US" sz="2400" b="1" dirty="0"/>
              <a:t>although</a:t>
            </a:r>
            <a:r>
              <a:rPr lang="en-US" sz="2400" dirty="0"/>
              <a:t> it was hot.</a:t>
            </a:r>
          </a:p>
          <a:p>
            <a:r>
              <a:rPr lang="en-US" sz="2400" dirty="0"/>
              <a:t>The phone woke me up even </a:t>
            </a:r>
            <a:r>
              <a:rPr lang="en-US" sz="2400" b="1" i="1" dirty="0"/>
              <a:t>though</a:t>
            </a:r>
            <a:r>
              <a:rPr lang="en-US" sz="2400" dirty="0"/>
              <a:t> it wasn't very 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16&amp;vid=92468843fc061524f945022b71021851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17150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6&amp;vid=fc3224a369dd3b6d43b763de8777749b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8676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4664"/>
            <a:ext cx="7200900" cy="54627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https://youtu.be/smgyeUomfyA</a:t>
            </a:r>
            <a:endParaRPr lang="en-US" dirty="0"/>
          </a:p>
          <a:p>
            <a:r>
              <a:rPr lang="en-US" dirty="0"/>
              <a:t>https://create.kahoot.it/details/subordinating-conjunctions/9b45e65c-40c9-4d00-8229-6294b62e5dc7</a:t>
            </a:r>
          </a:p>
          <a:p>
            <a:r>
              <a:rPr lang="en-US" dirty="0"/>
              <a:t>https://create.kahoot.it/details/subordinating-conjunctions/f17326d7-2f92-44c2-aa11-7df55960ec6e</a:t>
            </a:r>
          </a:p>
          <a:p>
            <a:r>
              <a:rPr lang="en-US" dirty="0">
                <a:hlinkClick r:id="rId3"/>
              </a:rPr>
              <a:t>https://create.kahoot.it/details/simple-compound-or-complex/fe1d9dfa-e2ca-4439-8178-fa1630e979d3</a:t>
            </a:r>
            <a:endParaRPr lang="en-US" dirty="0"/>
          </a:p>
          <a:p>
            <a:r>
              <a:rPr lang="en-US" dirty="0"/>
              <a:t>https://play.kahoot.it/v2/gameblock?quizId=fe1d9dfa-e2ca-4439-8178-fa1630e979d3</a:t>
            </a:r>
          </a:p>
          <a:p>
            <a:r>
              <a:rPr lang="en-US" dirty="0">
                <a:hlinkClick r:id="rId4"/>
              </a:rPr>
              <a:t>https://www.liveworksheets.com/sp40474vx</a:t>
            </a:r>
            <a:endParaRPr lang="en-US" dirty="0"/>
          </a:p>
          <a:p>
            <a:r>
              <a:rPr lang="en-US" dirty="0">
                <a:hlinkClick r:id="rId5"/>
              </a:rPr>
              <a:t>https://www.liveworksheets.com/th872148jm</a:t>
            </a:r>
            <a:endParaRPr lang="en-US" dirty="0"/>
          </a:p>
          <a:p>
            <a:endParaRPr lang="en-US" dirty="0"/>
          </a:p>
          <a:p>
            <a:r>
              <a:rPr lang="en-US"/>
              <a:t>https://learnenglishteens.britishcouncil.org/grammar/beginner-grammar/conjunctions-or-so-because-although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1" y="-36097"/>
            <a:ext cx="8579219" cy="62101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7624" y="1484784"/>
            <a:ext cx="1224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624" y="2060848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784" y="2492896"/>
            <a:ext cx="936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3068960"/>
            <a:ext cx="10081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5936" y="3501008"/>
            <a:ext cx="7200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7624" y="4005064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9632" y="4509120"/>
            <a:ext cx="5040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10035" y="5013176"/>
            <a:ext cx="43782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7624" y="5517232"/>
            <a:ext cx="3112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6880" y="6021288"/>
            <a:ext cx="7328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https://www.youtube.com/watch?v=smgyeUomfyA&amp;feature=youtu.be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25975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59B5E-286C-4A76-B104-C9AAA7E7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817931" cy="51125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53070" y="1556792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331640" y="2060848"/>
            <a:ext cx="32403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779912" y="2636912"/>
            <a:ext cx="29592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403648" y="3284984"/>
            <a:ext cx="30963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5936" y="3861048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403648" y="4365104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331640" y="5013176"/>
            <a:ext cx="41079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76672"/>
            <a:ext cx="7200900" cy="5390728"/>
          </a:xfrm>
        </p:spPr>
        <p:txBody>
          <a:bodyPr>
            <a:normAutofit/>
          </a:bodyPr>
          <a:lstStyle/>
          <a:p>
            <a:r>
              <a:rPr lang="en-US" sz="3200" b="1" dirty="0"/>
              <a:t>James fell off his motorbike.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u="sng" dirty="0"/>
              <a:t>James</a:t>
            </a:r>
            <a:r>
              <a:rPr lang="en-US" sz="3200" dirty="0"/>
              <a:t> </a:t>
            </a:r>
            <a:r>
              <a:rPr lang="en-US" sz="3200" b="1" u="sng" dirty="0"/>
              <a:t>fell off his motorbike.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200" dirty="0"/>
              <a:t>Subject       Predicate</a:t>
            </a:r>
          </a:p>
          <a:p>
            <a:endParaRPr lang="en-US" sz="3200" b="1" dirty="0"/>
          </a:p>
          <a:p>
            <a:r>
              <a:rPr lang="en-US" sz="3200" b="1" dirty="0"/>
              <a:t>A simple sentence:</a:t>
            </a:r>
            <a:r>
              <a:rPr lang="en-US" sz="3200" dirty="0"/>
              <a:t> is a group of words which makes complete thought.</a:t>
            </a:r>
          </a:p>
          <a:p>
            <a:endParaRPr lang="en-US" sz="2800" dirty="0"/>
          </a:p>
        </p:txBody>
      </p:sp>
      <p:pic>
        <p:nvPicPr>
          <p:cNvPr id="1026" name="Picture 2" descr="C:\Users\user\AppData\Local\Microsoft\Windows\INetCache\IE\01U7TK3W\Motorcycle-Clipart-5408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321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" r="3050"/>
          <a:stretch/>
        </p:blipFill>
        <p:spPr>
          <a:xfrm>
            <a:off x="539552" y="260648"/>
            <a:ext cx="8584955" cy="417646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27984" y="1556792"/>
            <a:ext cx="25922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3848" y="2060848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5656" y="2636912"/>
            <a:ext cx="38164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6016" y="3140968"/>
            <a:ext cx="37444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5656" y="3573016"/>
            <a:ext cx="36724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4149080"/>
            <a:ext cx="20882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655785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412776"/>
            <a:ext cx="86044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Shawn finished his homework as soon as he came home from school.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89178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I was taking a quiz in science, the power went out.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10087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want to be a doctor because I want to help other people.</a:t>
            </a:r>
          </a:p>
        </p:txBody>
      </p:sp>
    </p:spTree>
    <p:extLst>
      <p:ext uri="{BB962C8B-B14F-4D97-AF65-F5344CB8AC3E}">
        <p14:creationId xmlns:p14="http://schemas.microsoft.com/office/powerpoint/2010/main" val="28258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748264" cy="6237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676" y="332656"/>
            <a:ext cx="775870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boss is busy, his secretary will take a message.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000" y="1988840"/>
            <a:ext cx="827046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 he was very ill, he would be at work. (unless = if not)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676" y="3501008"/>
            <a:ext cx="862280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sang three more songs although our voices were already tired from singing so much.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094" y="5060242"/>
            <a:ext cx="795431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always put on my spacesuit before I leave the ship. </a:t>
            </a:r>
          </a:p>
        </p:txBody>
      </p:sp>
    </p:spTree>
    <p:extLst>
      <p:ext uri="{BB962C8B-B14F-4D97-AF65-F5344CB8AC3E}">
        <p14:creationId xmlns:p14="http://schemas.microsoft.com/office/powerpoint/2010/main" val="32110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554550" cy="4752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20688"/>
            <a:ext cx="842493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night became very dark 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a cloud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 the moon.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2" y="5013176"/>
            <a:ext cx="8577242" cy="1683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807" y="22214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won’t have practice today since it is raining. (since = because)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806" y="4006806"/>
            <a:ext cx="857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doesn’t eat any meat as she is a vegetarian.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8" y="5531893"/>
            <a:ext cx="900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worked on the project until we were too tired to keep working.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392"/>
            <a:ext cx="8641335" cy="6654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3981" y="155679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19872" y="2132856"/>
            <a:ext cx="83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57924" y="2708920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73148" y="3284984"/>
            <a:ext cx="182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though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292080" y="393305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180264" y="4405482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186385" y="5589240"/>
            <a:ext cx="14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wherever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888618" y="6180439"/>
            <a:ext cx="107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22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484784"/>
            <a:ext cx="8563961" cy="1512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1487984"/>
            <a:ext cx="1030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9952" y="2221136"/>
            <a:ext cx="111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0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5246712"/>
          </a:xfrm>
        </p:spPr>
        <p:txBody>
          <a:bodyPr/>
          <a:lstStyle/>
          <a:p>
            <a:r>
              <a:rPr lang="en-US" sz="2800" b="1" dirty="0"/>
              <a:t>She went to the shop, and she bought a box of chocolates.</a:t>
            </a:r>
          </a:p>
          <a:p>
            <a:endParaRPr lang="en-US" sz="2800" b="1" dirty="0"/>
          </a:p>
          <a:p>
            <a:pPr lvl="0"/>
            <a:r>
              <a:rPr lang="en-US" sz="2800" dirty="0"/>
              <a:t>A </a:t>
            </a:r>
            <a:r>
              <a:rPr lang="en-US" sz="2800" u="sng" dirty="0"/>
              <a:t>Compound Sentence </a:t>
            </a:r>
            <a:r>
              <a:rPr lang="en-US" sz="2800" dirty="0"/>
              <a:t>is a sentence that has TWO main clauses </a:t>
            </a:r>
            <a:r>
              <a:rPr lang="en-US" sz="2800" b="1" dirty="0"/>
              <a:t>of equal weight (Two main clauses)</a:t>
            </a:r>
            <a:r>
              <a:rPr lang="en-US" sz="2800" dirty="0"/>
              <a:t> joined to one another by a connective (FANBOYS).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6803"/>
              </p:ext>
            </p:extLst>
          </p:nvPr>
        </p:nvGraphicFramePr>
        <p:xfrm>
          <a:off x="457200" y="5279356"/>
          <a:ext cx="8229599" cy="59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user\AppData\Local\Microsoft\Windows\INetCache\IE\OP169W2X\chocolate-5816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theschoolrun.com/sites/theschoolrun.com/files/content-images/main_clause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2C3CF-730A-4330-BCC5-1996C91C00CF}"/>
              </a:ext>
            </a:extLst>
          </p:cNvPr>
          <p:cNvSpPr txBox="1"/>
          <p:nvPr/>
        </p:nvSpPr>
        <p:spPr>
          <a:xfrm>
            <a:off x="4139952" y="292494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1681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b="1" dirty="0"/>
              <a:t>When she went shopping, she bought a new dress.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1800" dirty="0">
                <a:solidFill>
                  <a:srgbClr val="FF0000"/>
                </a:solidFill>
              </a:rPr>
              <a:t>subordinate clause </a:t>
            </a:r>
            <a:r>
              <a:rPr lang="en-US" sz="2400" b="1" dirty="0">
                <a:solidFill>
                  <a:srgbClr val="FF0000"/>
                </a:solidFill>
              </a:rPr>
              <a:t>				  </a:t>
            </a:r>
            <a:r>
              <a:rPr lang="en-US" sz="1800" dirty="0">
                <a:solidFill>
                  <a:srgbClr val="FF0000"/>
                </a:solidFill>
              </a:rPr>
              <a:t>main clause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(dependent) 					(independent)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 Complex Sentence is a sentence that has one main clause (Independent clause) and one or more subordinate clause(s) ( dependent clause(s))  joined by a </a:t>
            </a:r>
            <a:r>
              <a:rPr lang="en-US" sz="2400" b="1" dirty="0"/>
              <a:t>Subordinating</a:t>
            </a:r>
            <a:r>
              <a:rPr lang="en-US" sz="2400" dirty="0"/>
              <a:t> connective.</a:t>
            </a:r>
          </a:p>
          <a:p>
            <a:endParaRPr lang="en-US" dirty="0"/>
          </a:p>
        </p:txBody>
      </p:sp>
      <p:pic>
        <p:nvPicPr>
          <p:cNvPr id="3075" name="Picture 3" descr="C:\Users\user\AppData\Local\Microsoft\Windows\INetCache\IE\NB2B9TM0\trek-wasabi-crystal-blue-1955-rockabilly-dress-with-belt-tabbe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7203891" y="3717032"/>
            <a:ext cx="1983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heschoolrun.com/sites/theschoolrun.com/files/content-images/subordinate_clau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5608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ts val="1575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some of the most common subordinating conjunctions: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24744"/>
            <a:ext cx="83817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t="26426" r="19885" b="12035"/>
          <a:stretch/>
        </p:blipFill>
        <p:spPr bwMode="auto">
          <a:xfrm>
            <a:off x="971600" y="332656"/>
            <a:ext cx="748883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75748" cy="3581400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Because her alarm clock was broken, she was late for class.</a:t>
            </a:r>
          </a:p>
          <a:p>
            <a:endParaRPr lang="en-US" sz="2400" dirty="0"/>
          </a:p>
          <a:p>
            <a:r>
              <a:rPr lang="en-US" sz="2400" dirty="0"/>
              <a:t>She was late for class because her alarm clock was broken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1178</TotalTime>
  <Words>836</Words>
  <Application>Microsoft Office PowerPoint</Application>
  <PresentationFormat>On-screen Show (4:3)</PresentationFormat>
  <Paragraphs>99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Book</vt:lpstr>
      <vt:lpstr>Times New Roman</vt:lpstr>
      <vt:lpstr>Crop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PowerPoint Presentation</vt:lpstr>
      <vt:lpstr>PowerPoint Presentation</vt:lpstr>
      <vt:lpstr>PowerPoint Presentation</vt:lpstr>
      <vt:lpstr>Why do we need to use complex sentence?</vt:lpstr>
      <vt:lpstr>Why do we need to use complex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N.Mousa</cp:lastModifiedBy>
  <cp:revision>106</cp:revision>
  <dcterms:created xsi:type="dcterms:W3CDTF">2017-03-06T16:21:26Z</dcterms:created>
  <dcterms:modified xsi:type="dcterms:W3CDTF">2022-11-08T08:17:52Z</dcterms:modified>
</cp:coreProperties>
</file>