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0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D519-A763-4753-99EC-AC42BCFE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77751-BA98-45AA-9FD2-07A42F20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93EF-2EB9-410D-A6F1-DAA33E55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4DA11-AE66-48B2-AFCD-3E6DE1E4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75D2-9E60-4E17-8513-4ABAB56A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D55F-639B-4048-802F-BC52E869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2D18-769A-4256-B5F5-226F376E3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2182C-F870-4B65-9DB5-0469285E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B447F-6F47-4C5D-91B7-5B023589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8A4AB-BED2-45CC-966A-D8CBC6CC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CEB79-0593-4348-B4F5-FF1EFC441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E8E90-44DA-48F7-8081-939A7B0BE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D7F2-892D-485F-A5F9-6A47EBA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6D09-FE09-4763-8905-B4960721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15562-413A-4F3F-82CA-289104F9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0739-B277-41D0-8E60-0A7AFB36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CBA64-4F45-4363-B8A9-0B94D69A3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C851-677F-4131-AB55-CC3BF4C6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4C0DA-418D-4529-894B-F352671E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3405-BED7-4ABD-AC9A-8F9C50C6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61E0-DD7E-4C7F-8F58-1B6F5C21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7B505-5014-41B3-85EC-AB0C33E51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710A1-2334-447E-9357-C8E78341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D27E-7A2A-4032-9F89-E2CA7D10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07664-DDBB-42A6-9DFE-81A12B9C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4885-006C-4926-9263-DB694505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BFA2-523D-45E3-BEFE-0DF3ED24E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53330-92C9-4DA6-A095-67D0E29DC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C68A7-2098-4739-8F35-C741FA5C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ED032-6771-46E4-ACCB-3BF77151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CCC51-B12F-4E84-9720-A1B3B25F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6CC3-F98D-4FBD-8EAB-4C176035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AC3E6-2928-4A97-A41F-970971C49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5B40A-661F-4875-BCB8-2D90F60FE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4C7BF-B343-4E67-BB1A-9CDC1502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257A3-A1A9-49BD-AA7B-4970424D6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A57E7-B012-4DEC-B471-B441A0E3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FA10B-E292-41F4-8731-8D93FFA4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92F6A-D293-4BEC-8652-D1FFCA4A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313C-A50E-4CB8-97D8-8C5CF3DB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E1B4E-51E7-4341-8B0F-FC4244E2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4B5EE-EE50-48AB-A7AE-79EC681B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58D81-92D7-4C20-A055-9040B6C1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D1DD4-C7C6-455B-AAA7-1B626EDB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318C6-A2FA-4CFE-BB1A-C15ACE66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07CBC-B71C-4E61-8877-FCA96D68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3A50-0EED-479A-A4A2-39633922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6D08-3910-4924-8DB3-838CF6D9F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28838-920C-4C80-B329-023DA4981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6911D-297E-41B7-88C0-23DCFECD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73D8-D7E2-4796-9FAE-5DCDE747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A716-3610-4B8D-8881-E68ABFEF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FC17-BB14-48AD-A0B4-6B367C9C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E3811-A533-462D-A040-14EAE3D8F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A035D-A5E5-48DB-94AF-B881BAA7B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EB7B1-3146-45D1-8996-1166D53C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F65CD-F574-41B6-A90A-D0368930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86FB-7EB8-4C00-A02E-20AF5CB9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35621-8512-41F2-BF74-7AE4D7CD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7A306-B521-430C-98D7-B52DC1D8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8D61-042B-4038-92CF-412F67E77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0E15-6FDE-47C2-9D3A-F7E9359544B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1053E-8403-4341-8346-AECF1803D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BF46-913E-4531-ACA8-B0DCC459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AFEF-DD07-49A6-B778-1F109D39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s9r236LRc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6F59-CA19-4DF7-B216-666F26AC3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714" y="1097280"/>
            <a:ext cx="9144000" cy="787432"/>
          </a:xfrm>
        </p:spPr>
        <p:txBody>
          <a:bodyPr>
            <a:normAutofit fontScale="90000"/>
          </a:bodyPr>
          <a:lstStyle/>
          <a:p>
            <a:r>
              <a:rPr lang="en-US" dirty="0"/>
              <a:t>Silent consonants </a:t>
            </a:r>
            <a:r>
              <a:rPr lang="en-US" dirty="0" err="1"/>
              <a:t>wr</a:t>
            </a:r>
            <a:r>
              <a:rPr lang="en-US" dirty="0"/>
              <a:t>/</a:t>
            </a:r>
            <a:r>
              <a:rPr lang="en-US" dirty="0" err="1"/>
              <a:t>gn</a:t>
            </a:r>
            <a:r>
              <a:rPr lang="en-US" dirty="0"/>
              <a:t>/</a:t>
            </a:r>
            <a:r>
              <a:rPr lang="en-US" dirty="0" err="1"/>
              <a:t>kn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22776-3667-4789-86CC-A20E17D43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292" y="2131953"/>
            <a:ext cx="9144000" cy="597179"/>
          </a:xfrm>
        </p:spPr>
        <p:txBody>
          <a:bodyPr>
            <a:normAutofit/>
          </a:bodyPr>
          <a:lstStyle/>
          <a:p>
            <a:r>
              <a:rPr lang="en-US" sz="3200" dirty="0"/>
              <a:t>Spelling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8F4CC-E029-47FF-ADEB-DDB336792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5230" y="283569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2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7912-5C00-4F26-963B-9E59E16D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E9D1F-1494-4A99-B82B-47ED1CA89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able o read and identify words with the silent letters.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67B57-8DE7-4340-9A54-3F0235CC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5599" y="2714171"/>
            <a:ext cx="3236255" cy="34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01CFA-6D3B-4C72-9D06-9B8B7CD0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a video about silent letters.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3D32-37C0-4690-9241-D67FDFAE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2655618"/>
            <a:ext cx="10515600" cy="11989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Silent Letters for Kids | Reading &amp; Pronunciation | Kids Academy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7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099A-8B48-424F-951C-9682781E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What is silent letter?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B21D-1E92-40C5-9012-8595DF696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363332"/>
            <a:ext cx="11988800" cy="449466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A silent letter is a letter that we write but we do not pronounce it when we read out loud!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5A529-2483-4E66-9C47-2F5A51F7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9" b="89730" l="9926" r="89706">
                        <a14:foregroundMark x1="53309" y1="10270" x2="46691" y2="9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9140" y="3429000"/>
            <a:ext cx="4000236" cy="2720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4D778-6AAA-4855-A548-7E9E1D2B1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05" b="89869" l="6364" r="93409">
                        <a14:foregroundMark x1="27614" y1="13111" x2="21136" y2="22169"/>
                        <a14:foregroundMark x1="55682" y1="11681" x2="48409" y2="8582"/>
                        <a14:foregroundMark x1="48409" y1="8582" x2="38523" y2="8224"/>
                        <a14:foregroundMark x1="53864" y1="10965" x2="32500" y2="9774"/>
                        <a14:foregroundMark x1="32500" y1="9774" x2="26477" y2="14064"/>
                        <a14:foregroundMark x1="26477" y1="14064" x2="18409" y2="26698"/>
                        <a14:foregroundMark x1="18409" y1="26698" x2="14091" y2="50536"/>
                        <a14:foregroundMark x1="14091" y1="50536" x2="18409" y2="66508"/>
                        <a14:foregroundMark x1="18409" y1="66508" x2="22273" y2="73540"/>
                        <a14:foregroundMark x1="22273" y1="73540" x2="27955" y2="78784"/>
                        <a14:foregroundMark x1="27955" y1="78784" x2="29659" y2="79142"/>
                        <a14:foregroundMark x1="16705" y1="47676" x2="16932" y2="65793"/>
                        <a14:foregroundMark x1="16932" y1="65793" x2="21591" y2="71156"/>
                        <a14:foregroundMark x1="21591" y1="71156" x2="19773" y2="59952"/>
                        <a14:foregroundMark x1="29432" y1="16091" x2="20341" y2="28367"/>
                        <a14:foregroundMark x1="8864" y1="54589" x2="9432" y2="56257"/>
                        <a14:foregroundMark x1="8068" y1="61144" x2="6364" y2="58999"/>
                        <a14:foregroundMark x1="87159" y1="22646" x2="90568" y2="21216"/>
                        <a14:foregroundMark x1="85341" y1="24076" x2="91136" y2="20262"/>
                        <a14:foregroundMark x1="91136" y1="20262" x2="91591" y2="19428"/>
                        <a14:foregroundMark x1="93409" y1="17402" x2="93409" y2="12872"/>
                        <a14:foregroundMark x1="82045" y1="30274" x2="82045" y2="302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9913" y="178934"/>
            <a:ext cx="2095856" cy="19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0379-129F-4BA1-BB97-1318DF03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134472"/>
            <a:ext cx="10958287" cy="155621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First, let’s take a look at this word, do you notice anything strange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E660-FED6-4978-9CCE-BA23C00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2090530"/>
            <a:ext cx="10515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en-US" sz="4800" dirty="0">
                <a:latin typeface="Century Gothic" panose="020B0502020202020204" pitchFamily="34" charset="0"/>
              </a:rPr>
              <a:t>nife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3BA227-DEC4-401B-B36F-5EA569193DA4}"/>
              </a:ext>
            </a:extLst>
          </p:cNvPr>
          <p:cNvSpPr/>
          <p:nvPr/>
        </p:nvSpPr>
        <p:spPr>
          <a:xfrm>
            <a:off x="388256" y="3720014"/>
            <a:ext cx="10845800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Usually we begin figuring out a word by looking at the beginning letter but that doesn't work here,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this word breaks the rules it is a jail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word words like this with a silent letter can be tricky let's look at some more rule breakers.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6CDEB-F77A-414F-A216-10668AF08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86"/>
          <a:stretch/>
        </p:blipFill>
        <p:spPr>
          <a:xfrm>
            <a:off x="6397171" y="1455824"/>
            <a:ext cx="2798276" cy="1556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0D284-EF64-48CC-9D12-AD3B3550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84" y="5958127"/>
            <a:ext cx="1440543" cy="7654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E1A636-F3FB-43F7-8893-B9BFD96DAE1B}"/>
              </a:ext>
            </a:extLst>
          </p:cNvPr>
          <p:cNvSpPr/>
          <p:nvPr/>
        </p:nvSpPr>
        <p:spPr>
          <a:xfrm>
            <a:off x="388256" y="3550565"/>
            <a:ext cx="11219543" cy="330743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A24F-1A28-4AEF-AD22-FEB7B5BD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a lot of silent letters but for now we will be talking about 3 letters that are silent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12C7C-DC7A-4419-B77C-328714DA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The silent /k/</a:t>
            </a:r>
          </a:p>
          <a:p>
            <a:pPr algn="ctr"/>
            <a:r>
              <a:rPr lang="en-US" dirty="0"/>
              <a:t>The silent /w/</a:t>
            </a:r>
          </a:p>
          <a:p>
            <a:pPr algn="ctr"/>
            <a:r>
              <a:rPr lang="en-US" dirty="0"/>
              <a:t>The silent /g/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AC75C-3F60-489C-A74A-A2931675B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75" t="6968" r="17899" b="6182"/>
          <a:stretch/>
        </p:blipFill>
        <p:spPr>
          <a:xfrm>
            <a:off x="4303485" y="3643085"/>
            <a:ext cx="3585029" cy="266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DC022-B1B6-457C-B676-36DA47ABE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894" r="18080" b="4630"/>
          <a:stretch/>
        </p:blipFill>
        <p:spPr>
          <a:xfrm>
            <a:off x="8381888" y="3643086"/>
            <a:ext cx="3421856" cy="2668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1D7E8-0DF4-4DF4-9254-DB0D63F90B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t="6804" r="18080" b="2839"/>
          <a:stretch/>
        </p:blipFill>
        <p:spPr>
          <a:xfrm>
            <a:off x="264771" y="3643085"/>
            <a:ext cx="3421857" cy="26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1145-38EE-42D8-ACBE-E2BBC63A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the K silent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2DAC-0A4E-4A3A-96B9-49BF5483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6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</a:rPr>
              <a:t>If an there is a /k/ before the /n/  , it is a silent k meaning we do not pronounce it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Century Gothic" panose="020B0502020202020204" pitchFamily="34" charset="0"/>
              </a:rPr>
              <a:t>Examples 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600" dirty="0">
                <a:latin typeface="Century Gothic" panose="020B0502020202020204" pitchFamily="34" charset="0"/>
              </a:rPr>
              <a:t>nife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600" dirty="0">
                <a:latin typeface="Century Gothic" panose="020B0502020202020204" pitchFamily="34" charset="0"/>
              </a:rPr>
              <a:t>not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k</a:t>
            </a:r>
            <a:r>
              <a:rPr lang="en-US" sz="3600" dirty="0">
                <a:latin typeface="Century Gothic" panose="020B0502020202020204" pitchFamily="34" charset="0"/>
              </a:rPr>
              <a:t>now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8D0F2-5DC2-46C8-A7DB-CAC857DCE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3" b="89231" l="4444" r="98889">
                        <a14:foregroundMark x1="37222" y1="85641" x2="11111" y2="69744"/>
                        <a14:foregroundMark x1="11111" y1="69744" x2="6667" y2="58974"/>
                        <a14:foregroundMark x1="86667" y1="19487" x2="93889" y2="45641"/>
                        <a14:foregroundMark x1="93889" y1="45641" x2="87778" y2="71282"/>
                        <a14:foregroundMark x1="87778" y1="71282" x2="62778" y2="87692"/>
                        <a14:foregroundMark x1="62778" y1="87692" x2="34444" y2="89231"/>
                        <a14:foregroundMark x1="34444" y1="89231" x2="33889" y2="88718"/>
                        <a14:foregroundMark x1="91667" y1="27692" x2="94444" y2="54872"/>
                        <a14:foregroundMark x1="94444" y1="54872" x2="93333" y2="57436"/>
                        <a14:foregroundMark x1="95556" y1="49744" x2="98889" y2="45641"/>
                        <a14:foregroundMark x1="67778" y1="7692" x2="40000" y2="4615"/>
                        <a14:foregroundMark x1="40000" y1="4615" x2="15556" y2="17436"/>
                        <a14:foregroundMark x1="15556" y1="17436" x2="10000" y2="24103"/>
                        <a14:foregroundMark x1="31111" y1="49744" x2="25556" y2="49744"/>
                        <a14:foregroundMark x1="5000" y1="29231" x2="4444" y2="60000"/>
                      </a14:backgroundRemoval>
                    </a14:imgEffect>
                  </a14:imgLayer>
                </a14:imgProps>
              </a:ext>
            </a:extLst>
          </a:blip>
          <a:srcRect b="7216"/>
          <a:stretch/>
        </p:blipFill>
        <p:spPr>
          <a:xfrm>
            <a:off x="6269263" y="566058"/>
            <a:ext cx="1118858" cy="1124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FB715-EB2E-499A-A205-FE5FD253F3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57989" r="10423" b="5325"/>
          <a:stretch/>
        </p:blipFill>
        <p:spPr>
          <a:xfrm>
            <a:off x="7214185" y="3181653"/>
            <a:ext cx="1364343" cy="126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FD12F-65C7-48AB-A92F-30E1EB550A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5237" y="3917706"/>
            <a:ext cx="2050879" cy="1264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3857F-408A-4476-9787-E8D5185F07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b="33064"/>
          <a:stretch/>
        </p:blipFill>
        <p:spPr>
          <a:xfrm>
            <a:off x="6485009" y="4446361"/>
            <a:ext cx="1565729" cy="24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5B8-E7E3-475D-9BD9-FEE735C2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65723"/>
            <a:ext cx="10515600" cy="830628"/>
          </a:xfrm>
        </p:spPr>
        <p:txBody>
          <a:bodyPr/>
          <a:lstStyle/>
          <a:p>
            <a:r>
              <a:rPr lang="en-US" dirty="0"/>
              <a:t>When is the w silent?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F9C0-7448-4DFF-809F-19CD9EB1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/>
          </a:bodyPr>
          <a:lstStyle/>
          <a:p>
            <a:r>
              <a:rPr lang="en-US" dirty="0"/>
              <a:t>If there is a /r/ before the /w/ , it a silent /w/ , meaning we do not pronounce it. </a:t>
            </a:r>
          </a:p>
          <a:p>
            <a:endParaRPr lang="en-US" dirty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latin typeface="Century Gothic" panose="020B0502020202020204" pitchFamily="34" charset="0"/>
              </a:rPr>
              <a:t>Examples 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w</a:t>
            </a:r>
            <a:r>
              <a:rPr lang="en-US" sz="3600" dirty="0">
                <a:latin typeface="Century Gothic" panose="020B0502020202020204" pitchFamily="34" charset="0"/>
              </a:rPr>
              <a:t>reath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w</a:t>
            </a:r>
            <a:r>
              <a:rPr lang="en-US" sz="3600" dirty="0">
                <a:latin typeface="Century Gothic" panose="020B0502020202020204" pitchFamily="34" charset="0"/>
              </a:rPr>
              <a:t>rap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Century Gothic" panose="020B0502020202020204" pitchFamily="34" charset="0"/>
              </a:rPr>
              <a:t>w</a:t>
            </a:r>
            <a:r>
              <a:rPr lang="en-US" sz="3600" dirty="0">
                <a:latin typeface="Century Gothic" panose="020B0502020202020204" pitchFamily="34" charset="0"/>
              </a:rPr>
              <a:t>rite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87A10-E1E5-41A1-9592-B4935229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5067" y="2732009"/>
            <a:ext cx="1947203" cy="194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0DDCC-A3D0-4995-B87F-AAEED0B6D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978" y="3427682"/>
            <a:ext cx="1698994" cy="2749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E5F1F-BA6D-48EB-8F2B-0704DF38D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68" b="92905" l="5750" r="91750">
                        <a14:foregroundMark x1="59125" y1="25837" x2="40125" y2="32396"/>
                        <a14:foregroundMark x1="69875" y1="11647" x2="62375" y2="8969"/>
                        <a14:foregroundMark x1="62375" y1="8969" x2="52625" y2="9639"/>
                        <a14:foregroundMark x1="62250" y1="74699" x2="55000" y2="73360"/>
                        <a14:foregroundMark x1="55000" y1="73360" x2="38750" y2="64257"/>
                        <a14:foregroundMark x1="38750" y1="64257" x2="29625" y2="62918"/>
                        <a14:foregroundMark x1="37125" y1="70817" x2="29250" y2="68942"/>
                        <a14:foregroundMark x1="29250" y1="68942" x2="33125" y2="66265"/>
                        <a14:foregroundMark x1="73500" y1="88755" x2="70000" y2="92905"/>
                        <a14:foregroundMark x1="91750" y1="74297" x2="89000" y2="74297"/>
                        <a14:foregroundMark x1="12000" y1="73896" x2="14250" y2="66667"/>
                        <a14:foregroundMark x1="14250" y1="66667" x2="26125" y2="55020"/>
                        <a14:foregroundMark x1="7750" y1="73896" x2="5750" y2="73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5515" y="4507106"/>
            <a:ext cx="2599041" cy="242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41D7A-DEBD-4C65-BAAA-1D99AB735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634" y="73528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5B8-E7E3-475D-9BD9-FEE735C2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70" y="24774"/>
            <a:ext cx="10515600" cy="1325563"/>
          </a:xfrm>
        </p:spPr>
        <p:txBody>
          <a:bodyPr/>
          <a:lstStyle/>
          <a:p>
            <a:r>
              <a:rPr lang="en-US" dirty="0"/>
              <a:t>When is the g silent?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F9C0-7448-4DFF-809F-19CD9EB1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/>
          </a:bodyPr>
          <a:lstStyle/>
          <a:p>
            <a:r>
              <a:rPr lang="en-US" dirty="0"/>
              <a:t>If there is a /n/ before the /g/ , it a silent /g/, meaning we do not pronounce it.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Century Gothic" panose="020B0502020202020204" pitchFamily="34" charset="0"/>
              </a:rPr>
              <a:t>Examples :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  <a:latin typeface="Century Gothic" panose="020B0502020202020204" pitchFamily="34" charset="0"/>
              </a:rPr>
              <a:t>g</a:t>
            </a:r>
            <a:r>
              <a:rPr lang="en-US" sz="4400" dirty="0">
                <a:latin typeface="Century Gothic" panose="020B0502020202020204" pitchFamily="34" charset="0"/>
              </a:rPr>
              <a:t>nome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B0F0"/>
                </a:solidFill>
                <a:latin typeface="Century Gothic" panose="020B0502020202020204" pitchFamily="34" charset="0"/>
              </a:rPr>
              <a:t>g</a:t>
            </a:r>
            <a:r>
              <a:rPr lang="en-US" sz="4400" dirty="0">
                <a:latin typeface="Century Gothic" panose="020B0502020202020204" pitchFamily="34" charset="0"/>
              </a:rPr>
              <a:t>naw</a:t>
            </a:r>
          </a:p>
          <a:p>
            <a:pPr marL="0" indent="0" algn="ctr">
              <a:buNone/>
            </a:pPr>
            <a:r>
              <a:rPr lang="en-US" sz="4400" dirty="0">
                <a:latin typeface="Century Gothic" panose="020B0502020202020204" pitchFamily="34" charset="0"/>
              </a:rPr>
              <a:t>si</a:t>
            </a:r>
            <a:r>
              <a:rPr lang="en-US" sz="4400" dirty="0">
                <a:solidFill>
                  <a:srgbClr val="00B0F0"/>
                </a:solidFill>
                <a:latin typeface="Century Gothic" panose="020B0502020202020204" pitchFamily="34" charset="0"/>
              </a:rPr>
              <a:t>g</a:t>
            </a:r>
            <a:r>
              <a:rPr lang="en-US" sz="4400" dirty="0">
                <a:latin typeface="Century Gothic" panose="020B0502020202020204" pitchFamily="34" charset="0"/>
              </a:rPr>
              <a:t>n</a:t>
            </a:r>
          </a:p>
          <a:p>
            <a:pPr marL="0" indent="0" algn="ctr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CAD01-FC65-4C52-A10E-62523C7AF4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9785" y="2143993"/>
            <a:ext cx="1317215" cy="2175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F6B50D-9FD4-452B-AD5D-119C6038E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4" t="7590" r="6800" b="17128"/>
          <a:stretch/>
        </p:blipFill>
        <p:spPr>
          <a:xfrm>
            <a:off x="2475677" y="3231602"/>
            <a:ext cx="2627309" cy="2105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C11C-5630-42BC-922A-B137DCCB0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00" b="90167" l="9167" r="91167">
                        <a14:foregroundMark x1="77667" y1="43667" x2="72000" y2="56333"/>
                        <a14:foregroundMark x1="72000" y1="56333" x2="63167" y2="59000"/>
                        <a14:foregroundMark x1="63167" y1="59000" x2="65667" y2="46000"/>
                        <a14:foregroundMark x1="65667" y1="46000" x2="68000" y2="55000"/>
                        <a14:foregroundMark x1="68000" y1="55000" x2="57500" y2="62167"/>
                        <a14:foregroundMark x1="57500" y1="62167" x2="48333" y2="55500"/>
                        <a14:foregroundMark x1="48333" y1="55500" x2="56167" y2="48000"/>
                        <a14:foregroundMark x1="56167" y1="48000" x2="50667" y2="57333"/>
                        <a14:foregroundMark x1="50667" y1="57333" x2="39500" y2="56167"/>
                        <a14:foregroundMark x1="39500" y1="56167" x2="39333" y2="44500"/>
                        <a14:foregroundMark x1="39333" y1="44500" x2="32500" y2="53667"/>
                        <a14:foregroundMark x1="32500" y1="53667" x2="21333" y2="56667"/>
                        <a14:foregroundMark x1="21333" y1="56667" x2="16667" y2="49500"/>
                        <a14:foregroundMark x1="16667" y1="49500" x2="19167" y2="41500"/>
                        <a14:foregroundMark x1="19167" y1="41500" x2="30500" y2="37667"/>
                        <a14:foregroundMark x1="30500" y1="37667" x2="31500" y2="50000"/>
                        <a14:foregroundMark x1="31500" y1="50000" x2="25333" y2="58333"/>
                        <a14:foregroundMark x1="25333" y1="58333" x2="23167" y2="46833"/>
                        <a14:foregroundMark x1="23167" y1="46833" x2="31333" y2="42833"/>
                        <a14:foregroundMark x1="31333" y1="42833" x2="31667" y2="54333"/>
                        <a14:foregroundMark x1="31667" y1="54333" x2="23667" y2="59500"/>
                        <a14:foregroundMark x1="23667" y1="59500" x2="23500" y2="44667"/>
                        <a14:foregroundMark x1="23500" y1="44667" x2="22167" y2="56667"/>
                        <a14:foregroundMark x1="22167" y1="56667" x2="28833" y2="45000"/>
                        <a14:foregroundMark x1="28833" y1="45000" x2="24833" y2="57167"/>
                        <a14:foregroundMark x1="24833" y1="57167" x2="36333" y2="41667"/>
                        <a14:foregroundMark x1="36333" y1="41667" x2="39000" y2="56000"/>
                        <a14:foregroundMark x1="39000" y1="56000" x2="46000" y2="43000"/>
                        <a14:foregroundMark x1="46000" y1="43000" x2="35000" y2="64000"/>
                        <a14:foregroundMark x1="35000" y1="64000" x2="41333" y2="43333"/>
                        <a14:foregroundMark x1="41333" y1="43333" x2="36667" y2="58167"/>
                        <a14:foregroundMark x1="36667" y1="58167" x2="35500" y2="40833"/>
                        <a14:foregroundMark x1="35500" y1="40833" x2="32000" y2="50000"/>
                        <a14:foregroundMark x1="32000" y1="50000" x2="37333" y2="37667"/>
                        <a14:foregroundMark x1="37333" y1="37667" x2="37500" y2="46167"/>
                        <a14:foregroundMark x1="37500" y1="46167" x2="43833" y2="36500"/>
                        <a14:foregroundMark x1="43833" y1="36500" x2="48833" y2="54333"/>
                        <a14:foregroundMark x1="48833" y1="54333" x2="60333" y2="41667"/>
                        <a14:foregroundMark x1="60333" y1="41667" x2="54667" y2="60333"/>
                        <a14:foregroundMark x1="54667" y1="60333" x2="69833" y2="30000"/>
                        <a14:foregroundMark x1="69833" y1="30000" x2="50333" y2="52500"/>
                        <a14:foregroundMark x1="50333" y1="52500" x2="53833" y2="35833"/>
                        <a14:foregroundMark x1="53833" y1="35833" x2="52500" y2="44667"/>
                        <a14:foregroundMark x1="52500" y1="44667" x2="64833" y2="43667"/>
                        <a14:foregroundMark x1="64833" y1="43667" x2="73167" y2="39000"/>
                        <a14:foregroundMark x1="73167" y1="39000" x2="70167" y2="51667"/>
                        <a14:foregroundMark x1="70167" y1="51667" x2="75333" y2="40000"/>
                        <a14:foregroundMark x1="75333" y1="40000" x2="72833" y2="54000"/>
                        <a14:foregroundMark x1="72833" y1="54000" x2="79833" y2="45333"/>
                        <a14:foregroundMark x1="79833" y1="45333" x2="74500" y2="59833"/>
                        <a14:foregroundMark x1="74500" y1="59833" x2="83333" y2="42167"/>
                        <a14:foregroundMark x1="83333" y1="42167" x2="78167" y2="56000"/>
                        <a14:foregroundMark x1="18333" y1="65500" x2="21333" y2="56500"/>
                        <a14:foregroundMark x1="21333" y1="56500" x2="20833" y2="52000"/>
                        <a14:foregroundMark x1="9333" y1="61333" x2="9667" y2="47667"/>
                        <a14:foregroundMark x1="63667" y1="90333" x2="51000" y2="89333"/>
                        <a14:foregroundMark x1="91167" y1="64333" x2="90167" y2="36500"/>
                        <a14:foregroundMark x1="65000" y1="9000" x2="35000" y2="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463" y="4612179"/>
            <a:ext cx="1903186" cy="19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282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Silent consonants wr/gn/kn</vt:lpstr>
      <vt:lpstr>Objective: </vt:lpstr>
      <vt:lpstr>Let’s watch a video about silent letters. </vt:lpstr>
      <vt:lpstr>What is silent letter?</vt:lpstr>
      <vt:lpstr>First, let’s take a look at this word, do you notice anything strange about it?</vt:lpstr>
      <vt:lpstr>There are a lot of silent letters but for now we will be talking about 3 letters that are silent </vt:lpstr>
      <vt:lpstr>When is the K silent ?</vt:lpstr>
      <vt:lpstr>When is the w silent?</vt:lpstr>
      <vt:lpstr>When is the g silent?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consonants wr/gn/kn</dc:title>
  <dc:creator>Mais Abu Salman</dc:creator>
  <cp:lastModifiedBy>Mais Abu Salman</cp:lastModifiedBy>
  <cp:revision>13</cp:revision>
  <dcterms:created xsi:type="dcterms:W3CDTF">2021-10-31T10:32:30Z</dcterms:created>
  <dcterms:modified xsi:type="dcterms:W3CDTF">2021-11-08T06:33:09Z</dcterms:modified>
</cp:coreProperties>
</file>