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5" r:id="rId3"/>
    <p:sldId id="271" r:id="rId4"/>
    <p:sldId id="272" r:id="rId5"/>
    <p:sldId id="273" r:id="rId6"/>
    <p:sldId id="270" r:id="rId7"/>
    <p:sldId id="274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82" autoAdjust="0"/>
    <p:restoredTop sz="94660"/>
  </p:normalViewPr>
  <p:slideViewPr>
    <p:cSldViewPr>
      <p:cViewPr>
        <p:scale>
          <a:sx n="76" d="100"/>
          <a:sy n="76" d="100"/>
        </p:scale>
        <p:origin x="-147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08.10.2022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69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08.10.2022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08.10.2022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4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08.10.2022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12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08.10.2022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36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08.10.2022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37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08.10.2022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74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08.10.2022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25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08.10.2022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47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08.10.2022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03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08.10.2022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65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08.10.2022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67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lecoinducervanties.wordpress.com/2011/04/07/les-verbes-pronominaux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audio" Target="../media/audio5.wav"/><Relationship Id="rId7" Type="http://schemas.openxmlformats.org/officeDocument/2006/relationships/audio" Target="../media/audio9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7.wav"/><Relationship Id="rId4" Type="http://schemas.openxmlformats.org/officeDocument/2006/relationships/audio" Target="../media/audio6.wav"/><Relationship Id="rId9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5.wav"/><Relationship Id="rId3" Type="http://schemas.openxmlformats.org/officeDocument/2006/relationships/audio" Target="../media/audio5.wav"/><Relationship Id="rId7" Type="http://schemas.openxmlformats.org/officeDocument/2006/relationships/audio" Target="../media/audio14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3.wav"/><Relationship Id="rId5" Type="http://schemas.openxmlformats.org/officeDocument/2006/relationships/audio" Target="../media/audio12.wav"/><Relationship Id="rId10" Type="http://schemas.openxmlformats.org/officeDocument/2006/relationships/image" Target="../media/image6.gif"/><Relationship Id="rId4" Type="http://schemas.openxmlformats.org/officeDocument/2006/relationships/audio" Target="../media/audio11.wav"/><Relationship Id="rId9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audio" Target="../media/audio17.wav"/><Relationship Id="rId7" Type="http://schemas.openxmlformats.org/officeDocument/2006/relationships/audio" Target="../media/audio21.wav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0.wav"/><Relationship Id="rId5" Type="http://schemas.openxmlformats.org/officeDocument/2006/relationships/audio" Target="../media/audio19.wav"/><Relationship Id="rId4" Type="http://schemas.openxmlformats.org/officeDocument/2006/relationships/audio" Target="../media/audio18.wav"/><Relationship Id="rId9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0.gif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5037" y="2276872"/>
            <a:ext cx="7851648" cy="18288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r>
              <a:rPr lang="fr-FR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pperplate Gothic Bold" panose="020E0705020206020404" pitchFamily="34" charset="0"/>
              </a:rPr>
              <a:t>Les verbes pronominaux</a:t>
            </a:r>
            <a:endParaRPr lang="fr-FR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pperplate Gothic Bold" panose="020E07050202060204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61789" y="6389652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  <a:hlinkClick r:id="rId4"/>
              </a:rPr>
              <a:t>http://lecoinducervanties.wordpress.com/2011/04/07/les-verbes-pronominaux</a:t>
            </a:r>
            <a:r>
              <a:rPr lang="es-ES" dirty="0" smtClean="0">
                <a:hlinkClick r:id="rId4"/>
              </a:rPr>
              <a:t>/</a:t>
            </a:r>
            <a:r>
              <a:rPr lang="es-ES" dirty="0" smtClean="0"/>
              <a:t> </a:t>
            </a: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erb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2332" y="908720"/>
            <a:ext cx="8280920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Le </a:t>
            </a:r>
            <a:r>
              <a:rPr lang="fr-FR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verbe pronominal est accompagné par un pronom réfléchi de la même personne que le sujet</a:t>
            </a:r>
            <a:r>
              <a:rPr lang="fr-FR" altLang="es-ES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.</a:t>
            </a:r>
            <a:endParaRPr lang="fr-FR" altLang="es-ES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2332" y="2348880"/>
            <a:ext cx="2739508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sz="3200" dirty="0" smtClean="0">
                <a:solidFill>
                  <a:schemeClr val="bg1"/>
                </a:solidFill>
                <a:latin typeface="Impact" panose="020B0806030902050204" pitchFamily="34" charset="0"/>
              </a:rPr>
              <a:t>Je </a:t>
            </a:r>
            <a:r>
              <a:rPr lang="fr-FR" sz="3200" dirty="0" smtClean="0">
                <a:solidFill>
                  <a:srgbClr val="FF0066"/>
                </a:solidFill>
                <a:latin typeface="Impact" panose="020B0806030902050204" pitchFamily="34" charset="0"/>
              </a:rPr>
              <a:t>me</a:t>
            </a:r>
            <a:r>
              <a:rPr lang="fr-FR" sz="3200" dirty="0" smtClean="0">
                <a:solidFill>
                  <a:schemeClr val="bg1"/>
                </a:solidFill>
                <a:latin typeface="Impact" panose="020B0806030902050204" pitchFamily="34" charset="0"/>
              </a:rPr>
              <a:t> douch</a:t>
            </a:r>
            <a:r>
              <a:rPr lang="fr-FR" sz="3200" dirty="0" smtClean="0">
                <a:solidFill>
                  <a:srgbClr val="FF0066"/>
                </a:solidFill>
                <a:latin typeface="Impact" panose="020B0806030902050204" pitchFamily="34" charset="0"/>
              </a:rPr>
              <a:t>e</a:t>
            </a:r>
            <a:r>
              <a:rPr lang="fr-FR" altLang="es-ES" sz="3200" dirty="0" smtClean="0">
                <a:solidFill>
                  <a:schemeClr val="bg1"/>
                </a:solidFill>
                <a:latin typeface="Impact" panose="020B0806030902050204" pitchFamily="34" charset="0"/>
              </a:rPr>
              <a:t>.</a:t>
            </a:r>
            <a:endParaRPr lang="fr-FR" altLang="es-ES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771800" y="5877272"/>
            <a:ext cx="6120680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fr-FR" sz="3200" dirty="0" smtClean="0">
                <a:solidFill>
                  <a:schemeClr val="bg1"/>
                </a:solidFill>
                <a:latin typeface="Impact" panose="020B0806030902050204" pitchFamily="34" charset="0"/>
              </a:rPr>
              <a:t>Madame Morel </a:t>
            </a:r>
            <a:r>
              <a:rPr lang="fr-FR" sz="3200" dirty="0" smtClean="0">
                <a:solidFill>
                  <a:srgbClr val="FF0066"/>
                </a:solidFill>
                <a:latin typeface="Impact" panose="020B0806030902050204" pitchFamily="34" charset="0"/>
              </a:rPr>
              <a:t>se</a:t>
            </a:r>
            <a:r>
              <a:rPr lang="fr-FR" sz="3200" dirty="0" smtClean="0">
                <a:latin typeface="Impact" panose="020B0806030902050204" pitchFamily="34" charset="0"/>
              </a:rPr>
              <a:t> </a:t>
            </a:r>
            <a:r>
              <a:rPr lang="fr-FR" sz="3200" dirty="0" smtClean="0">
                <a:solidFill>
                  <a:schemeClr val="bg1"/>
                </a:solidFill>
                <a:latin typeface="Impact" panose="020B0806030902050204" pitchFamily="34" charset="0"/>
              </a:rPr>
              <a:t>bross</a:t>
            </a:r>
            <a:r>
              <a:rPr lang="fr-FR" sz="3200" dirty="0" smtClean="0">
                <a:solidFill>
                  <a:srgbClr val="FF0066"/>
                </a:solidFill>
                <a:latin typeface="Impact" panose="020B0806030902050204" pitchFamily="34" charset="0"/>
              </a:rPr>
              <a:t>e</a:t>
            </a:r>
            <a:r>
              <a:rPr lang="fr-FR" sz="3200" dirty="0" smtClean="0">
                <a:solidFill>
                  <a:schemeClr val="bg1"/>
                </a:solidFill>
                <a:latin typeface="Impact" panose="020B0806030902050204" pitchFamily="34" charset="0"/>
              </a:rPr>
              <a:t> les dents</a:t>
            </a:r>
            <a:r>
              <a:rPr lang="fr-FR" altLang="es-ES" sz="3200" dirty="0" smtClean="0">
                <a:solidFill>
                  <a:schemeClr val="bg1"/>
                </a:solidFill>
                <a:latin typeface="Impact" panose="020B0806030902050204" pitchFamily="34" charset="0"/>
              </a:rPr>
              <a:t>.</a:t>
            </a:r>
            <a:endParaRPr lang="fr-FR" altLang="es-ES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1030" name="Picture 6" descr="http://smileys.cz/smiles/smajlici-koupelna-a-wc/smileys-cz-1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2164448"/>
            <a:ext cx="1902085" cy="176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netanimations.net/toothbrush-toothbrush-toothpaste-lady-000458-large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84984"/>
            <a:ext cx="2392485" cy="234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75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uc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os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66"/>
            <a:ext cx="8229600" cy="825446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Présent</a:t>
            </a:r>
            <a:endParaRPr lang="ru-RU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840694"/>
            <a:ext cx="914400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je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1650845"/>
            <a:ext cx="914400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tu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7796" y="2555582"/>
            <a:ext cx="914400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il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2576702"/>
            <a:ext cx="100811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elle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44208" y="836712"/>
            <a:ext cx="2160240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lav</a:t>
            </a:r>
            <a:r>
              <a:rPr lang="fr-FR" sz="3200" dirty="0" smtClean="0">
                <a:solidFill>
                  <a:srgbClr val="FF0066"/>
                </a:solidFill>
                <a:latin typeface="Arial Rounded MT Bold" panose="020F0704030504030204" pitchFamily="34" charset="0"/>
              </a:rPr>
              <a:t>e</a:t>
            </a:r>
            <a:endParaRPr lang="ru-RU" sz="3200" dirty="0">
              <a:solidFill>
                <a:srgbClr val="FF0066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13229" y="1700808"/>
            <a:ext cx="2160240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lav</a:t>
            </a:r>
            <a:r>
              <a:rPr lang="fr-FR" sz="3200" dirty="0" smtClean="0">
                <a:solidFill>
                  <a:srgbClr val="FF0066"/>
                </a:solidFill>
                <a:latin typeface="Arial Rounded MT Bold" panose="020F0704030504030204" pitchFamily="34" charset="0"/>
              </a:rPr>
              <a:t>es</a:t>
            </a:r>
            <a:endParaRPr lang="ru-RU" sz="3200" dirty="0">
              <a:solidFill>
                <a:srgbClr val="FF0066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94437" y="2577918"/>
            <a:ext cx="2160240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lav</a:t>
            </a:r>
            <a:r>
              <a:rPr lang="fr-FR" sz="3200" dirty="0" smtClean="0">
                <a:solidFill>
                  <a:srgbClr val="FF0066"/>
                </a:solidFill>
                <a:latin typeface="Arial Rounded MT Bold" panose="020F0704030504030204" pitchFamily="34" charset="0"/>
              </a:rPr>
              <a:t>e</a:t>
            </a:r>
            <a:endParaRPr lang="ru-RU" sz="3200" dirty="0">
              <a:solidFill>
                <a:srgbClr val="FF0066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99992" y="836712"/>
            <a:ext cx="914400" cy="720080"/>
          </a:xfrm>
          <a:prstGeom prst="rect">
            <a:avLst/>
          </a:prstGeom>
          <a:solidFill>
            <a:srgbClr val="FF00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me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14559" y="2550369"/>
            <a:ext cx="914400" cy="720080"/>
          </a:xfrm>
          <a:prstGeom prst="rect">
            <a:avLst/>
          </a:prstGeom>
          <a:solidFill>
            <a:srgbClr val="FF00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se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99992" y="1628800"/>
            <a:ext cx="914400" cy="720080"/>
          </a:xfrm>
          <a:prstGeom prst="rect">
            <a:avLst/>
          </a:prstGeom>
          <a:solidFill>
            <a:srgbClr val="FF00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te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0" name="Прямоугольник 4"/>
          <p:cNvSpPr/>
          <p:nvPr/>
        </p:nvSpPr>
        <p:spPr>
          <a:xfrm>
            <a:off x="2304420" y="3501008"/>
            <a:ext cx="136815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nous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1" name="Прямоугольник 5"/>
          <p:cNvSpPr/>
          <p:nvPr/>
        </p:nvSpPr>
        <p:spPr>
          <a:xfrm>
            <a:off x="2319570" y="4437112"/>
            <a:ext cx="136815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vous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2" name="Прямоугольник 6"/>
          <p:cNvSpPr/>
          <p:nvPr/>
        </p:nvSpPr>
        <p:spPr>
          <a:xfrm>
            <a:off x="897796" y="5311161"/>
            <a:ext cx="136815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ils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3" name="Прямоугольник 7"/>
          <p:cNvSpPr/>
          <p:nvPr/>
        </p:nvSpPr>
        <p:spPr>
          <a:xfrm>
            <a:off x="2555776" y="5311161"/>
            <a:ext cx="136815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elles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4" name="Прямоугольник 7"/>
          <p:cNvSpPr/>
          <p:nvPr/>
        </p:nvSpPr>
        <p:spPr>
          <a:xfrm>
            <a:off x="3212232" y="2590475"/>
            <a:ext cx="100811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on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5" name="Прямоугольник 9"/>
          <p:cNvSpPr/>
          <p:nvPr/>
        </p:nvSpPr>
        <p:spPr>
          <a:xfrm>
            <a:off x="6228184" y="3450170"/>
            <a:ext cx="2376264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lav</a:t>
            </a:r>
            <a:r>
              <a:rPr lang="fr-FR" sz="3200" dirty="0" smtClean="0">
                <a:solidFill>
                  <a:srgbClr val="FF0066"/>
                </a:solidFill>
                <a:latin typeface="Arial Rounded MT Bold" panose="020F0704030504030204" pitchFamily="34" charset="0"/>
              </a:rPr>
              <a:t>ons</a:t>
            </a:r>
            <a:endParaRPr lang="ru-RU" sz="3200" dirty="0">
              <a:solidFill>
                <a:srgbClr val="FF0066"/>
              </a:solidFill>
            </a:endParaRPr>
          </a:p>
        </p:txBody>
      </p:sp>
      <p:sp>
        <p:nvSpPr>
          <p:cNvPr id="26" name="Прямоугольник 10"/>
          <p:cNvSpPr/>
          <p:nvPr/>
        </p:nvSpPr>
        <p:spPr>
          <a:xfrm>
            <a:off x="6246925" y="4386274"/>
            <a:ext cx="2376264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lav</a:t>
            </a:r>
            <a:r>
              <a:rPr lang="fr-FR" sz="3200" dirty="0" smtClean="0">
                <a:solidFill>
                  <a:srgbClr val="FF0066"/>
                </a:solidFill>
                <a:latin typeface="Arial Rounded MT Bold" panose="020F0704030504030204" pitchFamily="34" charset="0"/>
              </a:rPr>
              <a:t>ez</a:t>
            </a:r>
            <a:endParaRPr lang="ru-RU" sz="3200" dirty="0">
              <a:solidFill>
                <a:srgbClr val="FF0066"/>
              </a:solidFill>
            </a:endParaRPr>
          </a:p>
        </p:txBody>
      </p:sp>
      <p:sp>
        <p:nvSpPr>
          <p:cNvPr id="27" name="Прямоугольник 11"/>
          <p:cNvSpPr/>
          <p:nvPr/>
        </p:nvSpPr>
        <p:spPr>
          <a:xfrm>
            <a:off x="6286425" y="5301208"/>
            <a:ext cx="2376264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lav</a:t>
            </a:r>
            <a:r>
              <a:rPr lang="fr-FR" sz="3200" dirty="0" smtClean="0">
                <a:solidFill>
                  <a:srgbClr val="FF0066"/>
                </a:solidFill>
                <a:latin typeface="Arial Rounded MT Bold" panose="020F0704030504030204" pitchFamily="34" charset="0"/>
              </a:rPr>
              <a:t>ent</a:t>
            </a:r>
            <a:endParaRPr lang="ru-RU" sz="3200" dirty="0">
              <a:solidFill>
                <a:srgbClr val="FF0066"/>
              </a:solidFill>
            </a:endParaRPr>
          </a:p>
        </p:txBody>
      </p:sp>
      <p:sp>
        <p:nvSpPr>
          <p:cNvPr id="28" name="Прямоугольник 13"/>
          <p:cNvSpPr/>
          <p:nvPr/>
        </p:nvSpPr>
        <p:spPr>
          <a:xfrm>
            <a:off x="4360929" y="5298973"/>
            <a:ext cx="1274440" cy="720080"/>
          </a:xfrm>
          <a:prstGeom prst="rect">
            <a:avLst/>
          </a:prstGeom>
          <a:solidFill>
            <a:srgbClr val="FF00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se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9" name="Прямоугольник 15"/>
          <p:cNvSpPr/>
          <p:nvPr/>
        </p:nvSpPr>
        <p:spPr>
          <a:xfrm>
            <a:off x="4334539" y="3450170"/>
            <a:ext cx="1274440" cy="720080"/>
          </a:xfrm>
          <a:prstGeom prst="rect">
            <a:avLst/>
          </a:prstGeom>
          <a:solidFill>
            <a:srgbClr val="FF00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nous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0" name="Прямоугольник 16"/>
          <p:cNvSpPr/>
          <p:nvPr/>
        </p:nvSpPr>
        <p:spPr>
          <a:xfrm>
            <a:off x="4346362" y="4419631"/>
            <a:ext cx="1274440" cy="720080"/>
          </a:xfrm>
          <a:prstGeom prst="rect">
            <a:avLst/>
          </a:prstGeom>
          <a:solidFill>
            <a:srgbClr val="FF00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vous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2290" name="Picture 2" descr="https://smileyshack.files.wordpress.com/2010/12/sbathroom_bath_100-1001.gif?w=60&amp;h=6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9537"/>
            <a:ext cx="1506240" cy="153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41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il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66"/>
            <a:ext cx="8229600" cy="825446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Présent</a:t>
            </a:r>
            <a:endParaRPr lang="ru-RU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840694"/>
            <a:ext cx="914400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je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1650845"/>
            <a:ext cx="914400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tu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7796" y="2555582"/>
            <a:ext cx="914400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il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2576702"/>
            <a:ext cx="100811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elle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44208" y="836712"/>
            <a:ext cx="2160240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habill</a:t>
            </a:r>
            <a:r>
              <a:rPr lang="fr-FR" sz="3200" dirty="0" smtClean="0">
                <a:solidFill>
                  <a:srgbClr val="FF0066"/>
                </a:solidFill>
                <a:latin typeface="Arial Rounded MT Bold" panose="020F0704030504030204" pitchFamily="34" charset="0"/>
              </a:rPr>
              <a:t>e</a:t>
            </a:r>
            <a:endParaRPr lang="ru-RU" sz="3200" dirty="0">
              <a:solidFill>
                <a:srgbClr val="FF0066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13229" y="1700808"/>
            <a:ext cx="2160240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habill</a:t>
            </a:r>
            <a:r>
              <a:rPr lang="fr-FR" sz="3200" dirty="0" smtClean="0">
                <a:solidFill>
                  <a:srgbClr val="FF0066"/>
                </a:solidFill>
                <a:latin typeface="Arial Rounded MT Bold" panose="020F0704030504030204" pitchFamily="34" charset="0"/>
              </a:rPr>
              <a:t>es</a:t>
            </a:r>
            <a:endParaRPr lang="ru-RU" sz="3200" dirty="0">
              <a:solidFill>
                <a:srgbClr val="FF0066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94437" y="2577918"/>
            <a:ext cx="2160240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habill</a:t>
            </a:r>
            <a:r>
              <a:rPr lang="fr-FR" sz="3200" dirty="0" smtClean="0">
                <a:solidFill>
                  <a:srgbClr val="FF0066"/>
                </a:solidFill>
                <a:latin typeface="Arial Rounded MT Bold" panose="020F0704030504030204" pitchFamily="34" charset="0"/>
              </a:rPr>
              <a:t>e</a:t>
            </a:r>
            <a:endParaRPr lang="ru-RU" sz="3200" dirty="0">
              <a:solidFill>
                <a:srgbClr val="FF0066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99992" y="836712"/>
            <a:ext cx="914400" cy="720080"/>
          </a:xfrm>
          <a:prstGeom prst="rect">
            <a:avLst/>
          </a:prstGeom>
          <a:solidFill>
            <a:srgbClr val="FF00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m’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14559" y="2550369"/>
            <a:ext cx="914400" cy="720080"/>
          </a:xfrm>
          <a:prstGeom prst="rect">
            <a:avLst/>
          </a:prstGeom>
          <a:solidFill>
            <a:srgbClr val="FF00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s</a:t>
            </a:r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’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99992" y="1628800"/>
            <a:ext cx="914400" cy="720080"/>
          </a:xfrm>
          <a:prstGeom prst="rect">
            <a:avLst/>
          </a:prstGeom>
          <a:solidFill>
            <a:srgbClr val="FF00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t’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0" name="Прямоугольник 4"/>
          <p:cNvSpPr/>
          <p:nvPr/>
        </p:nvSpPr>
        <p:spPr>
          <a:xfrm>
            <a:off x="2304420" y="3501008"/>
            <a:ext cx="136815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nous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1" name="Прямоугольник 5"/>
          <p:cNvSpPr/>
          <p:nvPr/>
        </p:nvSpPr>
        <p:spPr>
          <a:xfrm>
            <a:off x="2319570" y="4437112"/>
            <a:ext cx="136815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vous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2" name="Прямоугольник 6"/>
          <p:cNvSpPr/>
          <p:nvPr/>
        </p:nvSpPr>
        <p:spPr>
          <a:xfrm>
            <a:off x="897796" y="5311161"/>
            <a:ext cx="136815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ils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3" name="Прямоугольник 7"/>
          <p:cNvSpPr/>
          <p:nvPr/>
        </p:nvSpPr>
        <p:spPr>
          <a:xfrm>
            <a:off x="2555776" y="5311161"/>
            <a:ext cx="136815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elles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4" name="Прямоугольник 7"/>
          <p:cNvSpPr/>
          <p:nvPr/>
        </p:nvSpPr>
        <p:spPr>
          <a:xfrm>
            <a:off x="3212232" y="2590475"/>
            <a:ext cx="100811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on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5" name="Прямоугольник 9"/>
          <p:cNvSpPr/>
          <p:nvPr/>
        </p:nvSpPr>
        <p:spPr>
          <a:xfrm>
            <a:off x="6228184" y="3450170"/>
            <a:ext cx="2376264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habill</a:t>
            </a:r>
            <a:r>
              <a:rPr lang="fr-FR" sz="3200" dirty="0" smtClean="0">
                <a:solidFill>
                  <a:srgbClr val="FF0066"/>
                </a:solidFill>
                <a:latin typeface="Arial Rounded MT Bold" panose="020F0704030504030204" pitchFamily="34" charset="0"/>
              </a:rPr>
              <a:t>ons</a:t>
            </a:r>
            <a:endParaRPr lang="ru-RU" sz="3200" dirty="0">
              <a:solidFill>
                <a:srgbClr val="FF0066"/>
              </a:solidFill>
            </a:endParaRPr>
          </a:p>
        </p:txBody>
      </p:sp>
      <p:sp>
        <p:nvSpPr>
          <p:cNvPr id="26" name="Прямоугольник 10"/>
          <p:cNvSpPr/>
          <p:nvPr/>
        </p:nvSpPr>
        <p:spPr>
          <a:xfrm>
            <a:off x="6246925" y="4386274"/>
            <a:ext cx="2376264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habill</a:t>
            </a:r>
            <a:r>
              <a:rPr lang="fr-FR" sz="3200" dirty="0" smtClean="0">
                <a:solidFill>
                  <a:srgbClr val="FF0066"/>
                </a:solidFill>
                <a:latin typeface="Arial Rounded MT Bold" panose="020F0704030504030204" pitchFamily="34" charset="0"/>
              </a:rPr>
              <a:t>ez</a:t>
            </a:r>
            <a:endParaRPr lang="ru-RU" sz="3200" dirty="0">
              <a:solidFill>
                <a:srgbClr val="FF0066"/>
              </a:solidFill>
            </a:endParaRPr>
          </a:p>
        </p:txBody>
      </p:sp>
      <p:sp>
        <p:nvSpPr>
          <p:cNvPr id="27" name="Прямоугольник 11"/>
          <p:cNvSpPr/>
          <p:nvPr/>
        </p:nvSpPr>
        <p:spPr>
          <a:xfrm>
            <a:off x="6286425" y="5301208"/>
            <a:ext cx="2376264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habill</a:t>
            </a:r>
            <a:r>
              <a:rPr lang="fr-FR" sz="3200" dirty="0" smtClean="0">
                <a:solidFill>
                  <a:srgbClr val="FF0066"/>
                </a:solidFill>
                <a:latin typeface="Arial Rounded MT Bold" panose="020F0704030504030204" pitchFamily="34" charset="0"/>
              </a:rPr>
              <a:t>ent</a:t>
            </a:r>
            <a:endParaRPr lang="ru-RU" sz="3200" dirty="0">
              <a:solidFill>
                <a:srgbClr val="FF0066"/>
              </a:solidFill>
            </a:endParaRPr>
          </a:p>
        </p:txBody>
      </p:sp>
      <p:sp>
        <p:nvSpPr>
          <p:cNvPr id="28" name="Прямоугольник 13"/>
          <p:cNvSpPr/>
          <p:nvPr/>
        </p:nvSpPr>
        <p:spPr>
          <a:xfrm>
            <a:off x="4360929" y="5298973"/>
            <a:ext cx="1274440" cy="720080"/>
          </a:xfrm>
          <a:prstGeom prst="rect">
            <a:avLst/>
          </a:prstGeom>
          <a:solidFill>
            <a:srgbClr val="FF00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s’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9" name="Прямоугольник 15"/>
          <p:cNvSpPr/>
          <p:nvPr/>
        </p:nvSpPr>
        <p:spPr>
          <a:xfrm>
            <a:off x="4334539" y="3450170"/>
            <a:ext cx="1274440" cy="720080"/>
          </a:xfrm>
          <a:prstGeom prst="rect">
            <a:avLst/>
          </a:prstGeom>
          <a:solidFill>
            <a:srgbClr val="FF00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nous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0" name="Прямоугольник 16"/>
          <p:cNvSpPr/>
          <p:nvPr/>
        </p:nvSpPr>
        <p:spPr>
          <a:xfrm>
            <a:off x="4346362" y="4419631"/>
            <a:ext cx="1274440" cy="720080"/>
          </a:xfrm>
          <a:prstGeom prst="rect">
            <a:avLst/>
          </a:prstGeom>
          <a:solidFill>
            <a:srgbClr val="FF00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vous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3314" name="Picture 2" descr="http://www.foundationsforfreedom.net/Topics/Parent_Infants/_res/GBF8/Dressing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80" y="350486"/>
            <a:ext cx="1193584" cy="220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92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il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66"/>
            <a:ext cx="8229600" cy="825446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La forme négative</a:t>
            </a:r>
            <a:endParaRPr lang="ru-RU" sz="3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85752" y="836712"/>
            <a:ext cx="914400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je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85752" y="1621615"/>
            <a:ext cx="914400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tu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536822"/>
            <a:ext cx="914400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il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96308" y="2535072"/>
            <a:ext cx="100811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elle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24128" y="764704"/>
            <a:ext cx="2160240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lav</a:t>
            </a:r>
            <a:r>
              <a:rPr lang="fr-FR" sz="3200" dirty="0" smtClean="0">
                <a:solidFill>
                  <a:srgbClr val="FF0066"/>
                </a:solidFill>
                <a:latin typeface="Arial Rounded MT Bold" panose="020F0704030504030204" pitchFamily="34" charset="0"/>
              </a:rPr>
              <a:t>e</a:t>
            </a:r>
            <a:endParaRPr lang="ru-RU" sz="3200" dirty="0">
              <a:solidFill>
                <a:srgbClr val="FF0066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24128" y="1621615"/>
            <a:ext cx="2160240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lav</a:t>
            </a:r>
            <a:r>
              <a:rPr lang="fr-FR" sz="3200" dirty="0" smtClean="0">
                <a:solidFill>
                  <a:srgbClr val="FF0066"/>
                </a:solidFill>
                <a:latin typeface="Arial Rounded MT Bold" panose="020F0704030504030204" pitchFamily="34" charset="0"/>
              </a:rPr>
              <a:t>es</a:t>
            </a:r>
            <a:endParaRPr lang="ru-RU" sz="3200" dirty="0">
              <a:solidFill>
                <a:srgbClr val="FF0066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24128" y="2535072"/>
            <a:ext cx="2160240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lav</a:t>
            </a:r>
            <a:r>
              <a:rPr lang="fr-FR" sz="3200" dirty="0" smtClean="0">
                <a:solidFill>
                  <a:srgbClr val="FF0066"/>
                </a:solidFill>
                <a:latin typeface="Arial Rounded MT Bold" panose="020F0704030504030204" pitchFamily="34" charset="0"/>
              </a:rPr>
              <a:t>e</a:t>
            </a:r>
            <a:endParaRPr lang="ru-RU" sz="3200" dirty="0">
              <a:solidFill>
                <a:srgbClr val="FF0066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99992" y="836712"/>
            <a:ext cx="914400" cy="720080"/>
          </a:xfrm>
          <a:prstGeom prst="rect">
            <a:avLst/>
          </a:prstGeom>
          <a:solidFill>
            <a:srgbClr val="FF00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me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14559" y="2550369"/>
            <a:ext cx="914400" cy="720080"/>
          </a:xfrm>
          <a:prstGeom prst="rect">
            <a:avLst/>
          </a:prstGeom>
          <a:solidFill>
            <a:srgbClr val="FF00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se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99992" y="1628800"/>
            <a:ext cx="914400" cy="720080"/>
          </a:xfrm>
          <a:prstGeom prst="rect">
            <a:avLst/>
          </a:prstGeom>
          <a:solidFill>
            <a:srgbClr val="FF00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te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0" name="Прямоугольник 4"/>
          <p:cNvSpPr/>
          <p:nvPr/>
        </p:nvSpPr>
        <p:spPr>
          <a:xfrm>
            <a:off x="1403648" y="3450170"/>
            <a:ext cx="136815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nous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1" name="Прямоугольник 5"/>
          <p:cNvSpPr/>
          <p:nvPr/>
        </p:nvSpPr>
        <p:spPr>
          <a:xfrm>
            <a:off x="1403648" y="4362481"/>
            <a:ext cx="136815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vous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2" name="Прямоугольник 6"/>
          <p:cNvSpPr/>
          <p:nvPr/>
        </p:nvSpPr>
        <p:spPr>
          <a:xfrm>
            <a:off x="248556" y="5298973"/>
            <a:ext cx="136815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ils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3" name="Прямоугольник 7"/>
          <p:cNvSpPr/>
          <p:nvPr/>
        </p:nvSpPr>
        <p:spPr>
          <a:xfrm>
            <a:off x="1871700" y="5311161"/>
            <a:ext cx="136815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elles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4" name="Прямоугольник 7"/>
          <p:cNvSpPr/>
          <p:nvPr/>
        </p:nvSpPr>
        <p:spPr>
          <a:xfrm>
            <a:off x="2411760" y="2548845"/>
            <a:ext cx="100811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on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5" name="Прямоугольник 9"/>
          <p:cNvSpPr/>
          <p:nvPr/>
        </p:nvSpPr>
        <p:spPr>
          <a:xfrm>
            <a:off x="5754086" y="3450170"/>
            <a:ext cx="2130282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lav</a:t>
            </a:r>
            <a:r>
              <a:rPr lang="fr-FR" sz="3200" dirty="0" smtClean="0">
                <a:solidFill>
                  <a:srgbClr val="FF0066"/>
                </a:solidFill>
                <a:latin typeface="Arial Rounded MT Bold" panose="020F0704030504030204" pitchFamily="34" charset="0"/>
              </a:rPr>
              <a:t>ons</a:t>
            </a:r>
            <a:endParaRPr lang="ru-RU" sz="3200" dirty="0">
              <a:solidFill>
                <a:srgbClr val="FF0066"/>
              </a:solidFill>
            </a:endParaRPr>
          </a:p>
        </p:txBody>
      </p:sp>
      <p:sp>
        <p:nvSpPr>
          <p:cNvPr id="26" name="Прямоугольник 10"/>
          <p:cNvSpPr/>
          <p:nvPr/>
        </p:nvSpPr>
        <p:spPr>
          <a:xfrm>
            <a:off x="5779140" y="4380010"/>
            <a:ext cx="2105228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lav</a:t>
            </a:r>
            <a:r>
              <a:rPr lang="fr-FR" sz="3200" dirty="0" smtClean="0">
                <a:solidFill>
                  <a:srgbClr val="FF0066"/>
                </a:solidFill>
                <a:latin typeface="Arial Rounded MT Bold" panose="020F0704030504030204" pitchFamily="34" charset="0"/>
              </a:rPr>
              <a:t>ez</a:t>
            </a:r>
            <a:endParaRPr lang="ru-RU" sz="3200" dirty="0">
              <a:solidFill>
                <a:srgbClr val="FF0066"/>
              </a:solidFill>
            </a:endParaRPr>
          </a:p>
        </p:txBody>
      </p:sp>
      <p:sp>
        <p:nvSpPr>
          <p:cNvPr id="27" name="Прямоугольник 11"/>
          <p:cNvSpPr/>
          <p:nvPr/>
        </p:nvSpPr>
        <p:spPr>
          <a:xfrm>
            <a:off x="5779140" y="5296884"/>
            <a:ext cx="2105228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lav</a:t>
            </a:r>
            <a:r>
              <a:rPr lang="fr-FR" sz="3200" dirty="0" smtClean="0">
                <a:solidFill>
                  <a:srgbClr val="FF0066"/>
                </a:solidFill>
                <a:latin typeface="Arial Rounded MT Bold" panose="020F0704030504030204" pitchFamily="34" charset="0"/>
              </a:rPr>
              <a:t>ent</a:t>
            </a:r>
            <a:endParaRPr lang="ru-RU" sz="3200" dirty="0">
              <a:solidFill>
                <a:srgbClr val="FF0066"/>
              </a:solidFill>
            </a:endParaRPr>
          </a:p>
        </p:txBody>
      </p:sp>
      <p:sp>
        <p:nvSpPr>
          <p:cNvPr id="28" name="Прямоугольник 13"/>
          <p:cNvSpPr/>
          <p:nvPr/>
        </p:nvSpPr>
        <p:spPr>
          <a:xfrm>
            <a:off x="4360929" y="5298973"/>
            <a:ext cx="1274440" cy="720080"/>
          </a:xfrm>
          <a:prstGeom prst="rect">
            <a:avLst/>
          </a:prstGeom>
          <a:solidFill>
            <a:srgbClr val="FF00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se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9" name="Прямоугольник 15"/>
          <p:cNvSpPr/>
          <p:nvPr/>
        </p:nvSpPr>
        <p:spPr>
          <a:xfrm>
            <a:off x="4334539" y="3450170"/>
            <a:ext cx="1274440" cy="720080"/>
          </a:xfrm>
          <a:prstGeom prst="rect">
            <a:avLst/>
          </a:prstGeom>
          <a:solidFill>
            <a:srgbClr val="FF00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nous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0" name="Прямоугольник 16"/>
          <p:cNvSpPr/>
          <p:nvPr/>
        </p:nvSpPr>
        <p:spPr>
          <a:xfrm>
            <a:off x="4346362" y="4419631"/>
            <a:ext cx="1274440" cy="720080"/>
          </a:xfrm>
          <a:prstGeom prst="rect">
            <a:avLst/>
          </a:prstGeom>
          <a:solidFill>
            <a:srgbClr val="FF00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vous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2290" name="Picture 2" descr="https://smileyshack.files.wordpress.com/2010/12/sbathroom_bath_100-1001.gif?w=60&amp;h=6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9537"/>
            <a:ext cx="1506240" cy="153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4"/>
          <p:cNvSpPr/>
          <p:nvPr/>
        </p:nvSpPr>
        <p:spPr>
          <a:xfrm>
            <a:off x="2962672" y="836712"/>
            <a:ext cx="914400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ne</a:t>
            </a:r>
            <a:endParaRPr lang="fr-FR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2" name="Прямоугольник 4"/>
          <p:cNvSpPr/>
          <p:nvPr/>
        </p:nvSpPr>
        <p:spPr>
          <a:xfrm>
            <a:off x="2962672" y="1655993"/>
            <a:ext cx="914400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ne</a:t>
            </a:r>
            <a:endParaRPr lang="fr-FR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3" name="Прямоугольник 4"/>
          <p:cNvSpPr/>
          <p:nvPr/>
        </p:nvSpPr>
        <p:spPr>
          <a:xfrm>
            <a:off x="3477216" y="2550369"/>
            <a:ext cx="914400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ne</a:t>
            </a:r>
            <a:endParaRPr lang="fr-FR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4" name="Прямоугольник 4"/>
          <p:cNvSpPr/>
          <p:nvPr/>
        </p:nvSpPr>
        <p:spPr>
          <a:xfrm>
            <a:off x="3115072" y="3450170"/>
            <a:ext cx="914400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ne</a:t>
            </a:r>
            <a:endParaRPr lang="fr-FR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5" name="Прямоугольник 4"/>
          <p:cNvSpPr/>
          <p:nvPr/>
        </p:nvSpPr>
        <p:spPr>
          <a:xfrm>
            <a:off x="3115072" y="4419631"/>
            <a:ext cx="914400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ne</a:t>
            </a:r>
            <a:endParaRPr lang="fr-FR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6" name="Прямоугольник 4"/>
          <p:cNvSpPr/>
          <p:nvPr/>
        </p:nvSpPr>
        <p:spPr>
          <a:xfrm>
            <a:off x="3298159" y="5298973"/>
            <a:ext cx="914400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ne</a:t>
            </a:r>
            <a:endParaRPr lang="fr-FR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7" name="Прямоугольник 4"/>
          <p:cNvSpPr/>
          <p:nvPr/>
        </p:nvSpPr>
        <p:spPr>
          <a:xfrm>
            <a:off x="8028384" y="753924"/>
            <a:ext cx="914400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pas</a:t>
            </a:r>
            <a:endParaRPr lang="fr-FR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8" name="Прямоугольник 4"/>
          <p:cNvSpPr/>
          <p:nvPr/>
        </p:nvSpPr>
        <p:spPr>
          <a:xfrm>
            <a:off x="8028384" y="1621615"/>
            <a:ext cx="914400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pas</a:t>
            </a:r>
            <a:endParaRPr lang="fr-FR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9" name="Прямоугольник 4"/>
          <p:cNvSpPr/>
          <p:nvPr/>
        </p:nvSpPr>
        <p:spPr>
          <a:xfrm>
            <a:off x="8028384" y="2535072"/>
            <a:ext cx="914400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pas</a:t>
            </a:r>
            <a:endParaRPr lang="fr-FR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0" name="Прямоугольник 4"/>
          <p:cNvSpPr/>
          <p:nvPr/>
        </p:nvSpPr>
        <p:spPr>
          <a:xfrm>
            <a:off x="8028384" y="3432011"/>
            <a:ext cx="914400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pas</a:t>
            </a:r>
            <a:endParaRPr lang="fr-FR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1" name="Прямоугольник 4"/>
          <p:cNvSpPr/>
          <p:nvPr/>
        </p:nvSpPr>
        <p:spPr>
          <a:xfrm>
            <a:off x="8041929" y="4377823"/>
            <a:ext cx="914400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pas</a:t>
            </a:r>
            <a:endParaRPr lang="fr-FR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2" name="Прямоугольник 4"/>
          <p:cNvSpPr/>
          <p:nvPr/>
        </p:nvSpPr>
        <p:spPr>
          <a:xfrm>
            <a:off x="8028384" y="5294650"/>
            <a:ext cx="914400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tx2">
                    <a:lumMod val="10000"/>
                  </a:schemeClr>
                </a:solidFill>
                <a:latin typeface="Arial Rounded MT Bold" panose="020F0704030504030204" pitchFamily="34" charset="0"/>
              </a:rPr>
              <a:t>pas</a:t>
            </a:r>
            <a:endParaRPr lang="fr-FR" sz="32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1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il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824136"/>
          </a:xfrm>
        </p:spPr>
        <p:txBody>
          <a:bodyPr>
            <a:normAutofit/>
          </a:bodyPr>
          <a:lstStyle/>
          <a:p>
            <a:pPr eaLnBrk="1" hangingPunct="1"/>
            <a:r>
              <a:rPr lang="fr-FR" altLang="es-ES" sz="32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Verbes pronominaux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03848" y="1052736"/>
            <a:ext cx="4968552" cy="1944216"/>
          </a:xfrm>
          <a:ln>
            <a:miter lim="800000"/>
            <a:headEnd/>
            <a:tailEnd/>
          </a:ln>
        </p:spPr>
        <p:txBody>
          <a:bodyPr numCol="2">
            <a:normAutofit/>
          </a:bodyPr>
          <a:lstStyle/>
          <a:p>
            <a:pPr eaLnBrk="1" fontAlgn="auto" hangingPunct="1">
              <a:spcAft>
                <a:spcPts val="0"/>
              </a:spcAft>
              <a:buBlip>
                <a:blip r:embed="rId4"/>
              </a:buBlip>
              <a:defRPr/>
            </a:pP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1. Vos activités</a:t>
            </a:r>
          </a:p>
          <a:p>
            <a:pPr marL="1051560" lvl="2">
              <a:buBlip>
                <a:blip r:embed="rId4"/>
              </a:buBlip>
              <a:defRPr/>
            </a:pPr>
            <a:r>
              <a:rPr lang="fr-FR" sz="1600" dirty="0" smtClean="0">
                <a:latin typeface="Arial Rounded MT Bold" panose="020F0704030504030204" pitchFamily="34" charset="0"/>
              </a:rPr>
              <a:t>Se </a:t>
            </a:r>
            <a:r>
              <a:rPr lang="fr-FR" sz="1600" dirty="0" err="1">
                <a:latin typeface="Arial Rounded MT Bold" panose="020F0704030504030204" pitchFamily="34" charset="0"/>
              </a:rPr>
              <a:t>réveerill</a:t>
            </a:r>
            <a:endParaRPr lang="fr-FR" sz="1600" dirty="0" smtClean="0">
              <a:latin typeface="Arial Rounded MT Bold" panose="020F0704030504030204" pitchFamily="34" charset="0"/>
            </a:endParaRPr>
          </a:p>
          <a:p>
            <a:pPr marL="1051560" lvl="2">
              <a:buBlip>
                <a:blip r:embed="rId4"/>
              </a:buBlip>
              <a:defRPr/>
            </a:pPr>
            <a:r>
              <a:rPr lang="fr-FR" sz="1600" dirty="0" smtClean="0">
                <a:latin typeface="Arial Rounded MT Bold" panose="020F0704030504030204" pitchFamily="34" charset="0"/>
              </a:rPr>
              <a:t>Se lever</a:t>
            </a:r>
          </a:p>
          <a:p>
            <a:pPr marL="1051560" lvl="2">
              <a:buBlip>
                <a:blip r:embed="rId4"/>
              </a:buBlip>
              <a:defRPr/>
            </a:pPr>
            <a:r>
              <a:rPr lang="fr-FR" sz="1600" dirty="0" smtClean="0">
                <a:latin typeface="Arial Rounded MT Bold" panose="020F0704030504030204" pitchFamily="34" charset="0"/>
              </a:rPr>
              <a:t>Se dépêcher</a:t>
            </a:r>
          </a:p>
          <a:p>
            <a:pPr marL="1051560" lvl="2">
              <a:buBlip>
                <a:blip r:embed="rId4"/>
              </a:buBlip>
              <a:defRPr/>
            </a:pPr>
            <a:r>
              <a:rPr lang="fr-FR" sz="1600" dirty="0" smtClean="0">
                <a:latin typeface="Arial Rounded MT Bold" panose="020F0704030504030204" pitchFamily="34" charset="0"/>
              </a:rPr>
              <a:t>Se reposer </a:t>
            </a:r>
          </a:p>
          <a:p>
            <a:pPr marL="1051560" lvl="2">
              <a:buBlip>
                <a:blip r:embed="rId4"/>
              </a:buBlip>
              <a:defRPr/>
            </a:pPr>
            <a:r>
              <a:rPr lang="fr-FR" sz="1600" dirty="0" smtClean="0">
                <a:latin typeface="Arial Rounded MT Bold" panose="020F0704030504030204" pitchFamily="34" charset="0"/>
              </a:rPr>
              <a:t>Se coucher 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347864" y="2866724"/>
            <a:ext cx="4572000" cy="298543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Blip>
                <a:blip r:embed="rId5"/>
              </a:buBlip>
              <a:defRPr/>
            </a:pPr>
            <a:r>
              <a:rPr lang="fr-FR" sz="28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2. Votre toilette</a:t>
            </a:r>
          </a:p>
          <a:p>
            <a:pPr marL="937260" lvl="1" indent="-285750">
              <a:buBlip>
                <a:blip r:embed="rId6"/>
              </a:buBlip>
              <a:defRPr/>
            </a:pPr>
            <a:r>
              <a:rPr lang="fr-FR" sz="16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Se laver</a:t>
            </a:r>
          </a:p>
          <a:p>
            <a:pPr marL="937260" lvl="1" indent="-285750">
              <a:buBlip>
                <a:blip r:embed="rId6"/>
              </a:buBlip>
              <a:defRPr/>
            </a:pPr>
            <a:r>
              <a:rPr lang="fr-FR" sz="16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Se brosser</a:t>
            </a:r>
          </a:p>
          <a:p>
            <a:pPr marL="937260" lvl="1" indent="-285750">
              <a:buBlip>
                <a:blip r:embed="rId6"/>
              </a:buBlip>
              <a:defRPr/>
            </a:pPr>
            <a:r>
              <a:rPr lang="fr-FR" sz="16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Se </a:t>
            </a:r>
            <a:r>
              <a:rPr lang="fr-FR" sz="16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doucher</a:t>
            </a:r>
            <a:endParaRPr lang="fr-FR" sz="16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  <a:p>
            <a:pPr marL="937260" lvl="1" indent="-285750">
              <a:buBlip>
                <a:blip r:embed="rId6"/>
              </a:buBlip>
              <a:defRPr/>
            </a:pPr>
            <a:r>
              <a:rPr lang="fr-FR" sz="16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Se maquiller</a:t>
            </a:r>
          </a:p>
          <a:p>
            <a:pPr marL="937260" lvl="1" indent="-285750">
              <a:buBlip>
                <a:blip r:embed="rId6"/>
              </a:buBlip>
              <a:defRPr/>
            </a:pPr>
            <a:r>
              <a:rPr lang="fr-FR" sz="16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Se raser</a:t>
            </a:r>
          </a:p>
          <a:p>
            <a:pPr marL="937260" lvl="1" indent="-285750">
              <a:buBlip>
                <a:blip r:embed="rId6"/>
              </a:buBlip>
              <a:defRPr/>
            </a:pPr>
            <a:r>
              <a:rPr lang="fr-FR" sz="16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S’habiller </a:t>
            </a:r>
          </a:p>
          <a:p>
            <a:pPr marL="365760" lvl="1">
              <a:defRPr/>
            </a:pPr>
            <a:endParaRPr lang="fr-FR" sz="1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365760" lvl="1">
              <a:defRPr/>
            </a:pPr>
            <a:endParaRPr lang="fr-FR" sz="1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365760" lvl="1">
              <a:defRPr/>
            </a:pPr>
            <a:endParaRPr lang="fr-FR" sz="1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365760" lvl="1">
              <a:defRPr/>
            </a:pPr>
            <a:endParaRPr lang="fr-FR" sz="1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347864" y="4869160"/>
            <a:ext cx="4572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Blip>
                <a:blip r:embed="rId7"/>
              </a:buBlip>
              <a:defRPr/>
            </a:pPr>
            <a:r>
              <a:rPr lang="fr-FR" sz="28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3. Vos émotions</a:t>
            </a:r>
          </a:p>
          <a:p>
            <a:pPr marL="651510" lvl="1">
              <a:buBlip>
                <a:blip r:embed="rId7"/>
              </a:buBlip>
              <a:defRPr/>
            </a:pPr>
            <a:r>
              <a:rPr lang="fr-FR" sz="16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S’ennuyer</a:t>
            </a:r>
          </a:p>
          <a:p>
            <a:pPr marL="651510" lvl="1">
              <a:buBlip>
                <a:blip r:embed="rId7"/>
              </a:buBlip>
              <a:defRPr/>
            </a:pPr>
            <a:r>
              <a:rPr lang="fr-FR" sz="16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S’amuser </a:t>
            </a:r>
          </a:p>
          <a:p>
            <a:pPr marL="651510" lvl="1">
              <a:buBlip>
                <a:blip r:embed="rId7"/>
              </a:buBlip>
              <a:defRPr/>
            </a:pPr>
            <a:r>
              <a:rPr lang="fr-FR" sz="16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Se fâcher</a:t>
            </a:r>
          </a:p>
        </p:txBody>
      </p:sp>
    </p:spTree>
    <p:extLst>
      <p:ext uri="{BB962C8B-B14F-4D97-AF65-F5344CB8AC3E}">
        <p14:creationId xmlns:p14="http://schemas.microsoft.com/office/powerpoint/2010/main" val="414157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3" grpId="0" uiExpand="1" build="p" animBg="1"/>
      <p:bldP spid="2" grpId="0" uiExpand="1" build="p"/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67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eaLnBrk="1" hangingPunct="1"/>
            <a:r>
              <a:rPr lang="fr-FR" altLang="es-ES" sz="32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Exercice</a:t>
            </a:r>
            <a:endParaRPr lang="en-US" altLang="es-ES" sz="3200" b="1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543716" y="3685094"/>
            <a:ext cx="6120680" cy="2448272"/>
          </a:xfrm>
        </p:spPr>
        <p:txBody>
          <a:bodyPr>
            <a:normAutofit fontScale="85000" lnSpcReduction="10000"/>
          </a:bodyPr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endParaRPr lang="fr-FR" altLang="es-ES" sz="2000" b="1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fr-FR" altLang="es-ES" sz="2000" b="1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La routine quotidienne</a:t>
            </a:r>
            <a:endParaRPr lang="fr-FR" altLang="es-ES" sz="200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fr-FR" altLang="es-E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1.  Je _____________ (se coucher) vers minuit.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fr-FR" altLang="es-E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2.  Tu _____________ (se réveiller) à huit heures ?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fr-FR" altLang="es-E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3. Elle _____________ (se laver) le visage et les cheveux</a:t>
            </a:r>
            <a:r>
              <a:rPr lang="fr-FR" altLang="es-E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fr-FR" altLang="es-ES" sz="200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fr-FR" altLang="es-E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4.  Nous ________________ (se brosser) les dents.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fr-FR" altLang="es-E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5.  Vous ____________________ (s’habiller) très vite.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fr-FR" altLang="es-E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6.  Elles ______________ (se promener) dans le jardin.</a:t>
            </a:r>
            <a:endParaRPr lang="en-US" altLang="es-ES" sz="200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95536" y="1052736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80000"/>
              </a:lnSpc>
              <a:buAutoNum type="arabicPeriod"/>
            </a:pPr>
            <a:r>
              <a:rPr lang="fr-FR" altLang="es-E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Julie </a:t>
            </a:r>
            <a:r>
              <a:rPr lang="fr-FR" altLang="es-E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__________ (se reposer) sur une chaise au </a:t>
            </a:r>
            <a:r>
              <a:rPr lang="fr-FR" altLang="es-E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Jardin des Tuileries.</a:t>
            </a:r>
          </a:p>
          <a:p>
            <a:pPr algn="just">
              <a:lnSpc>
                <a:spcPct val="80000"/>
              </a:lnSpc>
            </a:pPr>
            <a:endParaRPr lang="fr-FR" altLang="es-ES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457200" indent="-457200" algn="just">
              <a:lnSpc>
                <a:spcPct val="80000"/>
              </a:lnSpc>
              <a:buAutoNum type="arabicPeriod" startAt="2"/>
            </a:pPr>
            <a:r>
              <a:rPr lang="fr-FR" altLang="es-E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Deux jeunes hommes ____________ </a:t>
            </a:r>
            <a:r>
              <a:rPr lang="fr-FR" altLang="es-E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(s’ennuyer</a:t>
            </a:r>
            <a:r>
              <a:rPr lang="fr-FR" altLang="es-E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).</a:t>
            </a:r>
          </a:p>
          <a:p>
            <a:pPr algn="just">
              <a:lnSpc>
                <a:spcPct val="80000"/>
              </a:lnSpc>
            </a:pPr>
            <a:endParaRPr lang="fr-FR" altLang="es-ES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457200" indent="-457200" algn="just">
              <a:lnSpc>
                <a:spcPct val="80000"/>
              </a:lnSpc>
              <a:buAutoNum type="arabicPeriod" startAt="3"/>
            </a:pPr>
            <a:r>
              <a:rPr lang="fr-FR" altLang="es-E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Ils ________________ </a:t>
            </a:r>
            <a:r>
              <a:rPr lang="fr-FR" altLang="es-E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(se présenter) à </a:t>
            </a:r>
            <a:r>
              <a:rPr lang="fr-FR" altLang="es-E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Julie.</a:t>
            </a:r>
          </a:p>
          <a:p>
            <a:pPr algn="just">
              <a:lnSpc>
                <a:spcPct val="80000"/>
              </a:lnSpc>
            </a:pPr>
            <a:endParaRPr lang="fr-FR" altLang="es-ES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457200" indent="-457200" algn="just">
              <a:lnSpc>
                <a:spcPct val="80000"/>
              </a:lnSpc>
              <a:buAutoNum type="arabicPeriod" startAt="4"/>
            </a:pPr>
            <a:r>
              <a:rPr lang="fr-FR" altLang="es-ES" sz="200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Julie </a:t>
            </a:r>
            <a:r>
              <a:rPr lang="fr-FR" altLang="es-E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_______________ </a:t>
            </a:r>
            <a:r>
              <a:rPr lang="fr-FR" altLang="es-E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(se </a:t>
            </a:r>
            <a:r>
              <a:rPr lang="fr-FR" altLang="es-E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fâcher) avec eux.</a:t>
            </a:r>
          </a:p>
          <a:p>
            <a:pPr algn="just">
              <a:lnSpc>
                <a:spcPct val="80000"/>
              </a:lnSpc>
            </a:pPr>
            <a:endParaRPr lang="fr-FR" altLang="es-ES" sz="2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fr-FR" altLang="es-ES" sz="2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5.  Elle _________ (se lever) et </a:t>
            </a:r>
            <a:r>
              <a:rPr lang="fr-FR" altLang="es-ES" sz="2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s’en va.</a:t>
            </a:r>
            <a:endParaRPr lang="fr-FR" altLang="es-ES" sz="20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3557266" y="5733256"/>
            <a:ext cx="2487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es-ES" sz="2000" dirty="0" smtClean="0">
                <a:solidFill>
                  <a:srgbClr val="FF0066"/>
                </a:solidFill>
                <a:latin typeface="Arial Rounded MT Bold" panose="020F0704030504030204" pitchFamily="34" charset="0"/>
              </a:rPr>
              <a:t> </a:t>
            </a:r>
            <a:endParaRPr lang="es-ES" sz="20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71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uiExpand="1" build="p"/>
      <p:bldP spid="2" grpId="0" build="p"/>
      <p:bldP spid="15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1937</TotalTime>
  <Words>284</Words>
  <Application>Microsoft Office PowerPoint</Application>
  <PresentationFormat>On-screen Show (4:3)</PresentationFormat>
  <Paragraphs>123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Tema de Office</vt:lpstr>
      <vt:lpstr>Les verbes pronominaux</vt:lpstr>
      <vt:lpstr>PowerPoint Presentation</vt:lpstr>
      <vt:lpstr>Présent</vt:lpstr>
      <vt:lpstr>Présent</vt:lpstr>
      <vt:lpstr>La forme négative</vt:lpstr>
      <vt:lpstr>Verbes pronominaux</vt:lpstr>
      <vt:lpstr>PowerPoint Presentation</vt:lpstr>
      <vt:lpstr>Exercice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verbes pronominaux</dc:title>
  <dc:creator>Raquel</dc:creator>
  <cp:lastModifiedBy>win10</cp:lastModifiedBy>
  <cp:revision>29</cp:revision>
  <dcterms:created xsi:type="dcterms:W3CDTF">2013-12-09T19:31:05Z</dcterms:created>
  <dcterms:modified xsi:type="dcterms:W3CDTF">2022-10-09T11:26:14Z</dcterms:modified>
</cp:coreProperties>
</file>