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 snapToGrid="0">
      <p:cViewPr>
        <p:scale>
          <a:sx n="66" d="100"/>
          <a:sy n="66" d="100"/>
        </p:scale>
        <p:origin x="87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1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5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2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53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13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5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76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BC059-9F31-482F-A84F-284D2D8B0A4F}" type="datetimeFigureOut">
              <a:rPr lang="en-US" smtClean="0"/>
              <a:t>7/10/2020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1A362-6874-41A7-BBC1-71B97CB8A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80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المصطلحات الأساسية في المحاسبة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92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dirty="0" smtClean="0"/>
              <a:t>المصطلحات المحاسبية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7423550" y="1966424"/>
            <a:ext cx="3234676" cy="7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70909" y="1967345"/>
            <a:ext cx="1881733" cy="4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4" idx="0"/>
          </p:cNvCxnSpPr>
          <p:nvPr/>
        </p:nvCxnSpPr>
        <p:spPr>
          <a:xfrm>
            <a:off x="5097503" y="1981000"/>
            <a:ext cx="8397" cy="8103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23" idx="0"/>
          </p:cNvCxnSpPr>
          <p:nvPr/>
        </p:nvCxnSpPr>
        <p:spPr>
          <a:xfrm>
            <a:off x="9749154" y="1973777"/>
            <a:ext cx="0" cy="731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0" idx="0"/>
          </p:cNvCxnSpPr>
          <p:nvPr/>
        </p:nvCxnSpPr>
        <p:spPr>
          <a:xfrm>
            <a:off x="6622168" y="1967345"/>
            <a:ext cx="26049" cy="777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69" idx="0"/>
          </p:cNvCxnSpPr>
          <p:nvPr/>
        </p:nvCxnSpPr>
        <p:spPr>
          <a:xfrm flipH="1">
            <a:off x="8191309" y="1967345"/>
            <a:ext cx="15895" cy="7894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693931" y="1967345"/>
            <a:ext cx="2076979" cy="318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161" idx="0"/>
          </p:cNvCxnSpPr>
          <p:nvPr/>
        </p:nvCxnSpPr>
        <p:spPr>
          <a:xfrm>
            <a:off x="3615619" y="1973777"/>
            <a:ext cx="8107" cy="833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8993631" y="2705718"/>
            <a:ext cx="1511046" cy="143403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>
                <a:solidFill>
                  <a:schemeClr val="tx1"/>
                </a:solidFill>
              </a:rPr>
              <a:t>الأصول: </a:t>
            </a:r>
            <a:r>
              <a:rPr lang="ar-JO" sz="1400" dirty="0" smtClean="0">
                <a:solidFill>
                  <a:schemeClr val="tx1"/>
                </a:solidFill>
              </a:rPr>
              <a:t>كل ما تملكه المؤسسة من موجودات و أموال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endCxn id="62" idx="0"/>
          </p:cNvCxnSpPr>
          <p:nvPr/>
        </p:nvCxnSpPr>
        <p:spPr>
          <a:xfrm>
            <a:off x="11353799" y="1960754"/>
            <a:ext cx="1" cy="844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10829328" y="5252007"/>
            <a:ext cx="1338550" cy="1242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الأصول الثابتة مثل:المباني, السيارات, الأثاث, أجهزة و آلات 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7603331" y="4833461"/>
            <a:ext cx="2775754" cy="12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759821" y="5238550"/>
            <a:ext cx="1982090" cy="12429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الأصول المتداولة مثل: الصندوق, البنك, العملاء, المخزون, الأستثمارات قصيرة الأجل, أوراق القبض(كمبيالة أو سند)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endCxn id="41" idx="0"/>
          </p:cNvCxnSpPr>
          <p:nvPr/>
        </p:nvCxnSpPr>
        <p:spPr>
          <a:xfrm>
            <a:off x="9749154" y="4859915"/>
            <a:ext cx="1712" cy="378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7024525" y="5209161"/>
            <a:ext cx="1638837" cy="12723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الأصول غير الملموسة</a:t>
            </a:r>
          </a:p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مثل: شهرة المحل, حقوق النشر, براءة الأختراع, العلامة التجارية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6231639" y="4830106"/>
            <a:ext cx="1371692" cy="178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45" idx="0"/>
          </p:cNvCxnSpPr>
          <p:nvPr/>
        </p:nvCxnSpPr>
        <p:spPr>
          <a:xfrm>
            <a:off x="7843943" y="4859915"/>
            <a:ext cx="1" cy="349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5571590" y="5245457"/>
            <a:ext cx="1338550" cy="12429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الأستثمارات الطويلة الأجل</a:t>
            </a:r>
          </a:p>
          <a:p>
            <a:pPr algn="ctr"/>
            <a:r>
              <a:rPr lang="ar-JO" sz="1400" dirty="0" smtClean="0">
                <a:solidFill>
                  <a:schemeClr val="tx1"/>
                </a:solidFill>
              </a:rPr>
              <a:t>مثل: الأسهم و السندات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endCxn id="49" idx="0"/>
          </p:cNvCxnSpPr>
          <p:nvPr/>
        </p:nvCxnSpPr>
        <p:spPr>
          <a:xfrm>
            <a:off x="6231639" y="4853935"/>
            <a:ext cx="9226" cy="391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10093057" y="4839439"/>
            <a:ext cx="1405546" cy="6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endCxn id="35" idx="0"/>
          </p:cNvCxnSpPr>
          <p:nvPr/>
        </p:nvCxnSpPr>
        <p:spPr>
          <a:xfrm>
            <a:off x="11498603" y="4839439"/>
            <a:ext cx="0" cy="412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10539721" y="2805537"/>
            <a:ext cx="1628157" cy="14497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>
                <a:solidFill>
                  <a:schemeClr val="tx1"/>
                </a:solidFill>
              </a:rPr>
              <a:t>حقوق الملكية: </a:t>
            </a:r>
            <a:r>
              <a:rPr lang="ar-JO" sz="1400" dirty="0">
                <a:solidFill>
                  <a:schemeClr val="tx1"/>
                </a:solidFill>
              </a:rPr>
              <a:t>ألتزام المؤسسة تجاه مللاكها رأس المال + صافي الربح</a:t>
            </a:r>
          </a:p>
        </p:txBody>
      </p:sp>
      <p:cxnSp>
        <p:nvCxnSpPr>
          <p:cNvPr id="68" name="Straight Connector 67"/>
          <p:cNvCxnSpPr/>
          <p:nvPr/>
        </p:nvCxnSpPr>
        <p:spPr>
          <a:xfrm>
            <a:off x="4652642" y="1971364"/>
            <a:ext cx="2770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7407605" y="2756785"/>
            <a:ext cx="1567408" cy="14201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>
                <a:solidFill>
                  <a:schemeClr val="tx1"/>
                </a:solidFill>
              </a:rPr>
              <a:t>الأيرادات: </a:t>
            </a:r>
            <a:r>
              <a:rPr lang="ar-JO" sz="1400" dirty="0">
                <a:solidFill>
                  <a:schemeClr val="tx1"/>
                </a:solidFill>
              </a:rPr>
              <a:t>كل ما تحصل عليه المؤسسة من بيع بضاعة أو تقديم خدمة</a:t>
            </a:r>
          </a:p>
        </p:txBody>
      </p:sp>
      <p:sp>
        <p:nvSpPr>
          <p:cNvPr id="70" name="Oval 69"/>
          <p:cNvSpPr/>
          <p:nvPr/>
        </p:nvSpPr>
        <p:spPr>
          <a:xfrm>
            <a:off x="5916571" y="2744403"/>
            <a:ext cx="1463292" cy="130269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>
                <a:solidFill>
                  <a:schemeClr val="tx1"/>
                </a:solidFill>
              </a:rPr>
              <a:t>قائمة الدخل: </a:t>
            </a:r>
            <a:r>
              <a:rPr lang="ar-JO" sz="1400" dirty="0">
                <a:solidFill>
                  <a:schemeClr val="tx1"/>
                </a:solidFill>
              </a:rPr>
              <a:t>قائمة توضح نتيجة نشاط المؤسسة من ربح أو خسارة</a:t>
            </a:r>
          </a:p>
        </p:txBody>
      </p:sp>
      <p:sp>
        <p:nvSpPr>
          <p:cNvPr id="74" name="Oval 73"/>
          <p:cNvSpPr/>
          <p:nvPr/>
        </p:nvSpPr>
        <p:spPr>
          <a:xfrm>
            <a:off x="4330273" y="2791379"/>
            <a:ext cx="1551254" cy="14497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 smtClean="0">
                <a:solidFill>
                  <a:schemeClr val="tx1"/>
                </a:solidFill>
              </a:rPr>
              <a:t>قائمة المركز المالي: </a:t>
            </a:r>
            <a:r>
              <a:rPr lang="ar-JO" sz="1400" dirty="0" smtClean="0">
                <a:solidFill>
                  <a:schemeClr val="tx1"/>
                </a:solidFill>
              </a:rPr>
              <a:t>ملخص لجميع الأصول و الألتزامات و حقوق الملكية للمؤسسة</a:t>
            </a:r>
            <a:endParaRPr lang="ar-JO" sz="1600" dirty="0" smtClean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10658226" y="1967345"/>
            <a:ext cx="695573" cy="6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endCxn id="23" idx="4"/>
          </p:cNvCxnSpPr>
          <p:nvPr/>
        </p:nvCxnSpPr>
        <p:spPr>
          <a:xfrm flipV="1">
            <a:off x="9749154" y="4139748"/>
            <a:ext cx="0" cy="699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val 160"/>
          <p:cNvSpPr/>
          <p:nvPr/>
        </p:nvSpPr>
        <p:spPr>
          <a:xfrm>
            <a:off x="2931480" y="2807346"/>
            <a:ext cx="1384492" cy="123975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b="1" dirty="0" smtClean="0">
                <a:solidFill>
                  <a:schemeClr val="tx1"/>
                </a:solidFill>
              </a:rPr>
              <a:t>الألتزامات: </a:t>
            </a:r>
            <a:r>
              <a:rPr lang="ar-JO" sz="1400" dirty="0" smtClean="0">
                <a:solidFill>
                  <a:schemeClr val="tx1"/>
                </a:solidFill>
              </a:rPr>
              <a:t>حقوق الآخرين على المؤسسة دفعها</a:t>
            </a:r>
            <a:endParaRPr lang="ar-JO" sz="1600" dirty="0" smtClean="0">
              <a:solidFill>
                <a:schemeClr val="tx1"/>
              </a:solidFill>
            </a:endParaRPr>
          </a:p>
        </p:txBody>
      </p:sp>
      <p:cxnSp>
        <p:nvCxnSpPr>
          <p:cNvPr id="164" name="Straight Connector 163"/>
          <p:cNvCxnSpPr>
            <a:endCxn id="161" idx="4"/>
          </p:cNvCxnSpPr>
          <p:nvPr/>
        </p:nvCxnSpPr>
        <p:spPr>
          <a:xfrm flipV="1">
            <a:off x="3623726" y="4047098"/>
            <a:ext cx="0" cy="963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2613169" y="5008447"/>
            <a:ext cx="17784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endCxn id="168" idx="0"/>
          </p:cNvCxnSpPr>
          <p:nvPr/>
        </p:nvCxnSpPr>
        <p:spPr>
          <a:xfrm>
            <a:off x="4391025" y="5000625"/>
            <a:ext cx="4632" cy="4212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endCxn id="170" idx="0"/>
          </p:cNvCxnSpPr>
          <p:nvPr/>
        </p:nvCxnSpPr>
        <p:spPr>
          <a:xfrm>
            <a:off x="2613169" y="5008447"/>
            <a:ext cx="1" cy="37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3809423" y="5421828"/>
            <a:ext cx="1172467" cy="10665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dirty="0" smtClean="0">
                <a:solidFill>
                  <a:schemeClr val="tx1"/>
                </a:solidFill>
              </a:rPr>
              <a:t>الألتزامات طويلة الأمد: قروض سدادها أكثر من سنة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1996829" y="5381833"/>
            <a:ext cx="1232681" cy="11358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1600" dirty="0" smtClean="0">
                <a:solidFill>
                  <a:schemeClr val="tx1"/>
                </a:solidFill>
              </a:rPr>
              <a:t>الألتزامات قصيرة الأمد: التزامات سدادها خلال سنة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1" name="Oval 170"/>
          <p:cNvSpPr/>
          <p:nvPr/>
        </p:nvSpPr>
        <p:spPr>
          <a:xfrm>
            <a:off x="1397024" y="2765907"/>
            <a:ext cx="1512758" cy="130746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JO" sz="1600" b="1" dirty="0" smtClean="0">
                <a:solidFill>
                  <a:schemeClr val="tx1"/>
                </a:solidFill>
              </a:rPr>
              <a:t>المصروفات </a:t>
            </a:r>
            <a:r>
              <a:rPr lang="ar-JO" sz="1400" dirty="0" smtClean="0">
                <a:solidFill>
                  <a:schemeClr val="tx1"/>
                </a:solidFill>
              </a:rPr>
              <a:t>مثل الأيجارات, رواتب, فواتير, مطبوعات</a:t>
            </a:r>
          </a:p>
        </p:txBody>
      </p:sp>
      <p:cxnSp>
        <p:nvCxnSpPr>
          <p:cNvPr id="226" name="Straight Arrow Connector 225"/>
          <p:cNvCxnSpPr>
            <a:endCxn id="171" idx="0"/>
          </p:cNvCxnSpPr>
          <p:nvPr/>
        </p:nvCxnSpPr>
        <p:spPr>
          <a:xfrm flipH="1">
            <a:off x="2153403" y="2007141"/>
            <a:ext cx="2744" cy="7587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1" name="Oval 240"/>
          <p:cNvSpPr/>
          <p:nvPr/>
        </p:nvSpPr>
        <p:spPr>
          <a:xfrm>
            <a:off x="28711" y="2739634"/>
            <a:ext cx="1334901" cy="13599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1600" b="1" dirty="0" smtClean="0">
                <a:solidFill>
                  <a:schemeClr val="tx1"/>
                </a:solidFill>
              </a:rPr>
              <a:t>ميزان مراجعة: </a:t>
            </a:r>
            <a:r>
              <a:rPr lang="ar-JO" sz="1400" dirty="0" smtClean="0">
                <a:solidFill>
                  <a:schemeClr val="tx1"/>
                </a:solidFill>
              </a:rPr>
              <a:t>قائمة تتضمن جميع حسابات دفتر الأستاذ</a:t>
            </a:r>
          </a:p>
        </p:txBody>
      </p:sp>
      <p:cxnSp>
        <p:nvCxnSpPr>
          <p:cNvPr id="270" name="Straight Arrow Connector 269"/>
          <p:cNvCxnSpPr>
            <a:endCxn id="241" idx="0"/>
          </p:cNvCxnSpPr>
          <p:nvPr/>
        </p:nvCxnSpPr>
        <p:spPr>
          <a:xfrm>
            <a:off x="693931" y="2007141"/>
            <a:ext cx="2231" cy="732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504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164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المصطلحات الأساسية في المحاسبة</vt:lpstr>
      <vt:lpstr>المصطلحات المحاسبية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المصطلحات الأساسية في المحاسبة</dc:title>
  <dc:creator>Elias</dc:creator>
  <cp:lastModifiedBy>Elias</cp:lastModifiedBy>
  <cp:revision>12</cp:revision>
  <dcterms:created xsi:type="dcterms:W3CDTF">2020-07-10T08:52:20Z</dcterms:created>
  <dcterms:modified xsi:type="dcterms:W3CDTF">2020-07-10T10:25:21Z</dcterms:modified>
</cp:coreProperties>
</file>