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9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6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1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7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5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7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8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1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6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6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F715B-F35F-4F31-BFE8-9ECF41C2280C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157C-40A0-468B-BFDF-38098B206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6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المحاسبة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تعريف المحاسبة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المحاسبة هي تسجيل العمليات المالية التي حدثت في مؤسسة ما خلال وقت معين, و تبويبها و ترتيبها في مجموعات مترابطة, ثم تلخيصها و تحليلها و تفسيرها و عرضها على الأطراف المستفيدة منها لاتخاذ القرارات المناسبة.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 smtClean="0"/>
              <a:t>تعريف المحاسبة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المحاسبة هي </a:t>
            </a:r>
            <a:r>
              <a:rPr lang="ar-JO" u="sng" dirty="0" smtClean="0"/>
              <a:t>تسجيل العمليات المالية </a:t>
            </a:r>
            <a:r>
              <a:rPr lang="ar-JO" dirty="0" smtClean="0"/>
              <a:t>التي حدثت في مؤسسة ما خلال وقت معين, </a:t>
            </a:r>
            <a:r>
              <a:rPr lang="ar-JO" u="sng" dirty="0" smtClean="0"/>
              <a:t>و</a:t>
            </a:r>
            <a:r>
              <a:rPr lang="en-US" u="sng" dirty="0" smtClean="0"/>
              <a:t> </a:t>
            </a:r>
            <a:r>
              <a:rPr lang="ar-JO" u="sng" dirty="0" smtClean="0"/>
              <a:t>تبويبها و ترتيبها </a:t>
            </a:r>
            <a:r>
              <a:rPr lang="ar-JO" dirty="0" smtClean="0"/>
              <a:t>في مجموعات مترابطة, </a:t>
            </a:r>
            <a:r>
              <a:rPr lang="ar-JO" u="sng" dirty="0" smtClean="0"/>
              <a:t>ثم تلخيصها و تحليلها و تفسيرها و عرضها </a:t>
            </a:r>
            <a:r>
              <a:rPr lang="ar-JO" dirty="0" smtClean="0"/>
              <a:t>على الأطراف المستفيدة منها لاتخاذ القرارات المناسبة.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الأنشطة الرئيسة للمحاسبة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21293" y="1765635"/>
            <a:ext cx="1841866" cy="113646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العمليات المالية التي لها أثر نقدي </a:t>
            </a:r>
            <a:r>
              <a:rPr lang="ar-JO" dirty="0" smtClean="0">
                <a:solidFill>
                  <a:schemeClr val="tx1"/>
                </a:solidFill>
              </a:rPr>
              <a:t>مباشر.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7503354" y="2333870"/>
            <a:ext cx="1017939" cy="32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674552" y="1799789"/>
            <a:ext cx="1828801" cy="113646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تسجيل العمليات </a:t>
            </a:r>
            <a:r>
              <a:rPr lang="ar-JO" dirty="0" smtClean="0">
                <a:solidFill>
                  <a:schemeClr val="tx1"/>
                </a:solidFill>
              </a:rPr>
              <a:t>المالية.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1599" y="1857359"/>
            <a:ext cx="2024742" cy="113646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تصنيف البيانات المالية و تحليلها و تلخيصها.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407066" y="2398655"/>
            <a:ext cx="125730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2"/>
            <a:endCxn id="35" idx="0"/>
          </p:cNvCxnSpPr>
          <p:nvPr/>
        </p:nvCxnSpPr>
        <p:spPr>
          <a:xfrm>
            <a:off x="9442226" y="2902104"/>
            <a:ext cx="0" cy="9026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2"/>
            <a:endCxn id="34" idx="0"/>
          </p:cNvCxnSpPr>
          <p:nvPr/>
        </p:nvCxnSpPr>
        <p:spPr>
          <a:xfrm flipH="1">
            <a:off x="6588952" y="2936258"/>
            <a:ext cx="1" cy="7668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L-Shape 28"/>
          <p:cNvSpPr/>
          <p:nvPr/>
        </p:nvSpPr>
        <p:spPr>
          <a:xfrm rot="10800000" flipH="1">
            <a:off x="1797430" y="2119447"/>
            <a:ext cx="574712" cy="3510733"/>
          </a:xfrm>
          <a:prstGeom prst="corner">
            <a:avLst/>
          </a:prstGeom>
          <a:solidFill>
            <a:schemeClr val="accent2"/>
          </a:solidFill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8" idx="2"/>
            <a:endCxn id="32" idx="0"/>
          </p:cNvCxnSpPr>
          <p:nvPr/>
        </p:nvCxnSpPr>
        <p:spPr>
          <a:xfrm>
            <a:off x="3423970" y="2993828"/>
            <a:ext cx="3042" cy="50805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Bent-Up Arrow 29"/>
          <p:cNvSpPr/>
          <p:nvPr/>
        </p:nvSpPr>
        <p:spPr>
          <a:xfrm rot="5400000">
            <a:off x="2038335" y="5389275"/>
            <a:ext cx="1144730" cy="1626540"/>
          </a:xfrm>
          <a:prstGeom prst="bentUpArrow">
            <a:avLst/>
          </a:prstGeom>
          <a:solidFill>
            <a:schemeClr val="accent2"/>
          </a:solidFill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217606" y="3501886"/>
            <a:ext cx="2418812" cy="22912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معلومات عن نتائج العمليات المالية على شكل تقارير محاسبية مثل قائمة الدخل(ربح او خسارة), قائمة المركز المالي, قائمة حقوق </a:t>
            </a:r>
            <a:r>
              <a:rPr lang="ar-JO" dirty="0" smtClean="0">
                <a:solidFill>
                  <a:schemeClr val="tx1"/>
                </a:solidFill>
              </a:rPr>
              <a:t>الملكية.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605854" y="3703140"/>
            <a:ext cx="1966195" cy="194240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أثبات في الدفاتر و السجلات عن طريق مستندات داخلية و </a:t>
            </a:r>
            <a:r>
              <a:rPr lang="ar-JO" dirty="0" smtClean="0">
                <a:solidFill>
                  <a:schemeClr val="tx1"/>
                </a:solidFill>
              </a:rPr>
              <a:t>خارجية*.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8452087" y="3804715"/>
            <a:ext cx="1980278" cy="182546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بيع,شراء,قبض,صرف,مدينون  و </a:t>
            </a:r>
            <a:r>
              <a:rPr lang="ar-JO" dirty="0" smtClean="0">
                <a:solidFill>
                  <a:schemeClr val="tx1"/>
                </a:solidFill>
              </a:rPr>
              <a:t>دائنون.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Horizontal Scroll 36"/>
          <p:cNvSpPr/>
          <p:nvPr/>
        </p:nvSpPr>
        <p:spPr>
          <a:xfrm>
            <a:off x="3494167" y="5817167"/>
            <a:ext cx="7144135" cy="1005840"/>
          </a:xfrm>
          <a:prstGeom prst="horizontalScroll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>
                <a:solidFill>
                  <a:schemeClr val="tx1"/>
                </a:solidFill>
              </a:rPr>
              <a:t>تقدم للجهات المستفيدة من هذه المعلومات المحاسبية لاتخاذ القرارات </a:t>
            </a:r>
            <a:r>
              <a:rPr lang="ar-JO" dirty="0" smtClean="0">
                <a:solidFill>
                  <a:schemeClr val="tx1"/>
                </a:solidFill>
              </a:rPr>
              <a:t>المناسبة.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Folded Corner 41"/>
          <p:cNvSpPr/>
          <p:nvPr/>
        </p:nvSpPr>
        <p:spPr>
          <a:xfrm>
            <a:off x="91440" y="0"/>
            <a:ext cx="3487783" cy="1723333"/>
          </a:xfrm>
          <a:prstGeom prst="foldedCorner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-28400" y="25464"/>
            <a:ext cx="3404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/>
              <a:t>*مستندات داخلية: أوراق ثبوتية تنشأ داخل المؤسسة, مثل: فواتير البيع, مستند استلام البضاعة و كشوف الرواتب و الأجور</a:t>
            </a:r>
          </a:p>
          <a:p>
            <a:pPr algn="r" rtl="1"/>
            <a:r>
              <a:rPr lang="ar-JO" dirty="0" smtClean="0"/>
              <a:t>مستندات خارجية: أوراق ثبوتية تنشأ خارج المؤسسة, مثل: فواتير الشراء, و كشوف البنك و الشيكات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42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162697" y="0"/>
            <a:ext cx="3866605" cy="2456452"/>
          </a:xfrm>
          <a:prstGeom prst="cloud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أهداف المحاسبة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748509" y="1835037"/>
            <a:ext cx="1555702" cy="62141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450178" y="1959746"/>
            <a:ext cx="1049925" cy="1488214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125142" y="2259285"/>
            <a:ext cx="856160" cy="133241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906287" y="1546611"/>
            <a:ext cx="1691641" cy="84262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189616" y="2456452"/>
            <a:ext cx="28304" cy="1397091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loud 17"/>
          <p:cNvSpPr/>
          <p:nvPr/>
        </p:nvSpPr>
        <p:spPr>
          <a:xfrm>
            <a:off x="670560" y="2037217"/>
            <a:ext cx="2116183" cy="1816326"/>
          </a:xfrm>
          <a:prstGeom prst="cloud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توفير البيانات و المعلومات اللازمة لعمليات الرقابة على اعمال المؤسسة</a:t>
            </a:r>
            <a:endParaRPr lang="en-US" dirty="0"/>
          </a:p>
        </p:txBody>
      </p:sp>
      <p:sp>
        <p:nvSpPr>
          <p:cNvPr id="19" name="Cloud 18"/>
          <p:cNvSpPr/>
          <p:nvPr/>
        </p:nvSpPr>
        <p:spPr>
          <a:xfrm>
            <a:off x="7694017" y="3591695"/>
            <a:ext cx="2116183" cy="1816326"/>
          </a:xfrm>
          <a:prstGeom prst="cloud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تحديد نتيجة اعمال المؤسسة من ربح أو خسارة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5159828" y="3853543"/>
            <a:ext cx="2116183" cy="1816326"/>
          </a:xfrm>
          <a:prstGeom prst="cloud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تحديد المركز المالي للمؤسسة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2407920" y="3591696"/>
            <a:ext cx="2116183" cy="1816326"/>
          </a:xfrm>
          <a:prstGeom prst="cloud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توفير البيانات و المعلومات اللازمة للتخطيط و أتخاذ القرارات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9575074" y="1714046"/>
            <a:ext cx="2179319" cy="1877649"/>
          </a:xfrm>
          <a:prstGeom prst="cloud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الاحتفاظ    بسجلات  لمختلف العمليات المالية للمؤسسة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9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المستفيدون من المعلومات (التقارير) المحاسبية</a:t>
            </a:r>
            <a:endParaRPr lang="en-US" dirty="0"/>
          </a:p>
        </p:txBody>
      </p:sp>
      <p:cxnSp>
        <p:nvCxnSpPr>
          <p:cNvPr id="22" name="Elbow Connector 21"/>
          <p:cNvCxnSpPr/>
          <p:nvPr/>
        </p:nvCxnSpPr>
        <p:spPr>
          <a:xfrm>
            <a:off x="6095998" y="1637482"/>
            <a:ext cx="1894114" cy="8621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7990113" y="1696264"/>
            <a:ext cx="1480457" cy="1418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داخل المؤسسة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6090554" y="1161639"/>
            <a:ext cx="0" cy="475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rot="10800000" flipV="1">
            <a:off x="4114799" y="1637482"/>
            <a:ext cx="1981200" cy="84972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634343" y="1831272"/>
            <a:ext cx="1480457" cy="14182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خارج المؤسسة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>
            <a:endCxn id="50" idx="0"/>
          </p:cNvCxnSpPr>
          <p:nvPr/>
        </p:nvCxnSpPr>
        <p:spPr>
          <a:xfrm>
            <a:off x="8730342" y="3261972"/>
            <a:ext cx="1697083" cy="10357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268095" y="4297680"/>
            <a:ext cx="2318659" cy="24166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الأدارة: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اتخاذ القرارات المناسبة و التخطيط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تحديد حاجة المؤسسة </a:t>
            </a:r>
            <a:r>
              <a:rPr lang="ar-JO" dirty="0" smtClean="0">
                <a:solidFill>
                  <a:schemeClr val="tx1"/>
                </a:solidFill>
              </a:rPr>
              <a:t>للسيول</a:t>
            </a:r>
            <a:r>
              <a:rPr lang="ar-JO" dirty="0">
                <a:solidFill>
                  <a:schemeClr val="tx1"/>
                </a:solidFill>
              </a:rPr>
              <a:t>ة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 smtClean="0">
                <a:solidFill>
                  <a:schemeClr val="tx1"/>
                </a:solidFill>
              </a:rPr>
              <a:t>النقدية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الرقابة على ممتلكات المؤسسة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تقييم جودة الأداء </a:t>
            </a:r>
          </a:p>
          <a:p>
            <a:pPr marL="342900" indent="-342900" algn="r" rtl="1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58000" y="4297680"/>
            <a:ext cx="1551213" cy="15936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الموظفون: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معرفة نجاح المؤسسة</a:t>
            </a:r>
          </a:p>
          <a:p>
            <a:pPr algn="r" rtl="1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5" name="Elbow Connector 64"/>
          <p:cNvCxnSpPr>
            <a:endCxn id="54" idx="0"/>
          </p:cNvCxnSpPr>
          <p:nvPr/>
        </p:nvCxnSpPr>
        <p:spPr>
          <a:xfrm rot="10800000" flipV="1">
            <a:off x="7633607" y="3267548"/>
            <a:ext cx="1172938" cy="10301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8730341" y="3114537"/>
            <a:ext cx="0" cy="147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3373479" y="3249545"/>
            <a:ext cx="0" cy="475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79" idx="0"/>
          </p:cNvCxnSpPr>
          <p:nvPr/>
        </p:nvCxnSpPr>
        <p:spPr>
          <a:xfrm>
            <a:off x="3373479" y="3725387"/>
            <a:ext cx="2126801" cy="51506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endCxn id="88" idx="0"/>
          </p:cNvCxnSpPr>
          <p:nvPr/>
        </p:nvCxnSpPr>
        <p:spPr>
          <a:xfrm rot="10800000" flipV="1">
            <a:off x="1124452" y="3725386"/>
            <a:ext cx="2233777" cy="7365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83" idx="0"/>
          </p:cNvCxnSpPr>
          <p:nvPr/>
        </p:nvCxnSpPr>
        <p:spPr>
          <a:xfrm flipH="1">
            <a:off x="3355931" y="3725387"/>
            <a:ext cx="11022" cy="580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4572001" y="4240453"/>
            <a:ext cx="1856558" cy="14941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الملاك: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نجاح مشروعهم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معرفة كفاءة أدارة المؤسسة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416629" y="4305452"/>
            <a:ext cx="1878603" cy="1969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المقرضون: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قدرة المؤسسة على الوفاء بالتزاماتهم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اتجاذ القرار في اعطاءهم قرض لها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96172" y="4461894"/>
            <a:ext cx="1856558" cy="14941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الأجهزة الحكومية: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تحصيل الضريبة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الرقابة على الأداء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JO" dirty="0" smtClean="0">
                <a:solidFill>
                  <a:schemeClr val="tx1"/>
                </a:solidFill>
              </a:rPr>
              <a:t>تقديم تسهيلات للمؤسسة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30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302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المحاسبة</vt:lpstr>
      <vt:lpstr>تعريف المحاسبة</vt:lpstr>
      <vt:lpstr>تعريف المحاسبة</vt:lpstr>
      <vt:lpstr>الأنشطة الرئيسة للمحاسبة </vt:lpstr>
      <vt:lpstr>أهداف المحاسبة</vt:lpstr>
      <vt:lpstr>المستفيدون من المعلومات (التقارير) المحاسبية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المحاسبة</dc:title>
  <dc:creator>Elias</dc:creator>
  <cp:lastModifiedBy>ADMIN</cp:lastModifiedBy>
  <cp:revision>21</cp:revision>
  <dcterms:created xsi:type="dcterms:W3CDTF">2020-07-09T11:10:12Z</dcterms:created>
  <dcterms:modified xsi:type="dcterms:W3CDTF">2020-12-22T14:39:36Z</dcterms:modified>
</cp:coreProperties>
</file>