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41E-E387-4643-BAAB-8DFB968D248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3822-05A2-4C7D-8F1C-F1FBBF54B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70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41E-E387-4643-BAAB-8DFB968D248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3822-05A2-4C7D-8F1C-F1FBBF54B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73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41E-E387-4643-BAAB-8DFB968D248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3822-05A2-4C7D-8F1C-F1FBBF54B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41E-E387-4643-BAAB-8DFB968D248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3822-05A2-4C7D-8F1C-F1FBBF54B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1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41E-E387-4643-BAAB-8DFB968D248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3822-05A2-4C7D-8F1C-F1FBBF54B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67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41E-E387-4643-BAAB-8DFB968D248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3822-05A2-4C7D-8F1C-F1FBBF54B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30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41E-E387-4643-BAAB-8DFB968D248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3822-05A2-4C7D-8F1C-F1FBBF54B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0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41E-E387-4643-BAAB-8DFB968D248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3822-05A2-4C7D-8F1C-F1FBBF54B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7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41E-E387-4643-BAAB-8DFB968D248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3822-05A2-4C7D-8F1C-F1FBBF54B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6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41E-E387-4643-BAAB-8DFB968D248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3822-05A2-4C7D-8F1C-F1FBBF54B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4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41E-E387-4643-BAAB-8DFB968D248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3822-05A2-4C7D-8F1C-F1FBBF54B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1B41E-E387-4643-BAAB-8DFB968D248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A3822-05A2-4C7D-8F1C-F1FBBF54B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1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أنواع القوائم المالية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7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 smtClean="0"/>
              <a:t>أنواع القوائم المالية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123708" y="1282597"/>
            <a:ext cx="0" cy="1648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631382" y="1413164"/>
            <a:ext cx="0" cy="1648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616035" y="1441825"/>
            <a:ext cx="0" cy="1648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123708" y="1423557"/>
            <a:ext cx="2507673" cy="13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3616035" y="1437411"/>
            <a:ext cx="2507673" cy="13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697931" y="3196358"/>
            <a:ext cx="1866900" cy="13315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dirty="0" smtClean="0">
                <a:solidFill>
                  <a:schemeClr val="tx1"/>
                </a:solidFill>
              </a:rPr>
              <a:t>قائمة الدخل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03366" y="3222388"/>
            <a:ext cx="1866900" cy="13315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dirty="0" smtClean="0">
                <a:solidFill>
                  <a:schemeClr val="tx1"/>
                </a:solidFill>
              </a:rPr>
              <a:t>قائمة المركز المالي (الميزانية العمومية)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90258" y="3222389"/>
            <a:ext cx="1866900" cy="13315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dirty="0" smtClean="0">
                <a:solidFill>
                  <a:schemeClr val="tx1"/>
                </a:solidFill>
              </a:rPr>
              <a:t>حقوق الملكية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367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 smtClean="0"/>
              <a:t>قائمة الدخل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 smtClean="0"/>
              <a:t>هي قائمة تبين وضع الشركة النهائي من </a:t>
            </a:r>
            <a:r>
              <a:rPr lang="ar-JO" dirty="0" smtClean="0"/>
              <a:t>حيث </a:t>
            </a:r>
            <a:r>
              <a:rPr lang="ar-JO" dirty="0" smtClean="0"/>
              <a:t>الربح و الخسارة و ذلك بمقارنة الأيرادات بالمصاريف خلال الفترة المحاسبية</a:t>
            </a:r>
          </a:p>
          <a:p>
            <a:pPr marL="0" indent="0" algn="r" rtl="1">
              <a:buNone/>
            </a:pPr>
            <a:endParaRPr lang="ar-JO" dirty="0"/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dirty="0" smtClean="0"/>
              <a:t>الأيرادات: هي كل ما يدخل الى الشركة نتيجة بيع سلعة أو تقديم خدمة.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dirty="0" smtClean="0"/>
              <a:t>المصاريف: هي كل ما يخرج من الشركة نتيجة شراء سلعة أو خدمة, بما في ذلك تكاليف و النفقات.</a:t>
            </a:r>
          </a:p>
          <a:p>
            <a:pPr marL="0" indent="0" algn="r" rtl="1">
              <a:buNone/>
            </a:pPr>
            <a:r>
              <a:rPr lang="ar-JO" dirty="0" smtClean="0"/>
              <a:t>الأيرادات </a:t>
            </a:r>
            <a:r>
              <a:rPr lang="ar-JO" dirty="0" smtClean="0"/>
              <a:t>&gt; المصاريف                    ربح</a:t>
            </a:r>
          </a:p>
          <a:p>
            <a:pPr marL="0" indent="0" algn="r" rtl="1">
              <a:buNone/>
            </a:pPr>
            <a:r>
              <a:rPr lang="ar-JO" dirty="0" smtClean="0"/>
              <a:t>الأيرادات &lt; المصاريف                    خسارة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692900" y="5384800"/>
            <a:ext cx="1816100" cy="25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6692900" y="4965700"/>
            <a:ext cx="1816100" cy="25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868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 smtClean="0"/>
              <a:t>شكل قائمة الدخل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190346"/>
              </p:ext>
            </p:extLst>
          </p:nvPr>
        </p:nvGraphicFramePr>
        <p:xfrm>
          <a:off x="838200" y="1825625"/>
          <a:ext cx="10515600" cy="466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73453444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7283524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0147695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 smtClean="0"/>
                        <a:t>الايرادات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8166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 smtClean="0"/>
                        <a:t>تقديم خدمة </a:t>
                      </a:r>
                    </a:p>
                    <a:p>
                      <a:pPr algn="ctr" rtl="1"/>
                      <a:r>
                        <a:rPr lang="ar-JO" sz="2400" dirty="0" smtClean="0"/>
                        <a:t>بيع بضاعة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 smtClean="0"/>
                        <a:t>القيمة (دينار)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356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 smtClean="0"/>
                        <a:t>المجموع الأيرادات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 smtClean="0"/>
                        <a:t>مجموع </a:t>
                      </a:r>
                      <a:r>
                        <a:rPr lang="ar-JO" sz="2400" dirty="0" smtClean="0"/>
                        <a:t>القيم</a:t>
                      </a:r>
                      <a:r>
                        <a:rPr lang="en-US" sz="2400" dirty="0" smtClean="0"/>
                        <a:t>)</a:t>
                      </a:r>
                      <a:r>
                        <a:rPr lang="ar-JO" sz="2400" dirty="0" smtClean="0"/>
                        <a:t>الايرادات)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510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 smtClean="0"/>
                        <a:t>المصاريف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396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 smtClean="0"/>
                        <a:t>الرواتب</a:t>
                      </a:r>
                    </a:p>
                    <a:p>
                      <a:pPr algn="ctr" rtl="1"/>
                      <a:r>
                        <a:rPr lang="ar-JO" sz="2400" dirty="0" smtClean="0"/>
                        <a:t>الفواتير</a:t>
                      </a:r>
                    </a:p>
                    <a:p>
                      <a:pPr algn="ctr" rtl="1"/>
                      <a:r>
                        <a:rPr lang="ar-JO" sz="2400" dirty="0" smtClean="0"/>
                        <a:t>تكاليف المواد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 smtClean="0"/>
                        <a:t>القيمة (دينار)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2133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 smtClean="0"/>
                        <a:t>مجموع المصاريف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 smtClean="0"/>
                        <a:t>مجموع </a:t>
                      </a:r>
                      <a:r>
                        <a:rPr lang="ar-JO" sz="2400" dirty="0" smtClean="0"/>
                        <a:t>القيم(المصاريف)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493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 smtClean="0"/>
                        <a:t>صافي الدخل</a:t>
                      </a:r>
                    </a:p>
                    <a:p>
                      <a:pPr algn="ctr" rtl="1"/>
                      <a:r>
                        <a:rPr lang="ar-JO" sz="2400" dirty="0" smtClean="0"/>
                        <a:t>(ربح أو خسارة)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 smtClean="0"/>
                        <a:t>مجموع الأيرادات – مجموع المصاريف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711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54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 smtClean="0"/>
              <a:t>حقوق الملكية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 smtClean="0"/>
              <a:t>هي التزامات المؤسسة تجاه ملّاكها و تشمل رأس المال, مضافا اليه صافي الأرباح و يطرح منه المسحوبات الشخصية.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675417"/>
              </p:ext>
            </p:extLst>
          </p:nvPr>
        </p:nvGraphicFramePr>
        <p:xfrm>
          <a:off x="2032000" y="3365884"/>
          <a:ext cx="8128000" cy="2499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6112347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663903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dirty="0" smtClean="0"/>
                        <a:t>رأس</a:t>
                      </a:r>
                      <a:r>
                        <a:rPr lang="ar-JO" sz="2800" baseline="0" dirty="0" smtClean="0"/>
                        <a:t> المال في بداية المدة المالية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9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dirty="0" smtClean="0"/>
                        <a:t>خصم المسحوبات الشخصية</a:t>
                      </a:r>
                      <a:r>
                        <a:rPr lang="ar-JO" sz="2800" baseline="0" dirty="0" smtClean="0"/>
                        <a:t> 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535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sz="2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dirty="0" smtClean="0"/>
                        <a:t>اضافة الربح,</a:t>
                      </a:r>
                      <a:r>
                        <a:rPr lang="ar-JO" sz="2800" baseline="0" dirty="0" smtClean="0"/>
                        <a:t> أو خصم الخسارة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9040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sz="2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800" dirty="0" smtClean="0"/>
                        <a:t>رأس</a:t>
                      </a:r>
                      <a:r>
                        <a:rPr lang="ar-JO" sz="2800" baseline="0" dirty="0" smtClean="0"/>
                        <a:t> المال في نهاية المدة المالية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800" baseline="0" dirty="0" smtClean="0"/>
                        <a:t>(صافي حقوق الملكية)</a:t>
                      </a:r>
                      <a:endParaRPr lang="en-US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8783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125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 smtClean="0"/>
              <a:t>المركز المالي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 smtClean="0"/>
              <a:t>المركز المالي (الميزانية العمومية): هي قائمة تتضمن ما تملكه الشركة من أصول و ما عليها من التزامات للغير و حقوق الملكية.</a:t>
            </a:r>
          </a:p>
          <a:p>
            <a:pPr marL="0" indent="0" algn="r" rtl="1">
              <a:buNone/>
            </a:pPr>
            <a:r>
              <a:rPr lang="ar-JO" dirty="0" smtClean="0"/>
              <a:t>تتكون قائمة المركز المالي من ثلاث أجزاء رئيسية:</a:t>
            </a:r>
          </a:p>
          <a:p>
            <a:pPr marL="0" indent="0" algn="r" rtl="1">
              <a:buNone/>
            </a:pPr>
            <a:r>
              <a:rPr lang="ar-JO" dirty="0" smtClean="0"/>
              <a:t>-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28509" y="3380509"/>
            <a:ext cx="2202873" cy="2008909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ما الذي لدى المؤسسة؟</a:t>
            </a:r>
          </a:p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ما تملكه المؤسسة؟</a:t>
            </a:r>
          </a:p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(الأصول)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57053" y="4405746"/>
            <a:ext cx="2202873" cy="983672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ما الذي على المؤسسة لملاكها؟</a:t>
            </a:r>
          </a:p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(حقوق الملكية)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57053" y="3245572"/>
            <a:ext cx="2202873" cy="1025237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ما الذي على المؤسسة للأطراف الخارجية؟</a:t>
            </a:r>
          </a:p>
          <a:p>
            <a:pPr algn="ctr" rtl="1"/>
            <a:r>
              <a:rPr lang="ar-JO" sz="2000" dirty="0" smtClean="0">
                <a:solidFill>
                  <a:schemeClr val="tx1"/>
                </a:solidFill>
              </a:rPr>
              <a:t>(الألتزامات)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749878" y="3380509"/>
            <a:ext cx="1922318" cy="765609"/>
          </a:xfrm>
          <a:prstGeom prst="rightArrow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الجزء الثاني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10800000" flipV="1">
            <a:off x="8719704" y="4001294"/>
            <a:ext cx="1922318" cy="765609"/>
          </a:xfrm>
          <a:prstGeom prst="rightArrow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الجزء الأول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749878" y="4514777"/>
            <a:ext cx="1922318" cy="765609"/>
          </a:xfrm>
          <a:prstGeom prst="rightArrow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الجزء الثالث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230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 smtClean="0"/>
              <a:t>شكل قائمة المركز المالي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385707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45430782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99763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JO" sz="2400" dirty="0" smtClean="0"/>
                        <a:t>الألتزامات</a:t>
                      </a:r>
                      <a:r>
                        <a:rPr lang="ar-JO" sz="2400" baseline="0" dirty="0" smtClean="0"/>
                        <a:t> المتداولة: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JO" sz="2400" baseline="0" dirty="0" smtClean="0"/>
                        <a:t>الدائنون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JO" sz="2400" baseline="0" dirty="0" smtClean="0"/>
                        <a:t>أوراق الدفع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JO" sz="2400" dirty="0" smtClean="0"/>
                        <a:t>الأصول المتداولة: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JO" sz="2400" dirty="0" smtClean="0"/>
                        <a:t>الصندوق</a:t>
                      </a:r>
                      <a:r>
                        <a:rPr lang="ar-JO" sz="2400" baseline="0" dirty="0" smtClean="0"/>
                        <a:t> / البنك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JO" sz="2400" baseline="0" dirty="0" smtClean="0"/>
                        <a:t>المدينون / أوراق القبض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766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 algn="r" rtl="1">
                        <a:buFont typeface="+mj-lt"/>
                        <a:buAutoNum type="arabicPeriod" startAt="2"/>
                      </a:pPr>
                      <a:r>
                        <a:rPr lang="ar-JO" sz="2400" dirty="0" smtClean="0"/>
                        <a:t>الألتزامات</a:t>
                      </a:r>
                      <a:r>
                        <a:rPr lang="ar-JO" sz="2400" baseline="0" dirty="0" smtClean="0"/>
                        <a:t> الثابتة: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JO" sz="2400" baseline="0" dirty="0" smtClean="0"/>
                        <a:t>قروض طويلة الأجل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r" rtl="1">
                        <a:buFont typeface="+mj-lt"/>
                        <a:buAutoNum type="arabicPeriod" startAt="2"/>
                      </a:pPr>
                      <a:r>
                        <a:rPr lang="ar-JO" sz="2400" dirty="0" smtClean="0"/>
                        <a:t>الأصول</a:t>
                      </a:r>
                      <a:r>
                        <a:rPr lang="ar-JO" sz="2400" baseline="0" dirty="0" smtClean="0"/>
                        <a:t> الثابتة: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JO" sz="2400" baseline="0" dirty="0" smtClean="0"/>
                        <a:t>السيارات / الآلات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JO" sz="2400" baseline="0" dirty="0" smtClean="0"/>
                        <a:t>الأثاث / الأراضي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596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 algn="r" rtl="1">
                        <a:buFont typeface="+mj-lt"/>
                        <a:buAutoNum type="arabicPeriod" startAt="3"/>
                      </a:pPr>
                      <a:r>
                        <a:rPr lang="ar-JO" sz="2400" dirty="0" smtClean="0"/>
                        <a:t>حقوق الملكية: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JO" sz="2400" dirty="0" smtClean="0"/>
                        <a:t>رأس المال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JO" sz="2400" smtClean="0"/>
                        <a:t>+/-  </a:t>
                      </a:r>
                      <a:r>
                        <a:rPr lang="ar-JO" sz="2400" baseline="0" smtClean="0"/>
                        <a:t> الأرباح / الخسائر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r" rtl="1">
                        <a:buFont typeface="+mj-lt"/>
                        <a:buAutoNum type="arabicPeriod" startAt="3"/>
                      </a:pPr>
                      <a:r>
                        <a:rPr lang="ar-JO" sz="2400" dirty="0" smtClean="0"/>
                        <a:t>الأصول غير الملموسة: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JO" sz="2400" dirty="0" smtClean="0"/>
                        <a:t>الشهرة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JO" sz="2400" dirty="0" smtClean="0"/>
                        <a:t>براءة الاختراع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8837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631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300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Theme</vt:lpstr>
      <vt:lpstr>أنواع القوائم المالية</vt:lpstr>
      <vt:lpstr>أنواع القوائم المالية</vt:lpstr>
      <vt:lpstr>قائمة الدخل</vt:lpstr>
      <vt:lpstr>شكل قائمة الدخل</vt:lpstr>
      <vt:lpstr>حقوق الملكية</vt:lpstr>
      <vt:lpstr>المركز المالي</vt:lpstr>
      <vt:lpstr>شكل قائمة المركز المالي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 القوائم المالية</dc:title>
  <dc:creator>Elias</dc:creator>
  <cp:lastModifiedBy>ADMIN</cp:lastModifiedBy>
  <cp:revision>12</cp:revision>
  <dcterms:created xsi:type="dcterms:W3CDTF">2020-07-19T12:40:20Z</dcterms:created>
  <dcterms:modified xsi:type="dcterms:W3CDTF">2020-11-30T20:18:25Z</dcterms:modified>
</cp:coreProperties>
</file>