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3"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0E6867-6E73-43B6-9257-23C11797A7E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4115477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E6867-6E73-43B6-9257-23C11797A7E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2218489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E6867-6E73-43B6-9257-23C11797A7E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1221201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E6867-6E73-43B6-9257-23C11797A7E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258881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0E6867-6E73-43B6-9257-23C11797A7E6}"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2213911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0E6867-6E73-43B6-9257-23C11797A7E6}"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157582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0E6867-6E73-43B6-9257-23C11797A7E6}"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4212391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0E6867-6E73-43B6-9257-23C11797A7E6}"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566898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E6867-6E73-43B6-9257-23C11797A7E6}"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356646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0E6867-6E73-43B6-9257-23C11797A7E6}"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1322506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0E6867-6E73-43B6-9257-23C11797A7E6}"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995341-87B8-4241-8841-51EFAA63E3FF}" type="slidenum">
              <a:rPr lang="en-US" smtClean="0"/>
              <a:t>‹#›</a:t>
            </a:fld>
            <a:endParaRPr lang="en-US"/>
          </a:p>
        </p:txBody>
      </p:sp>
    </p:spTree>
    <p:extLst>
      <p:ext uri="{BB962C8B-B14F-4D97-AF65-F5344CB8AC3E}">
        <p14:creationId xmlns:p14="http://schemas.microsoft.com/office/powerpoint/2010/main" val="883656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0E6867-6E73-43B6-9257-23C11797A7E6}" type="datetimeFigureOut">
              <a:rPr lang="en-US" smtClean="0"/>
              <a:t>11/7/2022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95341-87B8-4241-8841-51EFAA63E3FF}" type="slidenum">
              <a:rPr lang="en-US" smtClean="0"/>
              <a:t>‹#›</a:t>
            </a:fld>
            <a:endParaRPr lang="en-US"/>
          </a:p>
        </p:txBody>
      </p:sp>
    </p:spTree>
    <p:extLst>
      <p:ext uri="{BB962C8B-B14F-4D97-AF65-F5344CB8AC3E}">
        <p14:creationId xmlns:p14="http://schemas.microsoft.com/office/powerpoint/2010/main" val="4287094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ميزان المراجعة</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43832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smtClean="0"/>
              <a:t>تعريف ميزان المراجعة</a:t>
            </a:r>
            <a:endParaRPr lang="en-US" dirty="0"/>
          </a:p>
        </p:txBody>
      </p:sp>
      <p:sp>
        <p:nvSpPr>
          <p:cNvPr id="3" name="Content Placeholder 2"/>
          <p:cNvSpPr>
            <a:spLocks noGrp="1"/>
          </p:cNvSpPr>
          <p:nvPr>
            <p:ph idx="1"/>
          </p:nvPr>
        </p:nvSpPr>
        <p:spPr/>
        <p:txBody>
          <a:bodyPr>
            <a:normAutofit/>
          </a:bodyPr>
          <a:lstStyle/>
          <a:p>
            <a:pPr marL="0" indent="0" algn="r" rtl="1">
              <a:buNone/>
            </a:pPr>
            <a:r>
              <a:rPr lang="ar-JO" dirty="0" smtClean="0"/>
              <a:t>قائمة أو كشف يحوي جميع حسابات الشركة في دفتر الاستاذ ويهدف اعداده إلى التحقق من سلامة عملية التسجيل في دفتر اليومية ودفتر الأستاذ ويعد توازن الميزان مؤشرا لصحة أرصدة الشركة.</a:t>
            </a:r>
          </a:p>
          <a:p>
            <a:pPr marL="0" indent="0" algn="r" rtl="1">
              <a:buNone/>
            </a:pPr>
            <a:r>
              <a:rPr lang="ar-JO" dirty="0" smtClean="0"/>
              <a:t>يوجد نوعان من ميزان المراجعة هما:</a:t>
            </a:r>
          </a:p>
          <a:p>
            <a:pPr marL="0" indent="0" algn="r" rtl="1">
              <a:buNone/>
            </a:pPr>
            <a:r>
              <a:rPr lang="ar-JO" dirty="0" smtClean="0"/>
              <a:t>1- ميزان المراجعة بالأرصدة </a:t>
            </a:r>
          </a:p>
          <a:p>
            <a:pPr marL="0" indent="0" algn="r" rtl="1">
              <a:buNone/>
            </a:pPr>
            <a:r>
              <a:rPr lang="ar-JO" dirty="0" smtClean="0"/>
              <a:t>2- ميزان المراجعة بالمجاميع </a:t>
            </a:r>
          </a:p>
          <a:p>
            <a:pPr marL="0" indent="0" algn="r" rtl="1">
              <a:buNone/>
            </a:pPr>
            <a:endParaRPr lang="ar-JO" dirty="0"/>
          </a:p>
        </p:txBody>
      </p:sp>
    </p:spTree>
    <p:extLst>
      <p:ext uri="{BB962C8B-B14F-4D97-AF65-F5344CB8AC3E}">
        <p14:creationId xmlns:p14="http://schemas.microsoft.com/office/powerpoint/2010/main" val="2925831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a:t>ميزان المراجعة بالأرصدة </a:t>
            </a:r>
            <a:endParaRPr lang="en-US" dirty="0"/>
          </a:p>
        </p:txBody>
      </p:sp>
      <p:sp>
        <p:nvSpPr>
          <p:cNvPr id="3" name="Content Placeholder 2"/>
          <p:cNvSpPr>
            <a:spLocks noGrp="1"/>
          </p:cNvSpPr>
          <p:nvPr>
            <p:ph idx="1"/>
          </p:nvPr>
        </p:nvSpPr>
        <p:spPr/>
        <p:txBody>
          <a:bodyPr>
            <a:normAutofit/>
          </a:bodyPr>
          <a:lstStyle/>
          <a:p>
            <a:pPr marL="0" indent="0" algn="r" rtl="1">
              <a:buNone/>
            </a:pPr>
            <a:r>
              <a:rPr lang="ar-JO" dirty="0" smtClean="0"/>
              <a:t>وفيه يحتوي الطرف المدين على الأرصدة المدينة للحسابات المدينة للحسابات جميعها ويحتوي الطرف الدائن على الأرصدة للحسابات الدائنة جميعها ويكون مجموع الأرصدة الدائنة والمدينة متساوية.</a:t>
            </a:r>
          </a:p>
          <a:p>
            <a:pPr marL="0" indent="0" algn="r" rtl="1">
              <a:buNone/>
            </a:pPr>
            <a:r>
              <a:rPr lang="ar-JO" dirty="0" smtClean="0"/>
              <a:t>يتم أخذ الرصيد المدور من دفتر الأستاذ لكل حساب ويوضع في ميزان المراجعة كما في دفتر الأستاذ </a:t>
            </a:r>
          </a:p>
          <a:p>
            <a:pPr algn="r" rtl="1"/>
            <a:endParaRPr lang="ar-JO" dirty="0" smtClean="0"/>
          </a:p>
        </p:txBody>
      </p:sp>
      <p:graphicFrame>
        <p:nvGraphicFramePr>
          <p:cNvPr id="4" name="Table 3"/>
          <p:cNvGraphicFramePr>
            <a:graphicFrameLocks noGrp="1"/>
          </p:cNvGraphicFramePr>
          <p:nvPr>
            <p:extLst>
              <p:ext uri="{D42A27DB-BD31-4B8C-83A1-F6EECF244321}">
                <p14:modId xmlns:p14="http://schemas.microsoft.com/office/powerpoint/2010/main" val="463921735"/>
              </p:ext>
            </p:extLst>
          </p:nvPr>
        </p:nvGraphicFramePr>
        <p:xfrm>
          <a:off x="2272145" y="3546762"/>
          <a:ext cx="8104908" cy="3214254"/>
        </p:xfrm>
        <a:graphic>
          <a:graphicData uri="http://schemas.openxmlformats.org/drawingml/2006/table">
            <a:tbl>
              <a:tblPr firstRow="1" bandRow="1">
                <a:tableStyleId>{2D5ABB26-0587-4C30-8999-92F81FD0307C}</a:tableStyleId>
              </a:tblPr>
              <a:tblGrid>
                <a:gridCol w="2026227">
                  <a:extLst>
                    <a:ext uri="{9D8B030D-6E8A-4147-A177-3AD203B41FA5}">
                      <a16:colId xmlns:a16="http://schemas.microsoft.com/office/drawing/2014/main" val="2690457128"/>
                    </a:ext>
                  </a:extLst>
                </a:gridCol>
                <a:gridCol w="2026227">
                  <a:extLst>
                    <a:ext uri="{9D8B030D-6E8A-4147-A177-3AD203B41FA5}">
                      <a16:colId xmlns:a16="http://schemas.microsoft.com/office/drawing/2014/main" val="1182345829"/>
                    </a:ext>
                  </a:extLst>
                </a:gridCol>
                <a:gridCol w="2026227">
                  <a:extLst>
                    <a:ext uri="{9D8B030D-6E8A-4147-A177-3AD203B41FA5}">
                      <a16:colId xmlns:a16="http://schemas.microsoft.com/office/drawing/2014/main" val="2284067398"/>
                    </a:ext>
                  </a:extLst>
                </a:gridCol>
                <a:gridCol w="2026227">
                  <a:extLst>
                    <a:ext uri="{9D8B030D-6E8A-4147-A177-3AD203B41FA5}">
                      <a16:colId xmlns:a16="http://schemas.microsoft.com/office/drawing/2014/main" val="578731024"/>
                    </a:ext>
                  </a:extLst>
                </a:gridCol>
              </a:tblGrid>
              <a:tr h="535709">
                <a:tc>
                  <a:txBody>
                    <a:bodyPr/>
                    <a:lstStyle/>
                    <a:p>
                      <a:pPr algn="ctr"/>
                      <a:r>
                        <a:rPr lang="ar-JO" dirty="0" smtClean="0"/>
                        <a:t>صفحة الأستاذ</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JO" dirty="0" smtClean="0"/>
                        <a:t>إسم</a:t>
                      </a:r>
                      <a:r>
                        <a:rPr lang="ar-JO" baseline="0" dirty="0" smtClean="0"/>
                        <a:t> الحساب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JO" dirty="0" smtClean="0"/>
                        <a:t>الأرصدة الدائنة</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JO" dirty="0" smtClean="0"/>
                        <a:t>الأرصدة المدينة</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528556"/>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542477"/>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7407151"/>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6831492"/>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9306120"/>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JO" dirty="0" smtClean="0"/>
                        <a:t>الإجمالي</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997171"/>
                  </a:ext>
                </a:extLst>
              </a:tr>
            </a:tbl>
          </a:graphicData>
        </a:graphic>
      </p:graphicFrame>
    </p:spTree>
    <p:extLst>
      <p:ext uri="{BB962C8B-B14F-4D97-AF65-F5344CB8AC3E}">
        <p14:creationId xmlns:p14="http://schemas.microsoft.com/office/powerpoint/2010/main" val="893139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a:t>ميزان المراجعة </a:t>
            </a:r>
            <a:r>
              <a:rPr lang="ar-JO" dirty="0" smtClean="0"/>
              <a:t>بالمجاميع </a:t>
            </a:r>
            <a:endParaRPr lang="en-US" dirty="0"/>
          </a:p>
        </p:txBody>
      </p:sp>
      <p:sp>
        <p:nvSpPr>
          <p:cNvPr id="3" name="Content Placeholder 2"/>
          <p:cNvSpPr>
            <a:spLocks noGrp="1"/>
          </p:cNvSpPr>
          <p:nvPr>
            <p:ph idx="1"/>
          </p:nvPr>
        </p:nvSpPr>
        <p:spPr/>
        <p:txBody>
          <a:bodyPr>
            <a:normAutofit/>
          </a:bodyPr>
          <a:lstStyle/>
          <a:p>
            <a:pPr marL="0" indent="0" algn="r" rtl="1">
              <a:buNone/>
            </a:pPr>
            <a:r>
              <a:rPr lang="ar-JO" dirty="0" smtClean="0"/>
              <a:t>وفيه يحتوي الطرف المدين على مجموع المبالغ المدينة لكل حساب ويحتوي الطرف الدائن </a:t>
            </a:r>
            <a:r>
              <a:rPr lang="ar-JO" dirty="0"/>
              <a:t>على مجموع المبالغ الدائنة </a:t>
            </a:r>
            <a:r>
              <a:rPr lang="ar-JO" dirty="0" smtClean="0"/>
              <a:t>لكل حساب ويكون مجموع المبالغ الدائنة والمدينة متساوية.</a:t>
            </a:r>
          </a:p>
          <a:p>
            <a:pPr marL="0" indent="0" algn="r" rtl="1">
              <a:buNone/>
            </a:pPr>
            <a:r>
              <a:rPr lang="ar-JO" dirty="0" smtClean="0"/>
              <a:t>يتم أخذ المجموع من دفتر الأستاذ بحيث نجمع المبالغ الدائنة لكل حساب ونضعها في خانة مجموع الطرف الدائن ونجمع المبالغ المدينة ونضعها في خانة مجموع الطرف المدين  ويوضع في ميزان المراجعة كما في دفتر الأستاذ </a:t>
            </a:r>
            <a:r>
              <a:rPr lang="ar-JO" dirty="0" smtClean="0"/>
              <a:t>(نجمع المبالغ بدون الأرصدة)</a:t>
            </a:r>
            <a:endParaRPr lang="ar-JO" dirty="0" smtClean="0"/>
          </a:p>
          <a:p>
            <a:pPr algn="r" rtl="1"/>
            <a:endParaRPr lang="ar-JO" dirty="0" smtClean="0"/>
          </a:p>
        </p:txBody>
      </p:sp>
      <p:graphicFrame>
        <p:nvGraphicFramePr>
          <p:cNvPr id="4" name="Table 3"/>
          <p:cNvGraphicFramePr>
            <a:graphicFrameLocks noGrp="1"/>
          </p:cNvGraphicFramePr>
          <p:nvPr>
            <p:extLst>
              <p:ext uri="{D42A27DB-BD31-4B8C-83A1-F6EECF244321}">
                <p14:modId xmlns:p14="http://schemas.microsoft.com/office/powerpoint/2010/main" val="32368482"/>
              </p:ext>
            </p:extLst>
          </p:nvPr>
        </p:nvGraphicFramePr>
        <p:xfrm>
          <a:off x="2258290" y="4017817"/>
          <a:ext cx="8104908" cy="2678545"/>
        </p:xfrm>
        <a:graphic>
          <a:graphicData uri="http://schemas.openxmlformats.org/drawingml/2006/table">
            <a:tbl>
              <a:tblPr firstRow="1" bandRow="1">
                <a:tableStyleId>{2D5ABB26-0587-4C30-8999-92F81FD0307C}</a:tableStyleId>
              </a:tblPr>
              <a:tblGrid>
                <a:gridCol w="2026227">
                  <a:extLst>
                    <a:ext uri="{9D8B030D-6E8A-4147-A177-3AD203B41FA5}">
                      <a16:colId xmlns:a16="http://schemas.microsoft.com/office/drawing/2014/main" val="2690457128"/>
                    </a:ext>
                  </a:extLst>
                </a:gridCol>
                <a:gridCol w="2026227">
                  <a:extLst>
                    <a:ext uri="{9D8B030D-6E8A-4147-A177-3AD203B41FA5}">
                      <a16:colId xmlns:a16="http://schemas.microsoft.com/office/drawing/2014/main" val="1182345829"/>
                    </a:ext>
                  </a:extLst>
                </a:gridCol>
                <a:gridCol w="2026227">
                  <a:extLst>
                    <a:ext uri="{9D8B030D-6E8A-4147-A177-3AD203B41FA5}">
                      <a16:colId xmlns:a16="http://schemas.microsoft.com/office/drawing/2014/main" val="2284067398"/>
                    </a:ext>
                  </a:extLst>
                </a:gridCol>
                <a:gridCol w="2026227">
                  <a:extLst>
                    <a:ext uri="{9D8B030D-6E8A-4147-A177-3AD203B41FA5}">
                      <a16:colId xmlns:a16="http://schemas.microsoft.com/office/drawing/2014/main" val="578731024"/>
                    </a:ext>
                  </a:extLst>
                </a:gridCol>
              </a:tblGrid>
              <a:tr h="535709">
                <a:tc>
                  <a:txBody>
                    <a:bodyPr/>
                    <a:lstStyle/>
                    <a:p>
                      <a:pPr algn="ctr"/>
                      <a:r>
                        <a:rPr lang="ar-JO" dirty="0" smtClean="0"/>
                        <a:t>صفحة الأستاذ</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JO" dirty="0" smtClean="0"/>
                        <a:t>إسم</a:t>
                      </a:r>
                      <a:r>
                        <a:rPr lang="ar-JO" baseline="0" dirty="0" smtClean="0"/>
                        <a:t> الحساب</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JO" dirty="0" smtClean="0"/>
                        <a:t>مجموع</a:t>
                      </a:r>
                      <a:r>
                        <a:rPr lang="ar-JO" baseline="0" dirty="0" smtClean="0"/>
                        <a:t> الطرف </a:t>
                      </a:r>
                      <a:r>
                        <a:rPr lang="ar-JO" dirty="0" smtClean="0"/>
                        <a:t>الدائن</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JO" dirty="0" smtClean="0"/>
                        <a:t>مجموع</a:t>
                      </a:r>
                      <a:r>
                        <a:rPr lang="ar-JO" baseline="0" dirty="0" smtClean="0"/>
                        <a:t> الطرف</a:t>
                      </a:r>
                      <a:r>
                        <a:rPr lang="ar-JO" dirty="0" smtClean="0"/>
                        <a:t> المدين</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528556"/>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542477"/>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4573739"/>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138904"/>
                  </a:ext>
                </a:extLst>
              </a:tr>
              <a:tr h="5357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JO" dirty="0" smtClean="0"/>
                        <a:t>الإجمالي</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997171"/>
                  </a:ext>
                </a:extLst>
              </a:tr>
            </a:tbl>
          </a:graphicData>
        </a:graphic>
      </p:graphicFrame>
    </p:spTree>
    <p:extLst>
      <p:ext uri="{BB962C8B-B14F-4D97-AF65-F5344CB8AC3E}">
        <p14:creationId xmlns:p14="http://schemas.microsoft.com/office/powerpoint/2010/main" val="418006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smtClean="0"/>
              <a:t>الأخطاء في ميزان المراجعة</a:t>
            </a:r>
            <a:endParaRPr lang="en-US" dirty="0"/>
          </a:p>
        </p:txBody>
      </p:sp>
      <p:sp>
        <p:nvSpPr>
          <p:cNvPr id="3" name="Content Placeholder 2"/>
          <p:cNvSpPr>
            <a:spLocks noGrp="1"/>
          </p:cNvSpPr>
          <p:nvPr>
            <p:ph idx="1"/>
          </p:nvPr>
        </p:nvSpPr>
        <p:spPr/>
        <p:txBody>
          <a:bodyPr>
            <a:normAutofit/>
          </a:bodyPr>
          <a:lstStyle/>
          <a:p>
            <a:pPr marL="514350" indent="-514350" algn="r" rtl="1">
              <a:buFont typeface="+mj-lt"/>
              <a:buAutoNum type="arabicPeriod"/>
            </a:pPr>
            <a:r>
              <a:rPr lang="ar-JO" dirty="0" smtClean="0"/>
              <a:t>خطأ في عملية جمع إجمالي الطرف المدين أو الدائن في ميزان المراجعة.</a:t>
            </a:r>
          </a:p>
          <a:p>
            <a:pPr marL="514350" indent="-514350" algn="r" rtl="1">
              <a:buFont typeface="+mj-lt"/>
              <a:buAutoNum type="arabicPeriod"/>
            </a:pPr>
            <a:r>
              <a:rPr lang="ar-JO" dirty="0" smtClean="0"/>
              <a:t>حذف أحد الحسابات من ميزان المراجعة.</a:t>
            </a:r>
          </a:p>
          <a:p>
            <a:pPr marL="514350" indent="-514350" algn="r" rtl="1">
              <a:buFont typeface="+mj-lt"/>
              <a:buAutoNum type="arabicPeriod"/>
            </a:pPr>
            <a:r>
              <a:rPr lang="ar-JO" dirty="0" smtClean="0"/>
              <a:t>خطأ في مبلغ أو أكثر لحساب أو أكثر في الميزان مثلا ورد في ميزان المراجعة أن رصيد الصندوق 2000 والصحيح هو 20000</a:t>
            </a:r>
          </a:p>
          <a:p>
            <a:pPr marL="514350" indent="-514350" algn="r" rtl="1">
              <a:buFont typeface="+mj-lt"/>
              <a:buAutoNum type="arabicPeriod"/>
            </a:pPr>
            <a:r>
              <a:rPr lang="ar-JO" smtClean="0"/>
              <a:t>وضع أحد أرصدة الحسابات في المكان الخطأ مثلا وضع الرصيد المدين مكان الرصيد الدائن</a:t>
            </a:r>
            <a:endParaRPr lang="ar-JO" dirty="0" smtClean="0"/>
          </a:p>
          <a:p>
            <a:pPr marL="0" indent="0" algn="r" rtl="1">
              <a:buNone/>
            </a:pPr>
            <a:endParaRPr lang="ar-JO" dirty="0" smtClean="0"/>
          </a:p>
        </p:txBody>
      </p:sp>
    </p:spTree>
    <p:extLst>
      <p:ext uri="{BB962C8B-B14F-4D97-AF65-F5344CB8AC3E}">
        <p14:creationId xmlns:p14="http://schemas.microsoft.com/office/powerpoint/2010/main" val="1144107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smtClean="0"/>
              <a:t>أسئلة</a:t>
            </a:r>
            <a:endParaRPr lang="en-US" dirty="0"/>
          </a:p>
        </p:txBody>
      </p:sp>
      <p:sp>
        <p:nvSpPr>
          <p:cNvPr id="3" name="Content Placeholder 2"/>
          <p:cNvSpPr>
            <a:spLocks noGrp="1"/>
          </p:cNvSpPr>
          <p:nvPr>
            <p:ph idx="1"/>
          </p:nvPr>
        </p:nvSpPr>
        <p:spPr/>
        <p:txBody>
          <a:bodyPr>
            <a:normAutofit/>
          </a:bodyPr>
          <a:lstStyle/>
          <a:p>
            <a:pPr marL="0" indent="0" algn="r" rtl="1">
              <a:buNone/>
            </a:pPr>
            <a:r>
              <a:rPr lang="ar-JO" b="1" dirty="0" smtClean="0"/>
              <a:t>سؤال 1</a:t>
            </a:r>
            <a:r>
              <a:rPr lang="ar-JO" dirty="0" smtClean="0"/>
              <a:t> على ماذا يدل عدم توازن ميزان المراجعة؟</a:t>
            </a:r>
          </a:p>
          <a:p>
            <a:pPr marL="0" indent="0" algn="r" rtl="1">
              <a:buNone/>
            </a:pPr>
            <a:r>
              <a:rPr lang="ar-JO" dirty="0" smtClean="0"/>
              <a:t>يدل على وجود خطأ في ميزان المراجعة أو في دفتر الأستاذ أو في دفتر اليومية.</a:t>
            </a:r>
          </a:p>
          <a:p>
            <a:pPr marL="0" indent="0" algn="r" rtl="1">
              <a:buNone/>
            </a:pPr>
            <a:endParaRPr lang="ar-JO" dirty="0" smtClean="0"/>
          </a:p>
          <a:p>
            <a:pPr marL="0" indent="0" algn="r" rtl="1">
              <a:buNone/>
            </a:pPr>
            <a:r>
              <a:rPr lang="ar-JO" b="1" dirty="0" smtClean="0"/>
              <a:t>سؤال 2 </a:t>
            </a:r>
            <a:r>
              <a:rPr lang="ar-JO" dirty="0" smtClean="0"/>
              <a:t>عند وجود خطأ في ميزان المراجعة كيف يتم تحديد مكان الخطأ؟</a:t>
            </a:r>
          </a:p>
          <a:p>
            <a:pPr marL="0" indent="0" algn="r" rtl="1">
              <a:buNone/>
            </a:pPr>
            <a:r>
              <a:rPr lang="ar-JO" dirty="0" smtClean="0"/>
              <a:t>يفضل البحث أولا في ميزان المراجعة وفي حال لم يعثر على الخطأ، نبحث عنه في دفتر الأستاذ وإذا لم يعثر عليه  نبحث عنه في دفتر اليومية.</a:t>
            </a:r>
            <a:endParaRPr lang="ar-JO" dirty="0"/>
          </a:p>
        </p:txBody>
      </p:sp>
    </p:spTree>
    <p:extLst>
      <p:ext uri="{BB962C8B-B14F-4D97-AF65-F5344CB8AC3E}">
        <p14:creationId xmlns:p14="http://schemas.microsoft.com/office/powerpoint/2010/main" val="214938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316</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ميزان المراجعة</vt:lpstr>
      <vt:lpstr>تعريف ميزان المراجعة</vt:lpstr>
      <vt:lpstr>ميزان المراجعة بالأرصدة </vt:lpstr>
      <vt:lpstr>ميزان المراجعة بالمجاميع </vt:lpstr>
      <vt:lpstr>الأخطاء في ميزان المراجعة</vt:lpstr>
      <vt:lpstr>أسئلة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الدورة المحاسبية</dc:title>
  <dc:creator>Elias</dc:creator>
  <cp:lastModifiedBy>l.haddad</cp:lastModifiedBy>
  <cp:revision>25</cp:revision>
  <dcterms:created xsi:type="dcterms:W3CDTF">2020-07-15T18:01:56Z</dcterms:created>
  <dcterms:modified xsi:type="dcterms:W3CDTF">2022-11-07T06:38:34Z</dcterms:modified>
</cp:coreProperties>
</file>