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4" r:id="rId3"/>
    <p:sldId id="270" r:id="rId4"/>
    <p:sldId id="271" r:id="rId5"/>
    <p:sldId id="278" r:id="rId6"/>
    <p:sldId id="258" r:id="rId7"/>
    <p:sldId id="276" r:id="rId8"/>
    <p:sldId id="280" r:id="rId9"/>
    <p:sldId id="289" r:id="rId10"/>
    <p:sldId id="272" r:id="rId11"/>
    <p:sldId id="288" r:id="rId12"/>
    <p:sldId id="273" r:id="rId13"/>
    <p:sldId id="274" r:id="rId14"/>
    <p:sldId id="275" r:id="rId15"/>
    <p:sldId id="282" r:id="rId16"/>
    <p:sldId id="281" r:id="rId17"/>
    <p:sldId id="283" r:id="rId18"/>
    <p:sldId id="284" r:id="rId19"/>
    <p:sldId id="285" r:id="rId20"/>
    <p:sldId id="286" r:id="rId21"/>
    <p:sldId id="28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68" d="100"/>
          <a:sy n="68" d="100"/>
        </p:scale>
        <p:origin x="6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008C-F2B7-45CE-A2EB-BDAB67BCF27B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B9DC-3B41-4B05-AA35-F5C00345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87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008C-F2B7-45CE-A2EB-BDAB67BCF27B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B9DC-3B41-4B05-AA35-F5C00345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30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008C-F2B7-45CE-A2EB-BDAB67BCF27B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B9DC-3B41-4B05-AA35-F5C00345CA1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19459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008C-F2B7-45CE-A2EB-BDAB67BCF27B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B9DC-3B41-4B05-AA35-F5C00345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25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008C-F2B7-45CE-A2EB-BDAB67BCF27B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B9DC-3B41-4B05-AA35-F5C00345CA1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5201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008C-F2B7-45CE-A2EB-BDAB67BCF27B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B9DC-3B41-4B05-AA35-F5C00345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04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008C-F2B7-45CE-A2EB-BDAB67BCF27B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B9DC-3B41-4B05-AA35-F5C00345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27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008C-F2B7-45CE-A2EB-BDAB67BCF27B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B9DC-3B41-4B05-AA35-F5C00345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03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ED272116-93CA-42D7-A469-88ACDC19FBEE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4982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ED272116-93CA-42D7-A469-88ACDC19FBEE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4704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ED272116-93CA-42D7-A469-88ACDC19FBEE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64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008C-F2B7-45CE-A2EB-BDAB67BCF27B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B9DC-3B41-4B05-AA35-F5C00345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6177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E738309F-0B2C-4F20-B01D-44384727EC8A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19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008C-F2B7-45CE-A2EB-BDAB67BCF27B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B9DC-3B41-4B05-AA35-F5C00345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008C-F2B7-45CE-A2EB-BDAB67BCF27B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B9DC-3B41-4B05-AA35-F5C00345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988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008C-F2B7-45CE-A2EB-BDAB67BCF27B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B9DC-3B41-4B05-AA35-F5C00345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982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008C-F2B7-45CE-A2EB-BDAB67BCF27B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B9DC-3B41-4B05-AA35-F5C00345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52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008C-F2B7-45CE-A2EB-BDAB67BCF27B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B9DC-3B41-4B05-AA35-F5C00345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14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008C-F2B7-45CE-A2EB-BDAB67BCF27B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B9DC-3B41-4B05-AA35-F5C00345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500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9B9DC-3B41-4B05-AA35-F5C00345CA1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008C-F2B7-45CE-A2EB-BDAB67BCF27B}" type="datetimeFigureOut">
              <a:rPr lang="en-US" smtClean="0"/>
              <a:t>11/26/2022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1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008C-F2B7-45CE-A2EB-BDAB67BCF27B}" type="datetimeFigureOut">
              <a:rPr lang="en-US" smtClean="0"/>
              <a:t>11/26/2022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E29B9DC-3B41-4B05-AA35-F5C00345C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03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77825-DF26-4C07-B71B-05FE5724F2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9600" dirty="0">
                <a:solidFill>
                  <a:srgbClr val="002060"/>
                </a:solidFill>
              </a:rPr>
              <a:t>Abstract Nouns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5F5820-326E-4D17-9FCC-6389DC9BEA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1399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EF8A53-5888-46FD-90D9-87FA0E692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95636" cy="411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00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EF8A53-5888-46FD-90D9-87FA0E692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95636" cy="4119513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3F2D541-58FF-4484-BB4E-F6FFD201C42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61039" y="3893270"/>
          <a:ext cx="8384619" cy="216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873">
                  <a:extLst>
                    <a:ext uri="{9D8B030D-6E8A-4147-A177-3AD203B41FA5}">
                      <a16:colId xmlns:a16="http://schemas.microsoft.com/office/drawing/2014/main" val="500070668"/>
                    </a:ext>
                  </a:extLst>
                </a:gridCol>
                <a:gridCol w="2794873">
                  <a:extLst>
                    <a:ext uri="{9D8B030D-6E8A-4147-A177-3AD203B41FA5}">
                      <a16:colId xmlns:a16="http://schemas.microsoft.com/office/drawing/2014/main" val="3460426253"/>
                    </a:ext>
                  </a:extLst>
                </a:gridCol>
                <a:gridCol w="2794873">
                  <a:extLst>
                    <a:ext uri="{9D8B030D-6E8A-4147-A177-3AD203B41FA5}">
                      <a16:colId xmlns:a16="http://schemas.microsoft.com/office/drawing/2014/main" val="1476797921"/>
                    </a:ext>
                  </a:extLst>
                </a:gridCol>
              </a:tblGrid>
              <a:tr h="54133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attributes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feeling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0583733"/>
                  </a:ext>
                </a:extLst>
              </a:tr>
              <a:tr h="541330"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intelligence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Friday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1747758"/>
                  </a:ext>
                </a:extLst>
              </a:tr>
              <a:tr h="541330"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bravery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summer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8337062"/>
                  </a:ext>
                </a:extLst>
              </a:tr>
              <a:tr h="541330"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friendship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189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852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407056-7199-4C5F-87BF-FA3540DD3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273"/>
            <a:ext cx="9889522" cy="41855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5CC700-9F81-46C1-B0D5-5D76BD6D3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4146" y="3646711"/>
            <a:ext cx="2127562" cy="3093011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A01D226-319A-43DC-8A25-9F5759CAFDC9}"/>
              </a:ext>
            </a:extLst>
          </p:cNvPr>
          <p:cNvSpPr/>
          <p:nvPr/>
        </p:nvSpPr>
        <p:spPr>
          <a:xfrm>
            <a:off x="1001395" y="1519287"/>
            <a:ext cx="1715678" cy="4996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02C69B-E0DE-4B75-B3E0-ADE26C944D20}"/>
              </a:ext>
            </a:extLst>
          </p:cNvPr>
          <p:cNvSpPr/>
          <p:nvPr/>
        </p:nvSpPr>
        <p:spPr>
          <a:xfrm>
            <a:off x="4391137" y="1593130"/>
            <a:ext cx="1107247" cy="4273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F43517F-AE6F-4C67-97D6-A4A8CAE9BCCE}"/>
              </a:ext>
            </a:extLst>
          </p:cNvPr>
          <p:cNvSpPr/>
          <p:nvPr/>
        </p:nvSpPr>
        <p:spPr>
          <a:xfrm>
            <a:off x="7731552" y="1519288"/>
            <a:ext cx="1563277" cy="509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E131132-323C-4434-B23F-0B0CE4F02575}"/>
              </a:ext>
            </a:extLst>
          </p:cNvPr>
          <p:cNvSpPr/>
          <p:nvPr/>
        </p:nvSpPr>
        <p:spPr>
          <a:xfrm>
            <a:off x="1078571" y="2092750"/>
            <a:ext cx="816220" cy="449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0A5CA37-6E35-450B-B6F4-97731AB2F4EB}"/>
              </a:ext>
            </a:extLst>
          </p:cNvPr>
          <p:cNvSpPr/>
          <p:nvPr/>
        </p:nvSpPr>
        <p:spPr>
          <a:xfrm>
            <a:off x="2115532" y="2020480"/>
            <a:ext cx="1563277" cy="4776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3321ED8-A2A2-4F0E-B408-E430EC538B2B}"/>
              </a:ext>
            </a:extLst>
          </p:cNvPr>
          <p:cNvSpPr/>
          <p:nvPr/>
        </p:nvSpPr>
        <p:spPr>
          <a:xfrm>
            <a:off x="3935107" y="2020479"/>
            <a:ext cx="1563277" cy="4556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E66128-002B-48F9-A96B-F80B3AF41D45}"/>
              </a:ext>
            </a:extLst>
          </p:cNvPr>
          <p:cNvSpPr/>
          <p:nvPr/>
        </p:nvSpPr>
        <p:spPr>
          <a:xfrm>
            <a:off x="7247260" y="2138311"/>
            <a:ext cx="1491387" cy="43363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8D84DCC-D047-485D-B865-BF44BA75350E}"/>
              </a:ext>
            </a:extLst>
          </p:cNvPr>
          <p:cNvSpPr/>
          <p:nvPr/>
        </p:nvSpPr>
        <p:spPr>
          <a:xfrm>
            <a:off x="1894790" y="2571946"/>
            <a:ext cx="822283" cy="3974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9727477-92F1-40A3-ACED-BD25613B742E}"/>
              </a:ext>
            </a:extLst>
          </p:cNvPr>
          <p:cNvSpPr/>
          <p:nvPr/>
        </p:nvSpPr>
        <p:spPr>
          <a:xfrm>
            <a:off x="2856322" y="2480820"/>
            <a:ext cx="1078786" cy="573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7778CBC-1920-499D-B937-2C7C48A1D907}"/>
              </a:ext>
            </a:extLst>
          </p:cNvPr>
          <p:cNvSpPr/>
          <p:nvPr/>
        </p:nvSpPr>
        <p:spPr>
          <a:xfrm>
            <a:off x="4074357" y="2513813"/>
            <a:ext cx="1563277" cy="5010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E763D2-DFAC-4CF1-868D-6742BD62513A}"/>
              </a:ext>
            </a:extLst>
          </p:cNvPr>
          <p:cNvSpPr/>
          <p:nvPr/>
        </p:nvSpPr>
        <p:spPr>
          <a:xfrm>
            <a:off x="7483635" y="2570327"/>
            <a:ext cx="1952596" cy="5327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102BE5F-484D-423A-8BF0-59FBC40DFD8F}"/>
              </a:ext>
            </a:extLst>
          </p:cNvPr>
          <p:cNvSpPr/>
          <p:nvPr/>
        </p:nvSpPr>
        <p:spPr>
          <a:xfrm>
            <a:off x="1001395" y="3015007"/>
            <a:ext cx="1563277" cy="5734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82EE304-A801-4FD5-91FD-90F3A5BC6E9F}"/>
              </a:ext>
            </a:extLst>
          </p:cNvPr>
          <p:cNvSpPr/>
          <p:nvPr/>
        </p:nvSpPr>
        <p:spPr>
          <a:xfrm>
            <a:off x="3935107" y="3014842"/>
            <a:ext cx="1127088" cy="5327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9E0D5FC-8178-4579-8E4C-BC7E6F0BB433}"/>
              </a:ext>
            </a:extLst>
          </p:cNvPr>
          <p:cNvSpPr/>
          <p:nvPr/>
        </p:nvSpPr>
        <p:spPr>
          <a:xfrm>
            <a:off x="5305543" y="2969444"/>
            <a:ext cx="1563277" cy="53277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4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BC8E91-4309-4D92-8527-F8D80064C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835108" cy="542041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45CC2E-1E87-4639-9506-4EE39A37951D}"/>
              </a:ext>
            </a:extLst>
          </p:cNvPr>
          <p:cNvSpPr txBox="1"/>
          <p:nvPr/>
        </p:nvSpPr>
        <p:spPr>
          <a:xfrm>
            <a:off x="6391373" y="1333893"/>
            <a:ext cx="3120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morning/ evening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7330FD-419B-407E-96ED-30DCB77E61C3}"/>
              </a:ext>
            </a:extLst>
          </p:cNvPr>
          <p:cNvSpPr txBox="1"/>
          <p:nvPr/>
        </p:nvSpPr>
        <p:spPr>
          <a:xfrm>
            <a:off x="4149365" y="1948207"/>
            <a:ext cx="184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pleasure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A12B0D-D017-408A-83CC-D45DF91E0483}"/>
              </a:ext>
            </a:extLst>
          </p:cNvPr>
          <p:cNvSpPr txBox="1"/>
          <p:nvPr/>
        </p:nvSpPr>
        <p:spPr>
          <a:xfrm>
            <a:off x="4535864" y="2479373"/>
            <a:ext cx="112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April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226AC3-1E5C-4050-9FBF-0A252FD6A81C}"/>
              </a:ext>
            </a:extLst>
          </p:cNvPr>
          <p:cNvSpPr txBox="1"/>
          <p:nvPr/>
        </p:nvSpPr>
        <p:spPr>
          <a:xfrm>
            <a:off x="2510673" y="3084260"/>
            <a:ext cx="112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shock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86748B-929C-46BA-9433-ED676AE913BA}"/>
              </a:ext>
            </a:extLst>
          </p:cNvPr>
          <p:cNvSpPr txBox="1"/>
          <p:nvPr/>
        </p:nvSpPr>
        <p:spPr>
          <a:xfrm>
            <a:off x="5535890" y="4124964"/>
            <a:ext cx="1846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freedom</a:t>
            </a:r>
          </a:p>
        </p:txBody>
      </p:sp>
    </p:spTree>
    <p:extLst>
      <p:ext uri="{BB962C8B-B14F-4D97-AF65-F5344CB8AC3E}">
        <p14:creationId xmlns:p14="http://schemas.microsoft.com/office/powerpoint/2010/main" val="316942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0D56B6-B342-4114-B407-9B7BCCC77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09275" cy="303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189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CB4CB-F04E-4456-9C16-48B345693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/>
              <a:t>Grammar booklet</a:t>
            </a:r>
          </a:p>
        </p:txBody>
      </p:sp>
    </p:spTree>
    <p:extLst>
      <p:ext uri="{BB962C8B-B14F-4D97-AF65-F5344CB8AC3E}">
        <p14:creationId xmlns:p14="http://schemas.microsoft.com/office/powerpoint/2010/main" val="2734516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2427A4-CFA2-4F6D-A9D6-013A59F61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26" y="0"/>
            <a:ext cx="103481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863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803CD7-F833-4919-A4DD-775E1D8A5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18" y="199387"/>
            <a:ext cx="10767279" cy="665861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B710C8-8B02-4F03-B8F2-EF347B1231BD}"/>
              </a:ext>
            </a:extLst>
          </p:cNvPr>
          <p:cNvSpPr txBox="1"/>
          <p:nvPr/>
        </p:nvSpPr>
        <p:spPr>
          <a:xfrm>
            <a:off x="787630" y="4588761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knowledge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7F82B7-055A-4559-A6CC-194112A9E92E}"/>
              </a:ext>
            </a:extLst>
          </p:cNvPr>
          <p:cNvSpPr txBox="1"/>
          <p:nvPr/>
        </p:nvSpPr>
        <p:spPr>
          <a:xfrm>
            <a:off x="5955965" y="4577348"/>
            <a:ext cx="983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pencil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286B15-77DF-440B-9388-FB04B3D944F7}"/>
              </a:ext>
            </a:extLst>
          </p:cNvPr>
          <p:cNvSpPr txBox="1"/>
          <p:nvPr/>
        </p:nvSpPr>
        <p:spPr>
          <a:xfrm>
            <a:off x="2696286" y="4653078"/>
            <a:ext cx="9835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truth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F07216-97CC-42F0-9904-27B7ECF35712}"/>
              </a:ext>
            </a:extLst>
          </p:cNvPr>
          <p:cNvSpPr txBox="1"/>
          <p:nvPr/>
        </p:nvSpPr>
        <p:spPr>
          <a:xfrm>
            <a:off x="7478941" y="4588761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pond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76AA7E-411F-4B91-9C6F-73743AF2B95C}"/>
              </a:ext>
            </a:extLst>
          </p:cNvPr>
          <p:cNvSpPr txBox="1"/>
          <p:nvPr/>
        </p:nvSpPr>
        <p:spPr>
          <a:xfrm>
            <a:off x="9190691" y="4660504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car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3B3F92-9D0B-41B3-8B0D-8AB8414C4BD9}"/>
              </a:ext>
            </a:extLst>
          </p:cNvPr>
          <p:cNvSpPr txBox="1"/>
          <p:nvPr/>
        </p:nvSpPr>
        <p:spPr>
          <a:xfrm>
            <a:off x="5948705" y="5060614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mouse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7449C3-DBFC-44C6-9634-FFC1C5D9E336}"/>
              </a:ext>
            </a:extLst>
          </p:cNvPr>
          <p:cNvSpPr txBox="1"/>
          <p:nvPr/>
        </p:nvSpPr>
        <p:spPr>
          <a:xfrm>
            <a:off x="4505618" y="4618926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joy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71FD71-19A8-432C-BA65-E2EDE2112A8A}"/>
              </a:ext>
            </a:extLst>
          </p:cNvPr>
          <p:cNvSpPr txBox="1"/>
          <p:nvPr/>
        </p:nvSpPr>
        <p:spPr>
          <a:xfrm>
            <a:off x="7478941" y="5084214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frog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41BDF8-3AB3-45EE-804C-6530B58C4E43}"/>
              </a:ext>
            </a:extLst>
          </p:cNvPr>
          <p:cNvSpPr txBox="1"/>
          <p:nvPr/>
        </p:nvSpPr>
        <p:spPr>
          <a:xfrm>
            <a:off x="787630" y="5087344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idea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4F1EA1-611B-494D-B883-3297E0309A37}"/>
              </a:ext>
            </a:extLst>
          </p:cNvPr>
          <p:cNvSpPr txBox="1"/>
          <p:nvPr/>
        </p:nvSpPr>
        <p:spPr>
          <a:xfrm>
            <a:off x="2520935" y="5107814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dreams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C1BD25-CAEB-465F-9181-0CA7A9D5D1C9}"/>
              </a:ext>
            </a:extLst>
          </p:cNvPr>
          <p:cNvSpPr txBox="1"/>
          <p:nvPr/>
        </p:nvSpPr>
        <p:spPr>
          <a:xfrm>
            <a:off x="9019682" y="5107814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book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7B6B9B-0795-4AE7-9E6F-E1CF277F1F0A}"/>
              </a:ext>
            </a:extLst>
          </p:cNvPr>
          <p:cNvSpPr txBox="1"/>
          <p:nvPr/>
        </p:nvSpPr>
        <p:spPr>
          <a:xfrm>
            <a:off x="4347818" y="5084214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misery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0EF93A-D9F0-41A5-BC9E-071A595C6A72}"/>
              </a:ext>
            </a:extLst>
          </p:cNvPr>
          <p:cNvSpPr txBox="1"/>
          <p:nvPr/>
        </p:nvSpPr>
        <p:spPr>
          <a:xfrm>
            <a:off x="5886965" y="5579667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watch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AA5514-363D-4CE1-B7BA-3376420988E7}"/>
              </a:ext>
            </a:extLst>
          </p:cNvPr>
          <p:cNvSpPr txBox="1"/>
          <p:nvPr/>
        </p:nvSpPr>
        <p:spPr>
          <a:xfrm>
            <a:off x="821062" y="5486490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love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D61C4F-DB7F-4D9B-A9F6-86FFAFC48E18}"/>
              </a:ext>
            </a:extLst>
          </p:cNvPr>
          <p:cNvSpPr txBox="1"/>
          <p:nvPr/>
        </p:nvSpPr>
        <p:spPr>
          <a:xfrm>
            <a:off x="2447308" y="5486490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friendship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041FC0-A32B-41A5-80C2-6D53412EE447}"/>
              </a:ext>
            </a:extLst>
          </p:cNvPr>
          <p:cNvSpPr txBox="1"/>
          <p:nvPr/>
        </p:nvSpPr>
        <p:spPr>
          <a:xfrm>
            <a:off x="7513211" y="5588589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fish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DEDA13-A5D2-42AF-990E-3B9332C57EF9}"/>
              </a:ext>
            </a:extLst>
          </p:cNvPr>
          <p:cNvSpPr txBox="1"/>
          <p:nvPr/>
        </p:nvSpPr>
        <p:spPr>
          <a:xfrm>
            <a:off x="8891046" y="5612189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clock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2C1C492-E032-4F38-AD0F-7B0896B1AD10}"/>
              </a:ext>
            </a:extLst>
          </p:cNvPr>
          <p:cNvSpPr txBox="1"/>
          <p:nvPr/>
        </p:nvSpPr>
        <p:spPr>
          <a:xfrm>
            <a:off x="4167933" y="5513732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freedom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2EB75F-6E83-481E-9257-326248CFCC6D}"/>
              </a:ext>
            </a:extLst>
          </p:cNvPr>
          <p:cNvSpPr txBox="1"/>
          <p:nvPr/>
        </p:nvSpPr>
        <p:spPr>
          <a:xfrm>
            <a:off x="801324" y="5902901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lie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85E5CE-0542-4BFC-95CC-CFB5C2CAE96D}"/>
              </a:ext>
            </a:extLst>
          </p:cNvPr>
          <p:cNvSpPr txBox="1"/>
          <p:nvPr/>
        </p:nvSpPr>
        <p:spPr>
          <a:xfrm>
            <a:off x="5959799" y="5996307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shoes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7D58AD-1767-4CCA-BF6C-36131E506F9A}"/>
              </a:ext>
            </a:extLst>
          </p:cNvPr>
          <p:cNvSpPr txBox="1"/>
          <p:nvPr/>
        </p:nvSpPr>
        <p:spPr>
          <a:xfrm>
            <a:off x="2484628" y="6012299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peace</a:t>
            </a:r>
          </a:p>
        </p:txBody>
      </p:sp>
    </p:spTree>
    <p:extLst>
      <p:ext uri="{BB962C8B-B14F-4D97-AF65-F5344CB8AC3E}">
        <p14:creationId xmlns:p14="http://schemas.microsoft.com/office/powerpoint/2010/main" val="268477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C147BB-895A-405E-8B36-DD85B29A0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62" y="14287"/>
            <a:ext cx="966787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15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CA718B8-72C1-47EF-9557-BF696CF67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179"/>
            <a:ext cx="9686925" cy="55941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9D538C2-7681-4127-A0E0-4CFD8FA703F2}"/>
              </a:ext>
            </a:extLst>
          </p:cNvPr>
          <p:cNvSpPr txBox="1"/>
          <p:nvPr/>
        </p:nvSpPr>
        <p:spPr>
          <a:xfrm>
            <a:off x="1475787" y="1770147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kindness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DC6934-A9CA-4E50-8DA8-76CC9F1B10F8}"/>
              </a:ext>
            </a:extLst>
          </p:cNvPr>
          <p:cNvSpPr txBox="1"/>
          <p:nvPr/>
        </p:nvSpPr>
        <p:spPr>
          <a:xfrm>
            <a:off x="6096000" y="1751293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school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2281C-656E-4A20-8C31-151629D4025A}"/>
              </a:ext>
            </a:extLst>
          </p:cNvPr>
          <p:cNvSpPr txBox="1"/>
          <p:nvPr/>
        </p:nvSpPr>
        <p:spPr>
          <a:xfrm>
            <a:off x="1277824" y="2693974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education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8CA787-4FA8-420D-855A-532A13CD1683}"/>
              </a:ext>
            </a:extLst>
          </p:cNvPr>
          <p:cNvSpPr txBox="1"/>
          <p:nvPr/>
        </p:nvSpPr>
        <p:spPr>
          <a:xfrm>
            <a:off x="1211836" y="3492113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friendship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C22D0E-92ED-4D52-B02A-8B11253A5037}"/>
              </a:ext>
            </a:extLst>
          </p:cNvPr>
          <p:cNvSpPr txBox="1"/>
          <p:nvPr/>
        </p:nvSpPr>
        <p:spPr>
          <a:xfrm>
            <a:off x="1211836" y="4290252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loyalty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8B99B6-A3B2-49FC-B577-BB7952A8C109}"/>
              </a:ext>
            </a:extLst>
          </p:cNvPr>
          <p:cNvSpPr txBox="1"/>
          <p:nvPr/>
        </p:nvSpPr>
        <p:spPr>
          <a:xfrm>
            <a:off x="6000653" y="2571425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students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9ECDB7-9759-4B90-A0E7-4150809F14B3}"/>
              </a:ext>
            </a:extLst>
          </p:cNvPr>
          <p:cNvSpPr txBox="1"/>
          <p:nvPr/>
        </p:nvSpPr>
        <p:spPr>
          <a:xfrm>
            <a:off x="6140679" y="3429000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friends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B26335-9CA6-44E4-BCA1-26630C6899F1}"/>
              </a:ext>
            </a:extLst>
          </p:cNvPr>
          <p:cNvSpPr txBox="1"/>
          <p:nvPr/>
        </p:nvSpPr>
        <p:spPr>
          <a:xfrm>
            <a:off x="6117311" y="4258701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children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6C2FD3-2541-4622-9AE4-CDD9F05C4EC0}"/>
              </a:ext>
            </a:extLst>
          </p:cNvPr>
          <p:cNvSpPr txBox="1"/>
          <p:nvPr/>
        </p:nvSpPr>
        <p:spPr>
          <a:xfrm>
            <a:off x="1277824" y="4967769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patriotism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0CE038-43F6-4F86-BAA6-C5CD968185D5}"/>
              </a:ext>
            </a:extLst>
          </p:cNvPr>
          <p:cNvSpPr txBox="1"/>
          <p:nvPr/>
        </p:nvSpPr>
        <p:spPr>
          <a:xfrm>
            <a:off x="6209613" y="5037688"/>
            <a:ext cx="15903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flag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4F63B7-FABF-409B-84B6-816D8BF1E332}"/>
              </a:ext>
            </a:extLst>
          </p:cNvPr>
          <p:cNvSpPr txBox="1"/>
          <p:nvPr/>
        </p:nvSpPr>
        <p:spPr>
          <a:xfrm>
            <a:off x="81159" y="5552839"/>
            <a:ext cx="4847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dedication, year, characteristics, compassion, wisdom, situation, risk, responsibility, safety.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AB1805F-AF86-4648-B380-45CF63B24145}"/>
              </a:ext>
            </a:extLst>
          </p:cNvPr>
          <p:cNvSpPr txBox="1"/>
          <p:nvPr/>
        </p:nvSpPr>
        <p:spPr>
          <a:xfrm>
            <a:off x="5156462" y="5929460"/>
            <a:ext cx="4383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classroom, star, stripe, bicycle, child</a:t>
            </a:r>
          </a:p>
        </p:txBody>
      </p:sp>
    </p:spTree>
    <p:extLst>
      <p:ext uri="{BB962C8B-B14F-4D97-AF65-F5344CB8AC3E}">
        <p14:creationId xmlns:p14="http://schemas.microsoft.com/office/powerpoint/2010/main" val="376524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BE58C21-0EFF-4865-9856-83EE742E637D}"/>
              </a:ext>
            </a:extLst>
          </p:cNvPr>
          <p:cNvSpPr/>
          <p:nvPr/>
        </p:nvSpPr>
        <p:spPr>
          <a:xfrm>
            <a:off x="4943475" y="2065339"/>
            <a:ext cx="2305050" cy="11334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6B0B5D95-47BC-46DB-887C-2580AF79C272}"/>
              </a:ext>
            </a:extLst>
          </p:cNvPr>
          <p:cNvSpPr/>
          <p:nvPr/>
        </p:nvSpPr>
        <p:spPr>
          <a:xfrm>
            <a:off x="4943475" y="3538538"/>
            <a:ext cx="2305050" cy="113506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5D19896-3610-4BC1-B432-AFD9358AC6F7}"/>
              </a:ext>
            </a:extLst>
          </p:cNvPr>
          <p:cNvSpPr/>
          <p:nvPr/>
        </p:nvSpPr>
        <p:spPr>
          <a:xfrm>
            <a:off x="4943475" y="4959351"/>
            <a:ext cx="2305050" cy="11334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21" name="Title 20">
            <a:extLst>
              <a:ext uri="{FF2B5EF4-FFF2-40B4-BE49-F238E27FC236}">
                <a16:creationId xmlns:a16="http://schemas.microsoft.com/office/drawing/2014/main" id="{0335A83A-EF9A-4BE9-97EB-20C48AA10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Recap: What is a noun?</a:t>
            </a:r>
          </a:p>
        </p:txBody>
      </p:sp>
      <p:sp>
        <p:nvSpPr>
          <p:cNvPr id="9222" name="Rectangle 1">
            <a:extLst>
              <a:ext uri="{FF2B5EF4-FFF2-40B4-BE49-F238E27FC236}">
                <a16:creationId xmlns:a16="http://schemas.microsoft.com/office/drawing/2014/main" id="{15390068-D952-4267-AF87-9FFBDEA30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1470025"/>
            <a:ext cx="60388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Which one of these descriptions describes a noun? </a:t>
            </a:r>
          </a:p>
        </p:txBody>
      </p:sp>
      <p:sp>
        <p:nvSpPr>
          <p:cNvPr id="9223" name="Rectangle 4">
            <a:extLst>
              <a:ext uri="{FF2B5EF4-FFF2-40B4-BE49-F238E27FC236}">
                <a16:creationId xmlns:a16="http://schemas.microsoft.com/office/drawing/2014/main" id="{836A325A-68E9-4D83-B64C-DE73B50567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6363" y="2309814"/>
            <a:ext cx="18716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Sassoon Infant Md" pitchFamily="50" charset="0"/>
              </a:rPr>
              <a:t>Describes characteristics </a:t>
            </a:r>
          </a:p>
        </p:txBody>
      </p:sp>
      <p:sp>
        <p:nvSpPr>
          <p:cNvPr id="9224" name="Rectangle 12">
            <a:extLst>
              <a:ext uri="{FF2B5EF4-FFF2-40B4-BE49-F238E27FC236}">
                <a16:creationId xmlns:a16="http://schemas.microsoft.com/office/drawing/2014/main" id="{5A79A280-D62C-467E-B416-A2A1A7036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775" y="3783014"/>
            <a:ext cx="18732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Sassoon Infant Md" pitchFamily="50" charset="0"/>
              </a:rPr>
              <a:t>Describes actions </a:t>
            </a:r>
          </a:p>
        </p:txBody>
      </p:sp>
      <p:sp>
        <p:nvSpPr>
          <p:cNvPr id="9225" name="Rectangle 13">
            <a:extLst>
              <a:ext uri="{FF2B5EF4-FFF2-40B4-BE49-F238E27FC236}">
                <a16:creationId xmlns:a16="http://schemas.microsoft.com/office/drawing/2014/main" id="{0ED6AB5A-370C-4915-B1EC-88D675572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4776" y="5059363"/>
            <a:ext cx="1871663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>
                <a:solidFill>
                  <a:schemeClr val="tx1"/>
                </a:solidFill>
                <a:latin typeface="Sassoon Infant Md" pitchFamily="50" charset="0"/>
              </a:rPr>
              <a:t>Names people, places and things</a:t>
            </a:r>
          </a:p>
        </p:txBody>
      </p:sp>
      <p:pic>
        <p:nvPicPr>
          <p:cNvPr id="9226" name="Picture 6">
            <a:extLst>
              <a:ext uri="{FF2B5EF4-FFF2-40B4-BE49-F238E27FC236}">
                <a16:creationId xmlns:a16="http://schemas.microsoft.com/office/drawing/2014/main" id="{D32DE3F5-AFDF-4ED7-80FB-235D8AD30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6" t="-430" r="26784" b="2516"/>
          <a:stretch>
            <a:fillRect/>
          </a:stretch>
        </p:blipFill>
        <p:spPr bwMode="auto">
          <a:xfrm>
            <a:off x="7318376" y="1838325"/>
            <a:ext cx="28098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8DDED37-B47F-4DFA-AD31-12C774B73A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659" y="150829"/>
            <a:ext cx="1045868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084E1D-8C65-4CC2-9284-86469DC9C651}"/>
              </a:ext>
            </a:extLst>
          </p:cNvPr>
          <p:cNvSpPr txBox="1"/>
          <p:nvPr/>
        </p:nvSpPr>
        <p:spPr>
          <a:xfrm>
            <a:off x="1504067" y="1958683"/>
            <a:ext cx="159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Honesty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C08025-6179-4A7A-936D-F4DD1DBDAC6B}"/>
              </a:ext>
            </a:extLst>
          </p:cNvPr>
          <p:cNvSpPr txBox="1"/>
          <p:nvPr/>
        </p:nvSpPr>
        <p:spPr>
          <a:xfrm>
            <a:off x="1986406" y="2695545"/>
            <a:ext cx="159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success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54160B-2D9A-4411-B6D8-1FE26A6D8DEE}"/>
              </a:ext>
            </a:extLst>
          </p:cNvPr>
          <p:cNvSpPr txBox="1"/>
          <p:nvPr/>
        </p:nvSpPr>
        <p:spPr>
          <a:xfrm>
            <a:off x="5708422" y="3429000"/>
            <a:ext cx="159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friendship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F55DFA-CA2D-4CAE-BC0A-433FB9EA55B6}"/>
              </a:ext>
            </a:extLst>
          </p:cNvPr>
          <p:cNvSpPr txBox="1"/>
          <p:nvPr/>
        </p:nvSpPr>
        <p:spPr>
          <a:xfrm>
            <a:off x="4631505" y="4617041"/>
            <a:ext cx="2363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responsibility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3C4D14-489A-4E9C-AABD-C539EE4FA26F}"/>
              </a:ext>
            </a:extLst>
          </p:cNvPr>
          <p:cNvSpPr txBox="1"/>
          <p:nvPr/>
        </p:nvSpPr>
        <p:spPr>
          <a:xfrm>
            <a:off x="5661978" y="5889925"/>
            <a:ext cx="159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courage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03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61619E-71BC-4174-B646-3FCDD97DE1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2614"/>
            <a:ext cx="12192000" cy="521404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3A241F-D643-4788-938D-55BFF2F4819B}"/>
              </a:ext>
            </a:extLst>
          </p:cNvPr>
          <p:cNvSpPr txBox="1"/>
          <p:nvPr/>
        </p:nvSpPr>
        <p:spPr>
          <a:xfrm>
            <a:off x="4756315" y="1279493"/>
            <a:ext cx="159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happiness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CFF7AD-3DEF-47D5-A732-1964F51D8C1B}"/>
              </a:ext>
            </a:extLst>
          </p:cNvPr>
          <p:cNvSpPr txBox="1"/>
          <p:nvPr/>
        </p:nvSpPr>
        <p:spPr>
          <a:xfrm>
            <a:off x="2732299" y="2724751"/>
            <a:ext cx="1754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greediness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EB07FE-ACF3-418A-8C62-CCE4F27C53B4}"/>
              </a:ext>
            </a:extLst>
          </p:cNvPr>
          <p:cNvSpPr txBox="1"/>
          <p:nvPr/>
        </p:nvSpPr>
        <p:spPr>
          <a:xfrm>
            <a:off x="8847548" y="4020797"/>
            <a:ext cx="159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patriotism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2B9CB3B-6184-4231-9D8E-78BF8D55F4D1}"/>
              </a:ext>
            </a:extLst>
          </p:cNvPr>
          <p:cNvSpPr txBox="1"/>
          <p:nvPr/>
        </p:nvSpPr>
        <p:spPr>
          <a:xfrm>
            <a:off x="8379547" y="4970415"/>
            <a:ext cx="159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wisdom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F58718-D2AA-49CC-B112-44792709486D}"/>
              </a:ext>
            </a:extLst>
          </p:cNvPr>
          <p:cNvSpPr txBox="1"/>
          <p:nvPr/>
        </p:nvSpPr>
        <p:spPr>
          <a:xfrm>
            <a:off x="7387964" y="482614"/>
            <a:ext cx="1590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justice</a:t>
            </a:r>
          </a:p>
        </p:txBody>
      </p:sp>
    </p:spTree>
    <p:extLst>
      <p:ext uri="{BB962C8B-B14F-4D97-AF65-F5344CB8AC3E}">
        <p14:creationId xmlns:p14="http://schemas.microsoft.com/office/powerpoint/2010/main" val="43189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20">
            <a:extLst>
              <a:ext uri="{FF2B5EF4-FFF2-40B4-BE49-F238E27FC236}">
                <a16:creationId xmlns:a16="http://schemas.microsoft.com/office/drawing/2014/main" id="{A16D6EF5-A6D2-4B04-9D1B-AA6BF1160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Abstract Nouns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E21AB5-7078-402B-A678-EC427DC14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21013" y="1406525"/>
            <a:ext cx="682057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If something is abstract it exists only as a thought or idea.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It does not have a physical existence.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Therefore, abstract nouns describe a thought or </a:t>
            </a:r>
            <a:br>
              <a:rPr lang="en-GB" altLang="en-US" sz="2000" dirty="0">
                <a:solidFill>
                  <a:schemeClr val="tx1"/>
                </a:solidFill>
              </a:rPr>
            </a:br>
            <a:r>
              <a:rPr lang="en-GB" altLang="en-US" sz="2000" dirty="0">
                <a:solidFill>
                  <a:schemeClr val="tx1"/>
                </a:solidFill>
              </a:rPr>
              <a:t>a state rather than something physical.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A29379-2457-46BD-A485-A25C76456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1473" y="3535214"/>
            <a:ext cx="6460110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>
                <a:solidFill>
                  <a:schemeClr val="tx1"/>
                </a:solidFill>
              </a:rPr>
              <a:t>Hint: </a:t>
            </a:r>
            <a:r>
              <a:rPr lang="en-GB" altLang="en-US" sz="2000" dirty="0">
                <a:solidFill>
                  <a:schemeClr val="tx1"/>
                </a:solidFill>
              </a:rPr>
              <a:t>your five senses cannot identify these nouns.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You cannot touch, see, smell, taste or hear them!</a:t>
            </a:r>
          </a:p>
        </p:txBody>
      </p:sp>
      <p:pic>
        <p:nvPicPr>
          <p:cNvPr id="12293" name="Picture 3">
            <a:extLst>
              <a:ext uri="{FF2B5EF4-FFF2-40B4-BE49-F238E27FC236}">
                <a16:creationId xmlns:a16="http://schemas.microsoft.com/office/drawing/2014/main" id="{E7AD1FBB-AD0F-4A74-89DC-C1D6C85295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138" y="4769909"/>
            <a:ext cx="2832672" cy="189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>
            <a:extLst>
              <a:ext uri="{FF2B5EF4-FFF2-40B4-BE49-F238E27FC236}">
                <a16:creationId xmlns:a16="http://schemas.microsoft.com/office/drawing/2014/main" id="{4DF098DF-08B0-4E95-A09A-1055779CB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Abstract Nouns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FF558C7-BEE8-4108-844D-BDCCF6FAA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59138" y="1316038"/>
            <a:ext cx="23542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bravery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CEC73C-2BB1-4E64-B889-1CFEE55A6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78614" y="1316038"/>
            <a:ext cx="23526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n-GB" altLang="en-US" sz="2400" dirty="0">
                <a:latin typeface="+mn-lt"/>
              </a:rPr>
              <a:t>friendship</a:t>
            </a:r>
          </a:p>
        </p:txBody>
      </p:sp>
      <p:pic>
        <p:nvPicPr>
          <p:cNvPr id="13317" name="Picture 1">
            <a:extLst>
              <a:ext uri="{FF2B5EF4-FFF2-40B4-BE49-F238E27FC236}">
                <a16:creationId xmlns:a16="http://schemas.microsoft.com/office/drawing/2014/main" id="{A8493BAE-3B6C-4689-AAAA-334425D38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64"/>
          <a:stretch>
            <a:fillRect/>
          </a:stretch>
        </p:blipFill>
        <p:spPr bwMode="auto">
          <a:xfrm>
            <a:off x="2938464" y="1833564"/>
            <a:ext cx="2994025" cy="3938587"/>
          </a:xfrm>
          <a:prstGeom prst="rect">
            <a:avLst/>
          </a:prstGeom>
          <a:noFill/>
          <a:ln w="28575">
            <a:solidFill>
              <a:srgbClr val="DE1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Rectangle 4">
            <a:extLst>
              <a:ext uri="{FF2B5EF4-FFF2-40B4-BE49-F238E27FC236}">
                <a16:creationId xmlns:a16="http://schemas.microsoft.com/office/drawing/2014/main" id="{81A2912C-52EE-4453-ACFB-25C06B49D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1" y="5837238"/>
            <a:ext cx="27622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Can you think of more?</a:t>
            </a:r>
          </a:p>
        </p:txBody>
      </p:sp>
      <p:pic>
        <p:nvPicPr>
          <p:cNvPr id="13319" name="Picture 5">
            <a:extLst>
              <a:ext uri="{FF2B5EF4-FFF2-40B4-BE49-F238E27FC236}">
                <a16:creationId xmlns:a16="http://schemas.microsoft.com/office/drawing/2014/main" id="{E3464B47-01A4-48A5-A1A8-7B856D9DF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68" b="8348"/>
          <a:stretch>
            <a:fillRect/>
          </a:stretch>
        </p:blipFill>
        <p:spPr bwMode="auto">
          <a:xfrm>
            <a:off x="6281739" y="1833564"/>
            <a:ext cx="3144837" cy="3938587"/>
          </a:xfrm>
          <a:prstGeom prst="rect">
            <a:avLst/>
          </a:prstGeom>
          <a:noFill/>
          <a:ln w="28575">
            <a:solidFill>
              <a:srgbClr val="DE1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F7985-D858-4C28-955C-D9D46CE9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4F1009-70A4-4E44-88F3-98880A77C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04" y="148036"/>
            <a:ext cx="10048877" cy="617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93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FE8778-8391-4794-87B3-D880EA1A1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89" y="0"/>
            <a:ext cx="97559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289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20">
            <a:extLst>
              <a:ext uri="{FF2B5EF4-FFF2-40B4-BE49-F238E27FC236}">
                <a16:creationId xmlns:a16="http://schemas.microsoft.com/office/drawing/2014/main" id="{205A940F-4355-4B8E-8605-8D6EEDE3F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/>
              <a:t>Concrete Nouns</a:t>
            </a:r>
          </a:p>
        </p:txBody>
      </p:sp>
      <p:sp>
        <p:nvSpPr>
          <p:cNvPr id="14339" name="Rectangle 1">
            <a:extLst>
              <a:ext uri="{FF2B5EF4-FFF2-40B4-BE49-F238E27FC236}">
                <a16:creationId xmlns:a16="http://schemas.microsoft.com/office/drawing/2014/main" id="{A72C5964-666E-454F-A1D9-689CD832F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1" y="1387476"/>
            <a:ext cx="69119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You can experience concrete nouns with your five senses: you see them, hear them, smell them, taste them, and feel them.' 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FC1FA053-AFB3-4857-8FED-6B1A040E1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1" y="5656263"/>
            <a:ext cx="276229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>
                <a:solidFill>
                  <a:schemeClr val="tx1"/>
                </a:solidFill>
              </a:rPr>
              <a:t>Can you think of more?</a:t>
            </a:r>
          </a:p>
        </p:txBody>
      </p:sp>
      <p:pic>
        <p:nvPicPr>
          <p:cNvPr id="14341" name="Content Placeholder 6">
            <a:extLst>
              <a:ext uri="{FF2B5EF4-FFF2-40B4-BE49-F238E27FC236}">
                <a16:creationId xmlns:a16="http://schemas.microsoft.com/office/drawing/2014/main" id="{2D3907CA-FA7C-4BB1-8FEE-DE280D444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2227263"/>
            <a:ext cx="2127250" cy="3192462"/>
          </a:xfrm>
          <a:prstGeom prst="rect">
            <a:avLst/>
          </a:prstGeom>
          <a:noFill/>
          <a:ln w="28575">
            <a:solidFill>
              <a:srgbClr val="DE1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7">
            <a:extLst>
              <a:ext uri="{FF2B5EF4-FFF2-40B4-BE49-F238E27FC236}">
                <a16:creationId xmlns:a16="http://schemas.microsoft.com/office/drawing/2014/main" id="{9DED1C22-277A-4BC0-89B6-7029ABB941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1" y="2506663"/>
            <a:ext cx="4625975" cy="2601912"/>
          </a:xfrm>
          <a:prstGeom prst="rect">
            <a:avLst/>
          </a:prstGeom>
          <a:noFill/>
          <a:ln w="28575">
            <a:solidFill>
              <a:srgbClr val="DE1E5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4A158-35A8-4ACD-8144-65FFEEE04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5C3F80-4967-42F2-B4A1-712CA57FB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050317" cy="70465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10861F-DAEE-4A73-923C-0C463E5542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779" t="60848" r="37160" b="2628"/>
          <a:stretch/>
        </p:blipFill>
        <p:spPr>
          <a:xfrm>
            <a:off x="7899661" y="4232635"/>
            <a:ext cx="3473778" cy="26253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589CE1-39A9-4497-9BFA-63AEB98154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412" t="50489" r="3942"/>
          <a:stretch/>
        </p:blipFill>
        <p:spPr>
          <a:xfrm>
            <a:off x="9191135" y="879575"/>
            <a:ext cx="1555422" cy="323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830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81FEEBC-94BB-480B-9099-8BEAC2BC8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874" y="1010778"/>
            <a:ext cx="915352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76801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199</TotalTime>
  <Words>221</Words>
  <Application>Microsoft Office PowerPoint</Application>
  <PresentationFormat>Widescreen</PresentationFormat>
  <Paragraphs>78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Sassoon Infant Md</vt:lpstr>
      <vt:lpstr>Sassoon Infant Rg</vt:lpstr>
      <vt:lpstr>Trebuchet MS</vt:lpstr>
      <vt:lpstr>Twinkl</vt:lpstr>
      <vt:lpstr>Twinkl SemiBold</vt:lpstr>
      <vt:lpstr>Wingdings 3</vt:lpstr>
      <vt:lpstr>Facet</vt:lpstr>
      <vt:lpstr>Abstract Nouns </vt:lpstr>
      <vt:lpstr>Recap: What is a noun?</vt:lpstr>
      <vt:lpstr>Abstract Nouns</vt:lpstr>
      <vt:lpstr>Abstract Nouns</vt:lpstr>
      <vt:lpstr>PowerPoint Presentation</vt:lpstr>
      <vt:lpstr>PowerPoint Presentation</vt:lpstr>
      <vt:lpstr>Concrete Nouns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Grammar booklet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 Nouns </dc:title>
  <dc:creator>Admin</dc:creator>
  <cp:lastModifiedBy>Admin</cp:lastModifiedBy>
  <cp:revision>24</cp:revision>
  <dcterms:created xsi:type="dcterms:W3CDTF">2022-10-20T07:48:47Z</dcterms:created>
  <dcterms:modified xsi:type="dcterms:W3CDTF">2022-11-26T10:31:03Z</dcterms:modified>
</cp:coreProperties>
</file>