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76969C88-B244-455D-A017-012B25B1ACDD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8358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828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76969C88-B244-455D-A017-012B25B1ACDD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9282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27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6969C88-B244-455D-A017-012B25B1ACDD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64802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121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945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272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2138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76969C88-B244-455D-A017-012B25B1ACDD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1806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76969C88-B244-455D-A017-012B25B1ACDD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689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76969C88-B244-455D-A017-012B25B1ACDD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3858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F8456-8057-4538-85A6-676ADE4E1C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10003" y="163613"/>
            <a:ext cx="3812131" cy="803314"/>
          </a:xfrm>
        </p:spPr>
        <p:txBody>
          <a:bodyPr>
            <a:normAutofit fontScale="90000"/>
          </a:bodyPr>
          <a:lstStyle/>
          <a:p>
            <a:endParaRPr lang="en-US" sz="4600" dirty="0"/>
          </a:p>
          <a:p>
            <a:pPr algn="ctr" rtl="1"/>
            <a:r>
              <a:rPr lang="ar-JO" dirty="0"/>
              <a:t>سرّ الزواج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9469AB-CAD5-41E3-BC86-0B545EF373C8}"/>
              </a:ext>
            </a:extLst>
          </p:cNvPr>
          <p:cNvSpPr/>
          <p:nvPr/>
        </p:nvSpPr>
        <p:spPr>
          <a:xfrm>
            <a:off x="204716" y="1864310"/>
            <a:ext cx="6561753" cy="35131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JO" sz="2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النتاجات التعليمية</a:t>
            </a:r>
            <a:r>
              <a:rPr lang="ar-JO" sz="2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: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spcAft>
                <a:spcPts val="1000"/>
              </a:spcAft>
            </a:pPr>
            <a:r>
              <a:rPr lang="ar-JO" sz="2400" b="1" cap="all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1- يعرف الطالب غاية الله من خلق آدم وحوّاء.</a:t>
            </a:r>
            <a:endParaRPr lang="en-US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spcAft>
                <a:spcPts val="1000"/>
              </a:spcAft>
            </a:pPr>
            <a:r>
              <a:rPr lang="ar-JO" sz="2400" b="1" cap="all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2- يوضح الطالب كيف الزواج المسيحي هو من الأسرار المقدسة</a:t>
            </a:r>
          </a:p>
          <a:p>
            <a:pPr algn="r" rtl="1">
              <a:spcAft>
                <a:spcPts val="1000"/>
              </a:spcAft>
            </a:pPr>
            <a:r>
              <a:rPr lang="ar-JO" sz="2400" b="1" cap="all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وأنه زواج كنسي.</a:t>
            </a:r>
            <a:endParaRPr lang="en-US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spcAft>
                <a:spcPts val="1000"/>
              </a:spcAft>
            </a:pPr>
            <a:r>
              <a:rPr lang="ar-JO" sz="2400" b="1" cap="all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3- يحدد الطالب شروط الزواج المسيحي.</a:t>
            </a:r>
            <a:endParaRPr lang="en-US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spcAft>
                <a:spcPts val="1000"/>
              </a:spcAft>
            </a:pPr>
            <a:r>
              <a:rPr lang="ar-JO" sz="2400" b="1" cap="all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</a:t>
            </a:r>
            <a:r>
              <a:rPr lang="en-US" sz="2400" b="1" cap="all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</a:t>
            </a:r>
            <a:r>
              <a:rPr lang="en-US" sz="2400" b="1" cap="all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ar-JO" sz="2400" b="1" cap="all" dirty="0">
                <a:latin typeface="Arial" panose="020B0604020202020204" pitchFamily="34" charset="0"/>
                <a:ea typeface="Times New Roman" panose="02020603050405020304" pitchFamily="18" charset="0"/>
              </a:rPr>
              <a:t>يستنتج الطالب ميّزات الزواج السيحي.</a:t>
            </a:r>
            <a:endParaRPr lang="en-US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r>
              <a:rPr lang="ar-JO" sz="2400" b="1" cap="all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5- يتعرّف الطالب الى الواجبات الزوجية للزوج والمرأة.</a:t>
            </a:r>
            <a:endParaRPr lang="en-US" sz="2800" b="1" dirty="0"/>
          </a:p>
        </p:txBody>
      </p:sp>
      <p:pic>
        <p:nvPicPr>
          <p:cNvPr id="1030" name="Picture 6" descr="See the source image">
            <a:extLst>
              <a:ext uri="{FF2B5EF4-FFF2-40B4-BE49-F238E27FC236}">
                <a16:creationId xmlns:a16="http://schemas.microsoft.com/office/drawing/2014/main" id="{5B6BB6F9-A168-4838-91DA-DDB64FCE82F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62"/>
          <a:stretch/>
        </p:blipFill>
        <p:spPr bwMode="auto">
          <a:xfrm>
            <a:off x="7715666" y="1651379"/>
            <a:ext cx="4271618" cy="4339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1593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371B2-492C-4216-8589-156850D9C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3700" y="753917"/>
            <a:ext cx="8770571" cy="1375144"/>
          </a:xfrm>
        </p:spPr>
        <p:txBody>
          <a:bodyPr>
            <a:normAutofit/>
          </a:bodyPr>
          <a:lstStyle/>
          <a:p>
            <a:pPr algn="ctr"/>
            <a:r>
              <a:rPr lang="ar-JO" sz="6000" b="1" dirty="0">
                <a:solidFill>
                  <a:schemeClr val="tx1"/>
                </a:solidFill>
              </a:rPr>
              <a:t>نص إنجيلي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002FFA-A225-4B98-82AC-8BCF62A3BC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9990" y="2610678"/>
            <a:ext cx="7248617" cy="3493405"/>
          </a:xfrm>
        </p:spPr>
        <p:txBody>
          <a:bodyPr>
            <a:normAutofit fontScale="92500"/>
          </a:bodyPr>
          <a:lstStyle/>
          <a:p>
            <a:pPr marL="0" indent="0" algn="ctr" rtl="1">
              <a:lnSpc>
                <a:spcPct val="150000"/>
              </a:lnSpc>
              <a:buNone/>
            </a:pPr>
            <a:r>
              <a:rPr lang="ar-JO" sz="3600" dirty="0">
                <a:solidFill>
                  <a:schemeClr val="tx1"/>
                </a:solidFill>
              </a:rPr>
              <a:t>وَلكِنْ مِنْ بَدْءِ الْخَلِيقَةِ، ذَكَرًا وَأُنْثَى خَلَقَهُمَا اللهُ.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ar-JO" sz="3600" dirty="0">
                <a:solidFill>
                  <a:schemeClr val="tx1"/>
                </a:solidFill>
              </a:rPr>
              <a:t>مِنْ أَجْلِ هذَا يَتْرُكُ الرَّجُلُ أَبَاهُ وَأُمَّهُ وَيَلْتَصِقُ بِامْرَأَتِهِ، وَيَكُونُ الاثْنَانِ جَسَدًا وَاحِدًا. إِذًا لَيْسَا بَعْدُ اثْنَيْنِ بَلْ جَسَدٌ وَاحِدٌ. فَالَّذِي جَمَعَهُ اللهُ لاَ يُفَرِّقْهُ إِنْسَانٌ».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94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8B825-09E6-41BF-8B30-D2B2B8E13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3700" y="1037229"/>
            <a:ext cx="8770571" cy="773815"/>
          </a:xfrm>
        </p:spPr>
        <p:txBody>
          <a:bodyPr/>
          <a:lstStyle/>
          <a:p>
            <a:pPr algn="ctr" rtl="1"/>
            <a:r>
              <a:rPr lang="ar-JO" b="1" dirty="0">
                <a:solidFill>
                  <a:schemeClr val="tx1"/>
                </a:solidFill>
                <a:cs typeface="+mn-cs"/>
              </a:rPr>
              <a:t>غاية الله من خلق آدم وحواء</a:t>
            </a:r>
            <a:endParaRPr lang="en-US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952FB5-E512-4C20-BF37-99FB02399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4417" y="2470465"/>
            <a:ext cx="8605805" cy="4168873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ar-JO" sz="2800" b="1" dirty="0">
                <a:solidFill>
                  <a:schemeClr val="tx1"/>
                </a:solidFill>
              </a:rPr>
              <a:t>خلق الله حواء مِن ضلع آدم، لكي لا تنفصل عنه ولا تكون غريبة عنه،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sz="2800" b="1" dirty="0">
                <a:solidFill>
                  <a:schemeClr val="tx1"/>
                </a:solidFill>
              </a:rPr>
              <a:t>وجعل الله اتحادهما بالزواج حتى يكونانِ جسداً واحداً. مُبديان رغبتهما بالعيش معاً في محبة وأمانة روحيّة وحتى يشاركان الله في الخلق والإنجاب وينشئان أولادهما تنشئة صالحة محورها الرب يسوع المسيح.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615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3F4B4-CEC9-4DEA-A4C1-27854F2A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0348" y="1032171"/>
            <a:ext cx="9120097" cy="1141185"/>
          </a:xfrm>
        </p:spPr>
        <p:txBody>
          <a:bodyPr>
            <a:normAutofit fontScale="90000"/>
          </a:bodyPr>
          <a:lstStyle/>
          <a:p>
            <a:pPr algn="ctr" rtl="1"/>
            <a:r>
              <a:rPr lang="ar-JO" sz="3600" b="1" cap="all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الزواج المسيحي هو سِرّ من الأسرار الكنسيّة المقدسة</a:t>
            </a:r>
            <a:br>
              <a:rPr lang="ar-JO" sz="3600" b="1" cap="all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ar-JO" sz="3600" b="1" cap="all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وهو زواج كنسي.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4B29E-0C93-40F8-86EA-CCA0A05A51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0348" y="2438400"/>
            <a:ext cx="9302829" cy="4419600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ar-JO" sz="2400" b="1" dirty="0">
                <a:solidFill>
                  <a:schemeClr val="tx1"/>
                </a:solidFill>
              </a:rPr>
              <a:t>الزواج قديماً كان يتم بعقد طبيعي وعهد يقطعه الرجل والمرأة كل واحد للآخر، فرفع يسوع منزلته وجعله سراً لتقديس الأسرة عندما حضر عُرس قانا الجليل.</a:t>
            </a:r>
          </a:p>
          <a:p>
            <a:pPr algn="r" rtl="1">
              <a:lnSpc>
                <a:spcPct val="150000"/>
              </a:lnSpc>
            </a:pPr>
            <a:r>
              <a:rPr lang="ar-JO" sz="2400" b="1" dirty="0">
                <a:solidFill>
                  <a:schemeClr val="tx1"/>
                </a:solidFill>
              </a:rPr>
              <a:t>الزواج الميسحي لا يكون شرعيّاً إلّا إذا عُقِدَ في الكنيسة على يد أحد الأساقفة أو الكهنة وفق سلطان الحل والرّبط الّذي أعطاهم ايّاه الرب يسوع.</a:t>
            </a:r>
          </a:p>
          <a:p>
            <a:pPr algn="r" rtl="1">
              <a:lnSpc>
                <a:spcPct val="150000"/>
              </a:lnSpc>
            </a:pPr>
            <a:r>
              <a:rPr lang="ar-JO" sz="2400" b="1" dirty="0">
                <a:solidFill>
                  <a:schemeClr val="tx1"/>
                </a:solidFill>
              </a:rPr>
              <a:t>البيت المسيحي الجديد يجب أن يُبنَى على يد الرب في الكنيسة وأمام المذبح بدعاء الكهنة وصلواتهم وبإقامة طقوس خاصة ليتبارك العروسين.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716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88B3C-9752-44C4-BC34-62B7A2B77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3700" y="1009933"/>
            <a:ext cx="8770571" cy="1119127"/>
          </a:xfrm>
        </p:spPr>
        <p:txBody>
          <a:bodyPr>
            <a:normAutofit/>
          </a:bodyPr>
          <a:lstStyle/>
          <a:p>
            <a:pPr algn="ctr" rtl="1"/>
            <a:r>
              <a:rPr lang="ar-JO" sz="4800" b="1" dirty="0">
                <a:solidFill>
                  <a:schemeClr val="tx1"/>
                </a:solidFill>
              </a:rPr>
              <a:t>شروط الزواج المسيحي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C149BE-3B51-4D94-B55B-FDB2DAD199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3701" y="2438399"/>
            <a:ext cx="8475828" cy="4419601"/>
          </a:xfrm>
        </p:spPr>
        <p:txBody>
          <a:bodyPr>
            <a:normAutofit/>
          </a:bodyPr>
          <a:lstStyle/>
          <a:p>
            <a:pPr algn="r" rtl="1"/>
            <a:r>
              <a:rPr lang="ar-JO" sz="2400" b="1" dirty="0">
                <a:solidFill>
                  <a:schemeClr val="tx1"/>
                </a:solidFill>
              </a:rPr>
              <a:t>الزواج في العُرف الإجتماعي إقتران أي (ترابط أو إتحاد) رجل بامرأة، وكي يكون الزواج مسيحيًا وشرعيًا يجب أن تتوفر به الشّروط الأساسية الآتية:</a:t>
            </a:r>
            <a:endParaRPr lang="ar-JO" sz="2400" dirty="0">
              <a:solidFill>
                <a:schemeClr val="tx1"/>
              </a:solidFill>
            </a:endParaRPr>
          </a:p>
          <a:p>
            <a:pPr marL="514350" indent="-514350" algn="r" rtl="1">
              <a:buFont typeface="+mj-lt"/>
              <a:buAutoNum type="arabicPeriod"/>
            </a:pPr>
            <a:r>
              <a:rPr lang="ar-JO" sz="2800" dirty="0">
                <a:solidFill>
                  <a:srgbClr val="C00000"/>
                </a:solidFill>
              </a:rPr>
              <a:t>أن يكون العروسين مسيحيين معمدين على إسم الثالوث الأقدس.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sz="2800" dirty="0">
                <a:solidFill>
                  <a:srgbClr val="C00000"/>
                </a:solidFill>
              </a:rPr>
              <a:t>لا قرابة روحية بينهما (كالإشبن) أو جسديًا.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sz="2800" dirty="0">
                <a:solidFill>
                  <a:srgbClr val="C00000"/>
                </a:solidFill>
              </a:rPr>
              <a:t>أن يقبلا بملء حريتهما وإرادتهما المطلقة الإرتباط بالزواج.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sz="2800" dirty="0">
                <a:solidFill>
                  <a:srgbClr val="C00000"/>
                </a:solidFill>
              </a:rPr>
              <a:t>أن يكونا غير مرتبطين بخطبة رسمية أو زواج آخر.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sz="2800" dirty="0">
                <a:solidFill>
                  <a:srgbClr val="C00000"/>
                </a:solidFill>
              </a:rPr>
              <a:t>أن يكونا قد بلغا السن القانوني للزواج. </a:t>
            </a:r>
            <a:endParaRPr lang="en-US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405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6E2EA-8291-4357-8B04-E25548149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3700" y="1132763"/>
            <a:ext cx="8770571" cy="996297"/>
          </a:xfrm>
        </p:spPr>
        <p:txBody>
          <a:bodyPr/>
          <a:lstStyle/>
          <a:p>
            <a:pPr algn="ctr" rtl="1"/>
            <a:r>
              <a:rPr lang="ar-JO" b="1" dirty="0">
                <a:solidFill>
                  <a:schemeClr val="tx1"/>
                </a:solidFill>
              </a:rPr>
              <a:t>ميزات الزواج المسيحي 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F4B2A-E1C1-475A-9A7A-0FB0DA33C3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2384" y="2438400"/>
            <a:ext cx="9371888" cy="3651504"/>
          </a:xfrm>
        </p:spPr>
        <p:txBody>
          <a:bodyPr>
            <a:normAutofit/>
          </a:bodyPr>
          <a:lstStyle/>
          <a:p>
            <a:pPr algn="r" rtl="1"/>
            <a:r>
              <a:rPr lang="ar-JO" sz="2800" b="1" dirty="0">
                <a:solidFill>
                  <a:schemeClr val="tx1"/>
                </a:solidFill>
              </a:rPr>
              <a:t>يَمنح سِّر الزواج النعمة للزوجين كي يعيشا في (المحبة والوحدة والقداسة) ومن مميزات الزواج المسيحي ما يلي :</a:t>
            </a:r>
          </a:p>
          <a:p>
            <a:pPr marL="0" indent="0" algn="r" rtl="1">
              <a:buNone/>
            </a:pPr>
            <a:r>
              <a:rPr lang="ar-JO" sz="2800" dirty="0">
                <a:solidFill>
                  <a:schemeClr val="tx1"/>
                </a:solidFill>
              </a:rPr>
              <a:t>1- الوحدة.</a:t>
            </a:r>
          </a:p>
          <a:p>
            <a:pPr marL="0" indent="0" algn="r" rtl="1">
              <a:buNone/>
            </a:pPr>
            <a:r>
              <a:rPr lang="ar-JO" sz="2800" dirty="0">
                <a:solidFill>
                  <a:schemeClr val="tx1"/>
                </a:solidFill>
              </a:rPr>
              <a:t>2- الأمانة الزوجية.</a:t>
            </a:r>
          </a:p>
          <a:p>
            <a:pPr marL="0" indent="0" algn="r" rtl="1">
              <a:buNone/>
            </a:pPr>
            <a:r>
              <a:rPr lang="ar-JO" sz="2800" dirty="0">
                <a:solidFill>
                  <a:schemeClr val="tx1"/>
                </a:solidFill>
              </a:rPr>
              <a:t>3- الثبات والديمومة.</a:t>
            </a:r>
          </a:p>
          <a:p>
            <a:pPr marL="0" indent="0" algn="r" rtl="1">
              <a:buNone/>
            </a:pPr>
            <a:r>
              <a:rPr lang="ar-JO" sz="2800" dirty="0">
                <a:solidFill>
                  <a:schemeClr val="tx1"/>
                </a:solidFill>
              </a:rPr>
              <a:t>4- التضحية.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103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43A0D-A462-447C-A452-C0E20120F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3700" y="1119115"/>
            <a:ext cx="8770571" cy="1009945"/>
          </a:xfrm>
        </p:spPr>
        <p:txBody>
          <a:bodyPr/>
          <a:lstStyle/>
          <a:p>
            <a:pPr algn="ctr" rtl="1"/>
            <a:r>
              <a:rPr lang="ar-JO" b="1" dirty="0">
                <a:solidFill>
                  <a:schemeClr val="tx1"/>
                </a:solidFill>
              </a:rPr>
              <a:t>الواجبات الزوجية 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CAFADC-64CC-42EF-80A8-2AB91E26FD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23930" y="2129060"/>
            <a:ext cx="9080341" cy="4728940"/>
          </a:xfrm>
        </p:spPr>
        <p:txBody>
          <a:bodyPr>
            <a:normAutofit/>
          </a:bodyPr>
          <a:lstStyle/>
          <a:p>
            <a:pPr algn="r" rtl="1"/>
            <a:r>
              <a:rPr lang="ar-JO" sz="3900" b="1" dirty="0">
                <a:solidFill>
                  <a:schemeClr val="tx1"/>
                </a:solidFill>
              </a:rPr>
              <a:t>واجبات الرجل تجاه زوجته :</a:t>
            </a:r>
          </a:p>
          <a:p>
            <a:pPr algn="r" rtl="1"/>
            <a:r>
              <a:rPr lang="ar-JO" sz="2400" dirty="0">
                <a:solidFill>
                  <a:srgbClr val="C00000"/>
                </a:solidFill>
              </a:rPr>
              <a:t>1- أن يحب إمرأته كنفسه.</a:t>
            </a:r>
          </a:p>
          <a:p>
            <a:pPr algn="r" rtl="1"/>
            <a:r>
              <a:rPr lang="ar-JO" sz="2400" dirty="0">
                <a:solidFill>
                  <a:srgbClr val="C00000"/>
                </a:solidFill>
              </a:rPr>
              <a:t>2- أن يعينها ( ويعيلها ) ويلبي إحتياجاتها ويعتني بها. </a:t>
            </a:r>
          </a:p>
          <a:p>
            <a:pPr algn="r" rtl="1"/>
            <a:r>
              <a:rPr lang="ar-JO" sz="2400" dirty="0">
                <a:solidFill>
                  <a:srgbClr val="C00000"/>
                </a:solidFill>
              </a:rPr>
              <a:t>3- أن يعاملها بلطف واحترام.</a:t>
            </a:r>
          </a:p>
          <a:p>
            <a:pPr algn="r" rtl="1"/>
            <a:r>
              <a:rPr lang="ar-JO" sz="3900" b="1" dirty="0">
                <a:solidFill>
                  <a:schemeClr val="tx1"/>
                </a:solidFill>
              </a:rPr>
              <a:t>واجبات الزوجة تجاه زوجها:</a:t>
            </a:r>
          </a:p>
          <a:p>
            <a:pPr algn="r" rtl="1"/>
            <a:r>
              <a:rPr lang="ar-JO" sz="2400" dirty="0">
                <a:solidFill>
                  <a:srgbClr val="C00000"/>
                </a:solidFill>
              </a:rPr>
              <a:t>1- أنّ تحب رجلها وتحترمه وتحافظ على سِرّ بيتها.</a:t>
            </a:r>
          </a:p>
          <a:p>
            <a:pPr algn="r" rtl="1"/>
            <a:r>
              <a:rPr lang="ar-JO" sz="2400" dirty="0">
                <a:solidFill>
                  <a:srgbClr val="C00000"/>
                </a:solidFill>
              </a:rPr>
              <a:t>2- أنّ تطيعه كرأس لها.</a:t>
            </a:r>
          </a:p>
          <a:p>
            <a:pPr algn="r" rtl="1"/>
            <a:r>
              <a:rPr lang="ar-JO" sz="2400" dirty="0">
                <a:solidFill>
                  <a:srgbClr val="C00000"/>
                </a:solidFill>
              </a:rPr>
              <a:t>3- أن تكون مخلصه له.</a:t>
            </a:r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147554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657</TotalTime>
  <Words>410</Words>
  <Application>Microsoft Office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Schoolbook</vt:lpstr>
      <vt:lpstr>Corbel</vt:lpstr>
      <vt:lpstr>Times New Roman</vt:lpstr>
      <vt:lpstr>Feathered</vt:lpstr>
      <vt:lpstr> سرّ الزواج</vt:lpstr>
      <vt:lpstr>نص إنجيلي</vt:lpstr>
      <vt:lpstr>غاية الله من خلق آدم وحواء</vt:lpstr>
      <vt:lpstr>الزواج المسيحي هو سِرّ من الأسرار الكنسيّة المقدسة  وهو زواج كنسي.</vt:lpstr>
      <vt:lpstr>شروط الزواج المسيحي</vt:lpstr>
      <vt:lpstr>ميزات الزواج المسيحي </vt:lpstr>
      <vt:lpstr>الواجبات الزوجية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سر الزواج</dc:title>
  <dc:creator>gts</dc:creator>
  <cp:lastModifiedBy>Muneer Haddad</cp:lastModifiedBy>
  <cp:revision>24</cp:revision>
  <dcterms:created xsi:type="dcterms:W3CDTF">2020-07-17T17:02:56Z</dcterms:created>
  <dcterms:modified xsi:type="dcterms:W3CDTF">2022-11-30T15:20:31Z</dcterms:modified>
</cp:coreProperties>
</file>