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54" r:id="rId3"/>
    <p:sldId id="328" r:id="rId4"/>
    <p:sldId id="329" r:id="rId5"/>
    <p:sldId id="330" r:id="rId6"/>
    <p:sldId id="331" r:id="rId7"/>
    <p:sldId id="348" r:id="rId8"/>
    <p:sldId id="332" r:id="rId9"/>
    <p:sldId id="333" r:id="rId10"/>
    <p:sldId id="334" r:id="rId11"/>
    <p:sldId id="335" r:id="rId12"/>
    <p:sldId id="349" r:id="rId13"/>
    <p:sldId id="336" r:id="rId14"/>
    <p:sldId id="274" r:id="rId15"/>
    <p:sldId id="260" r:id="rId16"/>
    <p:sldId id="355" r:id="rId17"/>
    <p:sldId id="356" r:id="rId18"/>
    <p:sldId id="309" r:id="rId19"/>
    <p:sldId id="351" r:id="rId20"/>
    <p:sldId id="357" r:id="rId21"/>
    <p:sldId id="358" r:id="rId22"/>
    <p:sldId id="359" r:id="rId23"/>
    <p:sldId id="307" r:id="rId24"/>
    <p:sldId id="353" r:id="rId25"/>
    <p:sldId id="360" r:id="rId26"/>
    <p:sldId id="303" r:id="rId27"/>
    <p:sldId id="313" r:id="rId28"/>
    <p:sldId id="316" r:id="rId29"/>
    <p:sldId id="367" r:id="rId30"/>
    <p:sldId id="368" r:id="rId31"/>
    <p:sldId id="275" r:id="rId32"/>
    <p:sldId id="314" r:id="rId33"/>
    <p:sldId id="361" r:id="rId34"/>
    <p:sldId id="317" r:id="rId35"/>
    <p:sldId id="291" r:id="rId36"/>
    <p:sldId id="366" r:id="rId37"/>
    <p:sldId id="362" r:id="rId38"/>
    <p:sldId id="319" r:id="rId39"/>
    <p:sldId id="363" r:id="rId40"/>
    <p:sldId id="320" r:id="rId41"/>
    <p:sldId id="288" r:id="rId42"/>
    <p:sldId id="365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82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1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6AC05-3632-4B3C-B9BA-B5ED25772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4AF-BC60-41E2-A58B-1B6156394F5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XhbhqOL_c" TargetMode="External"/><Relationship Id="rId2" Type="http://schemas.openxmlformats.org/officeDocument/2006/relationships/hyperlink" Target="https://www.youtube.com/watch?v=eGG7hyx_H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JmSz7PGfc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5807/a-decomposer-is-an-organism-tha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5807/a-decomposer-is-an-organism-tha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4258/which-series-correctly-describes-how-energy-is-passed-among-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4258/which-series-correctly-describes-how-energy-is-passed-among-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6938dc2c-b084-41a0-95b9-15aff8e6fb83" TargetMode="External"/><Relationship Id="rId2" Type="http://schemas.openxmlformats.org/officeDocument/2006/relationships/hyperlink" Target="https://create.kahoot.it/details/23ece7db-e0cf-4964-8923-542d2147219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1593667" y="250372"/>
            <a:ext cx="8151223" cy="17526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Living things in their environment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5" name="Picture 7" descr="http://5thgradecedarfork.weebly.com/uploads/8/2/1/5/8215136/51325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8" y="2211977"/>
            <a:ext cx="5461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>
                <a:ea typeface="ＭＳ Ｐゴシック" panose="020B0600070205080204" pitchFamily="34" charset="-128"/>
              </a:rPr>
              <a:t>Omnivores ( Eat both plants and animals)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18011" y="1527175"/>
            <a:ext cx="9911852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Omnivores have both types of teeth—flat, round teeth and longer, sharp teeth.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humans, brown bears, hens, pigs and  birds.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2" descr="Image result for omnivores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1"/>
            <a:ext cx="4038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Decomposers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9872663" cy="4572000"/>
          </a:xfrm>
        </p:spPr>
        <p:txBody>
          <a:bodyPr/>
          <a:lstStyle/>
          <a:p>
            <a:r>
              <a:rPr lang="en-US" altLang="en-US" sz="2400" b="1" u="sng" dirty="0">
                <a:ea typeface="ＭＳ Ｐゴシック" panose="020B0600070205080204" pitchFamily="34" charset="-128"/>
              </a:rPr>
              <a:t>Decomposers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very tiny animals (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microorganisms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that eat waste and the remains of dead plants and animals.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They break down the waste and remains into simple chemicals and nutrients.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These chemicals can be used again by other living things.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u="sng" dirty="0">
                <a:ea typeface="ＭＳ Ｐゴシック" panose="020B0600070205080204" pitchFamily="34" charset="-128"/>
              </a:rPr>
              <a:t>Examples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Mushrooms, Bacteria, Worms, Bugs and snails.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3" descr="490391436_6ce01cea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5390606"/>
            <a:ext cx="27130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tumble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53" y="5425282"/>
            <a:ext cx="1746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the 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16" y="1820954"/>
            <a:ext cx="10217089" cy="4318588"/>
          </a:xfrm>
        </p:spPr>
        <p:txBody>
          <a:bodyPr>
            <a:normAutofit/>
          </a:bodyPr>
          <a:lstStyle/>
          <a:p>
            <a:r>
              <a:rPr lang="en-US" sz="2000" dirty="0"/>
              <a:t>People need a lot of food and produce a lot of bodily waste. We </a:t>
            </a:r>
            <a:r>
              <a:rPr lang="en-US" sz="2000" dirty="0" smtClean="0"/>
              <a:t>use decomposers </a:t>
            </a:r>
            <a:r>
              <a:rPr lang="en-US" sz="2000" dirty="0"/>
              <a:t>to help us solve both of these problems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b="1" u="sng" dirty="0"/>
              <a:t>Making compost: </a:t>
            </a:r>
            <a:r>
              <a:rPr lang="en-US" sz="2000" dirty="0"/>
              <a:t>we use decomposers to break down our </a:t>
            </a:r>
            <a:r>
              <a:rPr lang="en-US" sz="2000" dirty="0" smtClean="0"/>
              <a:t>kitchen and </a:t>
            </a:r>
            <a:r>
              <a:rPr lang="en-US" sz="2000" dirty="0"/>
              <a:t>garden waste. In the right conditions, bacteria and fungi break </a:t>
            </a:r>
            <a:r>
              <a:rPr lang="en-US" sz="2000" dirty="0" smtClean="0"/>
              <a:t>this down </a:t>
            </a:r>
            <a:r>
              <a:rPr lang="en-US" sz="2000" dirty="0"/>
              <a:t>into a brown, soil-like substance called </a:t>
            </a:r>
            <a:r>
              <a:rPr lang="en-US" sz="2000" dirty="0" smtClean="0"/>
              <a:t>compost. </a:t>
            </a:r>
            <a:r>
              <a:rPr lang="en-US" sz="2000" dirty="0"/>
              <a:t>Adding compost to your soil puts back nutrients, </a:t>
            </a:r>
            <a:r>
              <a:rPr lang="en-US" sz="2000" dirty="0" smtClean="0"/>
              <a:t>so your </a:t>
            </a:r>
            <a:r>
              <a:rPr lang="en-US" sz="2000" dirty="0"/>
              <a:t>plants grow bigger and better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b="1" u="sng" dirty="0"/>
              <a:t>Treating sewage</a:t>
            </a:r>
            <a:r>
              <a:rPr lang="en-US" sz="2000" dirty="0"/>
              <a:t>: </a:t>
            </a:r>
            <a:r>
              <a:rPr lang="en-US" sz="2000" dirty="0" smtClean="0"/>
              <a:t>microorganisms decompose the waste </a:t>
            </a:r>
            <a:r>
              <a:rPr lang="en-US" sz="2000" dirty="0"/>
              <a:t>and break it down so it does not damage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2686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726" y="571500"/>
            <a:ext cx="10972800" cy="1143000"/>
          </a:xfrm>
        </p:spPr>
        <p:txBody>
          <a:bodyPr/>
          <a:lstStyle/>
          <a:p>
            <a:r>
              <a:rPr lang="en-US" altLang="en-US" b="1" u="sng" dirty="0" smtClean="0"/>
              <a:t>Scavengers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1600200"/>
            <a:ext cx="9039498" cy="4343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Another type of consumer is a scavenger.</a:t>
            </a:r>
          </a:p>
          <a:p>
            <a:r>
              <a:rPr lang="en-US" altLang="en-US" sz="2400" b="1" u="sng" dirty="0"/>
              <a:t>Scavengers</a:t>
            </a:r>
            <a:r>
              <a:rPr lang="en-US" altLang="en-US" sz="2400" dirty="0"/>
              <a:t> eat the bodies of other dead animals.</a:t>
            </a:r>
          </a:p>
          <a:p>
            <a:r>
              <a:rPr lang="en-US" altLang="en-US" sz="2400" dirty="0"/>
              <a:t>Vultures are large birds that are scavengers. </a:t>
            </a:r>
          </a:p>
        </p:txBody>
      </p:sp>
      <p:pic>
        <p:nvPicPr>
          <p:cNvPr id="12292" name="Picture 5" descr="Black Vultures, 1/11/05, El Fuerte River, Sinaloa, Mex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332" y="3446719"/>
            <a:ext cx="2541588" cy="3091241"/>
          </a:xfrm>
        </p:spPr>
      </p:pic>
    </p:spTree>
    <p:extLst>
      <p:ext uri="{BB962C8B-B14F-4D97-AF65-F5344CB8AC3E}">
        <p14:creationId xmlns:p14="http://schemas.microsoft.com/office/powerpoint/2010/main" val="11817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19396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a food chain, organisms are classified </a:t>
            </a:r>
            <a:r>
              <a:rPr lang="en-US" b="1" u="sng" dirty="0"/>
              <a:t>according to their role</a:t>
            </a:r>
            <a:r>
              <a:rPr lang="en-US" b="1" dirty="0"/>
              <a:t> into: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71" y="1514764"/>
            <a:ext cx="10253902" cy="478053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Producer</a:t>
            </a:r>
            <a:r>
              <a:rPr lang="en-US" sz="2800" dirty="0"/>
              <a:t>: an organism that produces food at the beginning of a food </a:t>
            </a:r>
            <a:r>
              <a:rPr lang="en-US" sz="2800" dirty="0" smtClean="0"/>
              <a:t>chain.</a:t>
            </a:r>
          </a:p>
          <a:p>
            <a:r>
              <a:rPr lang="en-US" sz="2800" b="1" dirty="0" smtClean="0"/>
              <a:t>Consumer</a:t>
            </a:r>
            <a:r>
              <a:rPr lang="en-US" sz="2800" dirty="0"/>
              <a:t>: an animal that eats plants, other animals or both.</a:t>
            </a:r>
          </a:p>
          <a:p>
            <a:pPr lvl="0"/>
            <a:r>
              <a:rPr lang="en-US" sz="2800" b="1" dirty="0"/>
              <a:t>Primary consumer</a:t>
            </a:r>
            <a:r>
              <a:rPr lang="en-US" sz="2800" dirty="0"/>
              <a:t>: an animal that eats plants (this maybe a herbivore or an omnivore) </a:t>
            </a:r>
          </a:p>
          <a:p>
            <a:pPr lvl="0"/>
            <a:r>
              <a:rPr lang="en-US" sz="2800" b="1" dirty="0"/>
              <a:t>Secondary consumer</a:t>
            </a:r>
            <a:r>
              <a:rPr lang="en-US" sz="2800" dirty="0"/>
              <a:t>: an animal that eats primary consumers (this maybe a carnivore or an omnivore)</a:t>
            </a:r>
          </a:p>
          <a:p>
            <a:pPr lvl="0"/>
            <a:r>
              <a:rPr lang="en-US" sz="2800" b="1" dirty="0"/>
              <a:t>Tertiary consumer</a:t>
            </a:r>
            <a:r>
              <a:rPr lang="en-US" sz="2800" dirty="0"/>
              <a:t>: an animal that eats secondary consumers (this maybe a carnivore or an omnivore</a:t>
            </a:r>
            <a:r>
              <a:rPr lang="en-US" sz="2800" dirty="0" smtClean="0"/>
              <a:t>)</a:t>
            </a:r>
          </a:p>
          <a:p>
            <a:pPr lvl="0"/>
            <a:r>
              <a:rPr lang="en-US" sz="2800" b="1" dirty="0"/>
              <a:t>Quaternary consumer</a:t>
            </a:r>
            <a:r>
              <a:rPr lang="en-US" sz="2800" dirty="0"/>
              <a:t>: an animal that eats tertiary consumers.</a:t>
            </a:r>
          </a:p>
          <a:p>
            <a:pPr lvl="0"/>
            <a:r>
              <a:rPr lang="en-US" sz="2800" b="1" dirty="0"/>
              <a:t>Top carnivore</a:t>
            </a:r>
            <a:r>
              <a:rPr lang="en-US" sz="2800" dirty="0"/>
              <a:t>: an animal at the end of the food chain.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1" y="429491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Example 1</a:t>
            </a:r>
            <a:r>
              <a:rPr lang="en-US" b="1" dirty="0" smtClean="0"/>
              <a:t> : </a:t>
            </a:r>
            <a:r>
              <a:rPr lang="en-US" b="1" dirty="0"/>
              <a:t>The diagram shows part of a desert food web: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3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1" y="707374"/>
            <a:ext cx="1097433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1. Circle the producer in the food web. </a:t>
            </a:r>
          </a:p>
          <a:p>
            <a:pPr marL="0" lvl="0" indent="0">
              <a:buNone/>
            </a:pPr>
            <a:r>
              <a:rPr lang="en-US" sz="2400" dirty="0" smtClean="0"/>
              <a:t>2. Name all the consumers :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 smtClean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 smtClean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 smtClean="0"/>
              <a:t>Tertiary </a:t>
            </a:r>
            <a:r>
              <a:rPr lang="en-US" sz="2400" b="1" dirty="0"/>
              <a:t>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6. Some </a:t>
            </a:r>
            <a:r>
              <a:rPr lang="en-US" sz="2400" dirty="0"/>
              <a:t>lizard species are herbivores, others are carnivores. Write two food chains, one for each type of lizard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0663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30240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0663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30240" y="617002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634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1" y="429491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Example 1</a:t>
            </a:r>
            <a:r>
              <a:rPr lang="en-US" b="1" dirty="0" smtClean="0"/>
              <a:t> : </a:t>
            </a:r>
            <a:r>
              <a:rPr lang="en-US" b="1" dirty="0"/>
              <a:t>The diagram shows part of a desert food web: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186545"/>
            <a:ext cx="1274618" cy="1565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1" y="707374"/>
            <a:ext cx="1097433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1. </a:t>
            </a:r>
            <a:r>
              <a:rPr lang="en-US" sz="2400" dirty="0"/>
              <a:t>Circle the producer in the food web. </a:t>
            </a:r>
          </a:p>
          <a:p>
            <a:pPr marL="0" lvl="0" indent="0">
              <a:buNone/>
            </a:pPr>
            <a:r>
              <a:rPr lang="en-US" sz="2400" dirty="0" smtClean="0"/>
              <a:t>2. Name all the consumers :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insects , rodents , lizards ,spiders ,scorpions , lizards ,snakes ,foxes </a:t>
            </a:r>
          </a:p>
          <a:p>
            <a:pPr marL="0" lvl="0" indent="0">
              <a:buNone/>
            </a:pPr>
            <a:r>
              <a:rPr lang="en-US" sz="2400" dirty="0" smtClean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 smtClean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 smtClean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 smtClean="0"/>
              <a:t>Tertiary </a:t>
            </a:r>
            <a:r>
              <a:rPr lang="en-US" sz="2400" b="1" dirty="0"/>
              <a:t>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6. Some </a:t>
            </a:r>
            <a:r>
              <a:rPr lang="en-US" sz="2400" dirty="0"/>
              <a:t>lizard species are herbivores, others are carnivores. Write two food chains, one for each type of lizard.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Grass shrubs or trees            lizards             foxes ( herbivore 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Grass shrubs or trees            insects              lizards             foxes  (carnivore 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449491" y="4005744"/>
            <a:ext cx="2220685" cy="666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0663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30240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0663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30240" y="617002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634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901338"/>
            <a:ext cx="11956473" cy="52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Videos: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www.youtube.com/watch?v=eGG7hyx_HlA</a:t>
            </a:r>
            <a:r>
              <a:rPr lang="en-US" dirty="0" smtClean="0"/>
              <a:t>   ecosystem 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https://www.youtube.com/watch?v=T5XhbhqOL_c</a:t>
            </a:r>
            <a:r>
              <a:rPr lang="en-US" dirty="0"/>
              <a:t>  trophic levels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www.youtube.com/watch?v=JJmSz7PGfcA</a:t>
            </a:r>
            <a:r>
              <a:rPr lang="en-US" dirty="0" smtClean="0"/>
              <a:t> Decomposers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69" y="318655"/>
            <a:ext cx="9117831" cy="1011381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2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The diagram shows a food web in areas of grassland.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128" t="48485" r="22597" b="15338"/>
          <a:stretch/>
        </p:blipFill>
        <p:spPr bwMode="auto">
          <a:xfrm>
            <a:off x="483370" y="1901371"/>
            <a:ext cx="10126573" cy="4208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6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09600"/>
            <a:ext cx="8525857" cy="62345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Classify </a:t>
            </a:r>
            <a:r>
              <a:rPr lang="en-US" dirty="0"/>
              <a:t>the organisms in the table below.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82444" y="4127336"/>
          <a:ext cx="8874827" cy="265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64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2958592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2958592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43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2193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2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55" y="3821095"/>
            <a:ext cx="8628731" cy="30369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b. Write three food chains from this food web.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c. One </a:t>
            </a:r>
            <a:r>
              <a:rPr lang="en-US" sz="2400" dirty="0"/>
              <a:t>year the snail population increased in the grassland area.</a:t>
            </a:r>
          </a:p>
          <a:p>
            <a:pPr marL="0" indent="0">
              <a:buNone/>
            </a:pPr>
            <a:r>
              <a:rPr lang="en-US" sz="2400" dirty="0"/>
              <a:t>How could an increase in the number of snails cause the caterpillar population to change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252617" y="139595"/>
            <a:ext cx="6833325" cy="344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4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09600"/>
            <a:ext cx="8525857" cy="62345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Classify </a:t>
            </a:r>
            <a:r>
              <a:rPr lang="en-US" dirty="0"/>
              <a:t>the organisms in the table below.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92770"/>
              </p:ext>
            </p:extLst>
          </p:nvPr>
        </p:nvGraphicFramePr>
        <p:xfrm>
          <a:off x="1216496" y="4127336"/>
          <a:ext cx="9287955" cy="241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32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38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1956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Grasses 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Dandelions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Rabbit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Mouse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Snail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Caterpillar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Fox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Blackbird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65019"/>
            <a:ext cx="9381066" cy="5376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b. Write </a:t>
            </a:r>
            <a:r>
              <a:rPr lang="en-US" sz="2400" dirty="0"/>
              <a:t>three food chains from this food web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Grasses           rabbit                  fox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Dandelions          caterpillar            owl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grasses             mouse            fox       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c. One </a:t>
            </a:r>
            <a:r>
              <a:rPr lang="en-US" sz="2400" dirty="0"/>
              <a:t>year the snail population increased in the grassland area.</a:t>
            </a:r>
          </a:p>
          <a:p>
            <a:pPr marL="0" indent="0">
              <a:buNone/>
            </a:pPr>
            <a:r>
              <a:rPr lang="en-US" sz="2400" dirty="0"/>
              <a:t>How could an increase in the number of snails cause the caterpillar population to change?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caterpillar population will decrease because both of them feed on dandelions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7177" y="1371600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3898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20194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9485" y="1397726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9485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120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5"/>
            <a:ext cx="7455284" cy="1460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3 </a:t>
            </a:r>
            <a:r>
              <a:rPr lang="en-US" sz="3200" b="1" dirty="0" smtClean="0"/>
              <a:t>: </a:t>
            </a:r>
            <a:r>
              <a:rPr lang="en-US" sz="3200" dirty="0"/>
              <a:t>Look at the food web </a:t>
            </a:r>
            <a:r>
              <a:rPr lang="en-US" sz="3200" dirty="0" smtClean="0"/>
              <a:t>then </a:t>
            </a:r>
            <a:r>
              <a:rPr lang="en-US" sz="3200" dirty="0"/>
              <a:t>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807" y="1289677"/>
            <a:ext cx="5778884" cy="49133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Which </a:t>
            </a:r>
            <a:r>
              <a:rPr lang="en-US" sz="2000" b="1" dirty="0"/>
              <a:t>of the animals are primary consumers?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2. </a:t>
            </a:r>
            <a:r>
              <a:rPr lang="en-US" sz="2000" b="1" dirty="0"/>
              <a:t>Which of the animals are secondary consumers? </a:t>
            </a:r>
            <a:endParaRPr lang="en-US" sz="2000" b="1" dirty="0" smtClean="0"/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3. What </a:t>
            </a:r>
            <a:r>
              <a:rPr lang="en-US" sz="2000" b="1" dirty="0"/>
              <a:t>types of living thing are the producers at the start of food chains?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4. Explain </a:t>
            </a:r>
            <a:r>
              <a:rPr lang="en-US" sz="2000" b="1" dirty="0"/>
              <a:t>what the arrows in a food web represent ? </a:t>
            </a: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C:\Users\NOS\Downloads\20200410_2145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459807" y="969559"/>
            <a:ext cx="5306287" cy="516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05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5"/>
            <a:ext cx="7455284" cy="1460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3 </a:t>
            </a:r>
            <a:r>
              <a:rPr lang="en-US" sz="3200" b="1" dirty="0" smtClean="0"/>
              <a:t>: </a:t>
            </a:r>
            <a:r>
              <a:rPr lang="en-US" sz="3200" dirty="0"/>
              <a:t>Look at the food web </a:t>
            </a:r>
            <a:r>
              <a:rPr lang="en-US" sz="3200" dirty="0" smtClean="0"/>
              <a:t>then </a:t>
            </a:r>
            <a:r>
              <a:rPr lang="en-US" sz="3200" dirty="0"/>
              <a:t>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807" y="1289677"/>
            <a:ext cx="5778884" cy="49133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Which </a:t>
            </a:r>
            <a:r>
              <a:rPr lang="en-US" sz="2000" b="1" dirty="0"/>
              <a:t>of the animals are primary consumers?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snails , woodlice and millipedes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2. </a:t>
            </a:r>
            <a:r>
              <a:rPr lang="en-US" sz="2000" b="1" dirty="0"/>
              <a:t>Which of the animals are secondary consumers? </a:t>
            </a:r>
            <a:endParaRPr lang="en-US" sz="2000" b="1" dirty="0" smtClean="0"/>
          </a:p>
          <a:p>
            <a:pPr lvl="0"/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beetles and their larvae 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/>
              <a:t>3. What </a:t>
            </a:r>
            <a:r>
              <a:rPr lang="en-US" sz="2000" b="1" dirty="0"/>
              <a:t>types of living thing are the producers at the start of food chains? </a:t>
            </a:r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 dead leaves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/>
              <a:t>4. Explain </a:t>
            </a:r>
            <a:r>
              <a:rPr lang="en-US" sz="2000" b="1" dirty="0"/>
              <a:t>what the arrows in a food web represent ? </a:t>
            </a:r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the energy flow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C:\Users\NOS\Downloads\20200410_2145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459807" y="969559"/>
            <a:ext cx="5306287" cy="516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2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 smtClean="0"/>
              <a:t>Trophic levels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20190"/>
            <a:ext cx="10175965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position</a:t>
            </a:r>
            <a:r>
              <a:rPr lang="en-US" sz="2800" dirty="0"/>
              <a:t> of a living thing in a food chain is called </a:t>
            </a:r>
            <a:r>
              <a:rPr lang="en-US" sz="2800" dirty="0" smtClean="0"/>
              <a:t>its </a:t>
            </a:r>
            <a:r>
              <a:rPr lang="en-US" sz="2800" dirty="0">
                <a:solidFill>
                  <a:srgbClr val="FF0000"/>
                </a:solidFill>
              </a:rPr>
              <a:t>trophic level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producers                       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trophic level </a:t>
            </a:r>
          </a:p>
          <a:p>
            <a:pPr lvl="0"/>
            <a:r>
              <a:rPr lang="en-US" sz="2800" dirty="0"/>
              <a:t>Primary consumers ( herbivores )               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trophic level </a:t>
            </a:r>
            <a:endParaRPr lang="en-US" sz="2800" dirty="0" smtClean="0"/>
          </a:p>
          <a:p>
            <a:endParaRPr lang="en-US" sz="2800" b="1" i="1" dirty="0"/>
          </a:p>
          <a:p>
            <a:r>
              <a:rPr lang="en-US" sz="2800" b="1" i="1" dirty="0" smtClean="0"/>
              <a:t>All </a:t>
            </a:r>
            <a:r>
              <a:rPr lang="en-US" sz="2800" b="1" i="1" dirty="0"/>
              <a:t>the animals at higher trophic levels are </a:t>
            </a:r>
            <a:r>
              <a:rPr lang="en-US" sz="2800" b="1" i="1" dirty="0" smtClean="0"/>
              <a:t>carnivores. </a:t>
            </a:r>
            <a:endParaRPr lang="en-US" sz="2800" i="1" u="sng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17840" y="2895600"/>
            <a:ext cx="1593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5312" y="3413760"/>
            <a:ext cx="1440873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 smtClean="0"/>
              <a:t>Trophic levels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20190"/>
            <a:ext cx="10175965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Biomass</a:t>
            </a:r>
            <a:r>
              <a:rPr lang="en-US" sz="2800" b="1" i="1" u="sng" dirty="0"/>
              <a:t> decreases with each trophic level. There is always more biomass (stored energy) in lower trophic levels than in higher ones</a:t>
            </a:r>
            <a:r>
              <a:rPr lang="en-US" sz="2800" b="1" i="1" u="sng" dirty="0" smtClean="0"/>
              <a:t>.</a:t>
            </a:r>
          </a:p>
          <a:p>
            <a:pPr marL="0" indent="0">
              <a:buNone/>
            </a:pPr>
            <a:endParaRPr lang="en-US" sz="2800" b="1" i="1" u="sng" dirty="0"/>
          </a:p>
          <a:p>
            <a:pPr marL="0" indent="0">
              <a:buNone/>
            </a:pPr>
            <a:endParaRPr lang="en-US" sz="2800" i="1" u="sng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Biomass</a:t>
            </a:r>
            <a:r>
              <a:rPr lang="en-US" sz="2800" dirty="0"/>
              <a:t>: the amount of material in a plant (or any living creature).</a:t>
            </a:r>
          </a:p>
          <a:p>
            <a:pPr marL="0" indent="0">
              <a:buNone/>
            </a:pPr>
            <a:r>
              <a:rPr lang="en-US" sz="2800" dirty="0"/>
              <a:t>Plants produce biomass through photosynthesis.</a:t>
            </a:r>
          </a:p>
          <a:p>
            <a:endParaRPr lang="en-US" sz="2800" dirty="0"/>
          </a:p>
          <a:p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5186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24" y="666206"/>
            <a:ext cx="9430547" cy="5817721"/>
          </a:xfrm>
        </p:spPr>
        <p:txBody>
          <a:bodyPr>
            <a:normAutofit/>
          </a:bodyPr>
          <a:lstStyle/>
          <a:p>
            <a:r>
              <a:rPr lang="en-US" sz="2800" dirty="0"/>
              <a:t>In any habitat, the producers absorb light energy and produce biomass </a:t>
            </a:r>
            <a:r>
              <a:rPr lang="en-US" sz="2800" dirty="0" smtClean="0"/>
              <a:t>(the energy in living organisms).</a:t>
            </a:r>
          </a:p>
          <a:p>
            <a:endParaRPr lang="en-US" sz="2800" dirty="0" smtClean="0"/>
          </a:p>
          <a:p>
            <a:pPr lvl="0"/>
            <a:r>
              <a:rPr lang="en-US" sz="2800" dirty="0" smtClean="0"/>
              <a:t>When consumers eat the biomass, only </a:t>
            </a:r>
            <a:r>
              <a:rPr lang="en-US" sz="2800" b="1" dirty="0" smtClean="0">
                <a:solidFill>
                  <a:srgbClr val="FF0000"/>
                </a:solidFill>
              </a:rPr>
              <a:t>10% </a:t>
            </a:r>
            <a:r>
              <a:rPr lang="en-US" sz="2800" dirty="0" smtClean="0"/>
              <a:t>of the energy will be stored in the second level and the rest of the energy will be wasted or consumed for life processes.</a:t>
            </a:r>
          </a:p>
        </p:txBody>
      </p:sp>
    </p:spTree>
    <p:extLst>
      <p:ext uri="{BB962C8B-B14F-4D97-AF65-F5344CB8AC3E}">
        <p14:creationId xmlns:p14="http://schemas.microsoft.com/office/powerpoint/2010/main" val="3982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What is a food chain?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862149" y="1527175"/>
            <a:ext cx="9467714" cy="4572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It is a series in which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food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energy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move from one organism to another.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2562498"/>
            <a:ext cx="6553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S\Downloads\20200410_2141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47678"/>
          <a:stretch/>
        </p:blipFill>
        <p:spPr bwMode="auto">
          <a:xfrm rot="5400000">
            <a:off x="3383277" y="-245794"/>
            <a:ext cx="4924702" cy="9130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5137" y="472329"/>
            <a:ext cx="8878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is lost at each level in a food chain or a food web as shown in the figure below: (observe the change in size of the arrows)</a:t>
            </a:r>
          </a:p>
        </p:txBody>
      </p:sp>
    </p:spTree>
    <p:extLst>
      <p:ext uri="{BB962C8B-B14F-4D97-AF65-F5344CB8AC3E}">
        <p14:creationId xmlns:p14="http://schemas.microsoft.com/office/powerpoint/2010/main" val="11588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166256"/>
            <a:ext cx="9462655" cy="126076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Question : Complete </a:t>
            </a:r>
            <a:r>
              <a:rPr lang="en-US" sz="2400" b="1" dirty="0"/>
              <a:t>the diagram below by putting each organism in each lizard’s food chain in the correct trophic level.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9844" t="52087" r="23520" b="16051"/>
          <a:stretch/>
        </p:blipFill>
        <p:spPr bwMode="auto">
          <a:xfrm>
            <a:off x="5874326" y="1191490"/>
            <a:ext cx="6317673" cy="493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8" descr="C:\Users\NOS\Downloads\20200410_211744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8967" r="32097" b="28455"/>
          <a:stretch/>
        </p:blipFill>
        <p:spPr bwMode="auto">
          <a:xfrm rot="5400000">
            <a:off x="366139" y="1163781"/>
            <a:ext cx="5211323" cy="5223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7920" y="1737360"/>
            <a:ext cx="1672046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Fennec foxes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7331" y="2943688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Snakes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9840" y="1707662"/>
            <a:ext cx="1528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Fennec foxes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Question : </a:t>
            </a:r>
            <a:r>
              <a:rPr lang="en-US" sz="2800" b="1" dirty="0"/>
              <a:t>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551709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Insect </a:t>
            </a:r>
            <a:r>
              <a:rPr lang="en-US" sz="2800" dirty="0" smtClean="0">
                <a:solidFill>
                  <a:srgbClr val="FF0000"/>
                </a:solidFill>
              </a:rPr>
              <a:t>     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frog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snake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lvl="0" indent="-514350">
              <a:buAutoNum type="alphaLcPeriod"/>
            </a:pPr>
            <a:r>
              <a:rPr lang="en-US" sz="2800" dirty="0" smtClean="0"/>
              <a:t>Grass</a:t>
            </a:r>
            <a:endParaRPr lang="en-US" sz="2800" dirty="0"/>
          </a:p>
        </p:txBody>
      </p:sp>
      <p:pic>
        <p:nvPicPr>
          <p:cNvPr id="6" name="Content Placeholder 5" descr="C:\Users\NOS\Downloads\20200420_203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798521" y="895401"/>
            <a:ext cx="4523198" cy="546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Question : </a:t>
            </a:r>
            <a:r>
              <a:rPr lang="en-US" sz="2800" b="1" dirty="0"/>
              <a:t>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551709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Insect </a:t>
            </a:r>
            <a:r>
              <a:rPr lang="en-US" sz="2800" dirty="0" smtClean="0">
                <a:solidFill>
                  <a:srgbClr val="FF0000"/>
                </a:solidFill>
              </a:rPr>
              <a:t>/ 2     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frog  </a:t>
            </a:r>
            <a:r>
              <a:rPr lang="en-US" sz="2800" dirty="0" smtClean="0">
                <a:solidFill>
                  <a:srgbClr val="FF0000"/>
                </a:solidFill>
              </a:rPr>
              <a:t>/ 3</a:t>
            </a:r>
            <a:r>
              <a:rPr lang="en-US" sz="2800" dirty="0" smtClean="0"/>
              <a:t>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snake </a:t>
            </a:r>
            <a:r>
              <a:rPr lang="en-US" sz="2800" dirty="0" smtClean="0">
                <a:solidFill>
                  <a:srgbClr val="FF0000"/>
                </a:solidFill>
              </a:rPr>
              <a:t>/ 4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Grass </a:t>
            </a:r>
            <a:r>
              <a:rPr lang="en-US" sz="2800" dirty="0" smtClean="0">
                <a:solidFill>
                  <a:srgbClr val="FF0000"/>
                </a:solidFill>
              </a:rPr>
              <a:t>/ 1</a:t>
            </a:r>
          </a:p>
          <a:p>
            <a:endParaRPr lang="en-US" sz="2800" dirty="0"/>
          </a:p>
        </p:txBody>
      </p:sp>
      <p:pic>
        <p:nvPicPr>
          <p:cNvPr id="6" name="Content Placeholder 5" descr="C:\Users\NOS\Downloads\20200420_203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798521" y="895401"/>
            <a:ext cx="4523198" cy="546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58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1</a:t>
            </a:r>
            <a:r>
              <a:rPr lang="en-US" sz="2800" b="1" dirty="0" smtClean="0"/>
              <a:t>  :The </a:t>
            </a:r>
            <a:r>
              <a:rPr lang="en-US" sz="2800" b="1" dirty="0"/>
              <a:t>diagram below shows the energy </a:t>
            </a:r>
            <a:r>
              <a:rPr lang="en-US" sz="2800" b="1" dirty="0" smtClean="0"/>
              <a:t>transfer </a:t>
            </a:r>
            <a:r>
              <a:rPr lang="en-US" sz="2800" b="1" dirty="0"/>
              <a:t>in a food chain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1</a:t>
            </a:r>
            <a:r>
              <a:rPr lang="en-US" sz="2800" b="1" dirty="0" smtClean="0"/>
              <a:t>  :The </a:t>
            </a:r>
            <a:r>
              <a:rPr lang="en-US" sz="2800" b="1" dirty="0"/>
              <a:t>diagram below shows the energy </a:t>
            </a:r>
            <a:r>
              <a:rPr lang="en-US" sz="2800" b="1" dirty="0" smtClean="0"/>
              <a:t>transfer </a:t>
            </a:r>
            <a:r>
              <a:rPr lang="en-US" sz="2800" b="1" dirty="0"/>
              <a:t>in a food chain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9416" y="4558938"/>
            <a:ext cx="64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154" y="300059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369" y="1059294"/>
            <a:ext cx="5407979" cy="4949619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 smtClean="0"/>
              <a:t>The diagram shows an energy pyramid which represents </a:t>
            </a:r>
            <a:r>
              <a:rPr lang="en-US" sz="2400" b="1" dirty="0"/>
              <a:t>the amount of energy available at </a:t>
            </a:r>
            <a:r>
              <a:rPr lang="en-US" sz="2400" b="1" dirty="0" smtClean="0"/>
              <a:t>each trophic level in this food chain . </a:t>
            </a:r>
          </a:p>
          <a:p>
            <a:pPr lvl="0"/>
            <a:r>
              <a:rPr lang="en-US" sz="2400" b="1" dirty="0" smtClean="0"/>
              <a:t>1. Name </a:t>
            </a:r>
            <a:r>
              <a:rPr lang="en-US" sz="2400" b="1" dirty="0"/>
              <a:t>the </a:t>
            </a:r>
            <a:r>
              <a:rPr lang="en-US" sz="2400" b="1" dirty="0" smtClean="0"/>
              <a:t>producer: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2. Name </a:t>
            </a:r>
            <a:r>
              <a:rPr lang="en-US" sz="2400" b="1" dirty="0"/>
              <a:t>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/>
            <a:r>
              <a:rPr lang="en-US" sz="2400" b="1" dirty="0" smtClean="0"/>
              <a:t>3. Name </a:t>
            </a:r>
            <a:r>
              <a:rPr lang="en-US" sz="2400" b="1" dirty="0"/>
              <a:t>the top carnivore </a:t>
            </a:r>
            <a:r>
              <a:rPr lang="en-US" sz="2400" b="1" dirty="0" smtClean="0"/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4. Calculate </a:t>
            </a:r>
            <a:r>
              <a:rPr lang="en-US" sz="2400" b="1" dirty="0"/>
              <a:t>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513" y="496388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Example 2: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154" y="300059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369" y="1059294"/>
            <a:ext cx="5407979" cy="4949619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 smtClean="0"/>
              <a:t>The diagram shows an energy pyramid which represents </a:t>
            </a:r>
            <a:r>
              <a:rPr lang="en-US" sz="2400" b="1" dirty="0"/>
              <a:t>the amount of energy available at </a:t>
            </a:r>
            <a:r>
              <a:rPr lang="en-US" sz="2400" b="1" dirty="0" smtClean="0"/>
              <a:t>each trophic level in this food chain . </a:t>
            </a:r>
          </a:p>
          <a:p>
            <a:pPr lvl="0"/>
            <a:r>
              <a:rPr lang="en-US" sz="2400" b="1" dirty="0" smtClean="0"/>
              <a:t>1. Name </a:t>
            </a:r>
            <a:r>
              <a:rPr lang="en-US" sz="2400" b="1" dirty="0"/>
              <a:t>the </a:t>
            </a:r>
            <a:r>
              <a:rPr lang="en-US" sz="2400" b="1" dirty="0" smtClean="0"/>
              <a:t>producer: </a:t>
            </a:r>
            <a:r>
              <a:rPr lang="en-US" sz="2400" b="1" dirty="0" smtClean="0">
                <a:solidFill>
                  <a:srgbClr val="FF0000"/>
                </a:solidFill>
              </a:rPr>
              <a:t>Grass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2. Name </a:t>
            </a:r>
            <a:r>
              <a:rPr lang="en-US" sz="2400" b="1" dirty="0"/>
              <a:t>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</a:t>
            </a:r>
            <a:r>
              <a:rPr lang="en-US" sz="2400" b="1" smtClean="0"/>
              <a:t>: </a:t>
            </a:r>
            <a:r>
              <a:rPr lang="en-US" sz="2400" b="1" smtClean="0">
                <a:solidFill>
                  <a:srgbClr val="FF0000"/>
                </a:solidFill>
              </a:rPr>
              <a:t>snake</a:t>
            </a:r>
            <a:endParaRPr lang="en-US" sz="2400" dirty="0"/>
          </a:p>
          <a:p>
            <a:pPr lvl="0"/>
            <a:r>
              <a:rPr lang="en-US" sz="2400" b="1" dirty="0" smtClean="0"/>
              <a:t>3. Name </a:t>
            </a:r>
            <a:r>
              <a:rPr lang="en-US" sz="2400" b="1" dirty="0"/>
              <a:t>the top carnivore 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eagle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4. Calculate </a:t>
            </a:r>
            <a:r>
              <a:rPr lang="en-US" sz="2400" b="1" dirty="0"/>
              <a:t>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on the diagram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179483" y="4123913"/>
            <a:ext cx="146858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6029" y="2854037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7018" y="1392382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3" y="496388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Example 2: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67" y="247574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 :Use </a:t>
            </a:r>
            <a:r>
              <a:rPr lang="en-US" sz="2800" b="1" dirty="0"/>
              <a:t>the pyramid </a:t>
            </a:r>
            <a:r>
              <a:rPr lang="en-US" sz="2800" b="1" dirty="0" smtClean="0"/>
              <a:t>to </a:t>
            </a:r>
            <a:r>
              <a:rPr lang="en-US" sz="2800" b="1" dirty="0"/>
              <a:t>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1482436"/>
            <a:ext cx="5999018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1. Which </a:t>
            </a:r>
            <a:r>
              <a:rPr lang="en-US" sz="2600" dirty="0"/>
              <a:t>level contains the organisms with the highest amount of energy? </a:t>
            </a:r>
            <a:r>
              <a:rPr lang="en-US" sz="2600" dirty="0" smtClean="0"/>
              <a:t> </a:t>
            </a:r>
            <a:endParaRPr lang="en-US" sz="2600" dirty="0"/>
          </a:p>
          <a:p>
            <a:pPr lvl="0"/>
            <a:r>
              <a:rPr lang="en-US" sz="2600" dirty="0" smtClean="0"/>
              <a:t>2. Top </a:t>
            </a:r>
            <a:r>
              <a:rPr lang="en-US" sz="2600" dirty="0"/>
              <a:t>predators are found in level </a:t>
            </a:r>
            <a:r>
              <a:rPr lang="en-US" sz="2600" dirty="0" smtClean="0"/>
              <a:t>.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3. Which </a:t>
            </a:r>
            <a:r>
              <a:rPr lang="en-US" sz="2600" dirty="0"/>
              <a:t>level contains herbivores?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4. How </a:t>
            </a:r>
            <a:r>
              <a:rPr lang="en-US" sz="2600" dirty="0"/>
              <a:t>does the amount of energy changes as you move from level A to level D?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5. In </a:t>
            </a:r>
            <a:r>
              <a:rPr lang="en-US" sz="2600" dirty="0"/>
              <a:t>a community of grass, rabbit, fox and eagle, which organism will fill level C? </a:t>
            </a:r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4208" y="1267099"/>
            <a:ext cx="9251678" cy="98742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three categories of the food chain are…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783771" y="1527175"/>
            <a:ext cx="9546092" cy="4572000"/>
          </a:xfrm>
        </p:spPr>
        <p:txBody>
          <a:bodyPr/>
          <a:lstStyle/>
          <a:p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Decomposers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They are all dependent on each other.</a:t>
            </a:r>
          </a:p>
        </p:txBody>
      </p:sp>
    </p:spTree>
    <p:extLst>
      <p:ext uri="{BB962C8B-B14F-4D97-AF65-F5344CB8AC3E}">
        <p14:creationId xmlns:p14="http://schemas.microsoft.com/office/powerpoint/2010/main" val="2785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 :Use </a:t>
            </a:r>
            <a:r>
              <a:rPr lang="en-US" sz="2800" b="1" dirty="0"/>
              <a:t>the pyramid </a:t>
            </a:r>
            <a:r>
              <a:rPr lang="en-US" sz="2800" b="1" dirty="0" smtClean="0"/>
              <a:t>to </a:t>
            </a:r>
            <a:r>
              <a:rPr lang="en-US" sz="2800" b="1" dirty="0"/>
              <a:t>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1482436"/>
            <a:ext cx="5999018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1. Which </a:t>
            </a:r>
            <a:r>
              <a:rPr lang="en-US" sz="2600" dirty="0"/>
              <a:t>level contains the organisms with the highest amount of energy? </a:t>
            </a:r>
            <a:r>
              <a:rPr lang="en-US" sz="2600" b="1" dirty="0" smtClean="0">
                <a:solidFill>
                  <a:srgbClr val="FF0000"/>
                </a:solidFill>
              </a:rPr>
              <a:t>A </a:t>
            </a:r>
            <a:r>
              <a:rPr lang="en-US" sz="2600" dirty="0" smtClean="0"/>
              <a:t> </a:t>
            </a:r>
            <a:endParaRPr lang="en-US" sz="2600" dirty="0"/>
          </a:p>
          <a:p>
            <a:pPr lvl="0"/>
            <a:r>
              <a:rPr lang="en-US" sz="2600" dirty="0" smtClean="0"/>
              <a:t>2. Top </a:t>
            </a:r>
            <a:r>
              <a:rPr lang="en-US" sz="2600" dirty="0"/>
              <a:t>predators are found in level </a:t>
            </a:r>
            <a:r>
              <a:rPr lang="en-US" sz="2600" dirty="0" smtClean="0"/>
              <a:t>. </a:t>
            </a:r>
            <a:r>
              <a:rPr lang="en-US" sz="2600" b="1" dirty="0" smtClean="0">
                <a:solidFill>
                  <a:srgbClr val="FF0000"/>
                </a:solidFill>
              </a:rPr>
              <a:t>D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3. Which </a:t>
            </a:r>
            <a:r>
              <a:rPr lang="en-US" sz="2600" dirty="0"/>
              <a:t>level contains herbivores? </a:t>
            </a:r>
            <a:r>
              <a:rPr lang="en-US" sz="2600" b="1" dirty="0">
                <a:solidFill>
                  <a:srgbClr val="FF0000"/>
                </a:solidFill>
              </a:rPr>
              <a:t>B</a:t>
            </a:r>
          </a:p>
          <a:p>
            <a:pPr lvl="0"/>
            <a:r>
              <a:rPr lang="en-US" sz="2600" dirty="0" smtClean="0"/>
              <a:t>4. How </a:t>
            </a:r>
            <a:r>
              <a:rPr lang="en-US" sz="2600" dirty="0"/>
              <a:t>does the amount of energy changes as you move from level A to level D? </a:t>
            </a:r>
            <a:r>
              <a:rPr lang="en-US" sz="2600" b="1" dirty="0" smtClean="0">
                <a:solidFill>
                  <a:srgbClr val="FF0000"/>
                </a:solidFill>
              </a:rPr>
              <a:t>it will Decrease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5. In </a:t>
            </a:r>
            <a:r>
              <a:rPr lang="en-US" sz="2600" dirty="0"/>
              <a:t>a community of grass, rabbit, fox and eagle, which organism will fill level C? </a:t>
            </a:r>
            <a:r>
              <a:rPr lang="en-US" sz="2600" b="1" dirty="0" smtClean="0">
                <a:solidFill>
                  <a:srgbClr val="FF0000"/>
                </a:solidFill>
              </a:rPr>
              <a:t>fox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8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:The </a:t>
            </a:r>
            <a:r>
              <a:rPr lang="en-US" sz="2800" dirty="0"/>
              <a:t>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 smtClean="0"/>
              <a:t>1.Name </a:t>
            </a:r>
            <a:r>
              <a:rPr lang="en-US" sz="2400" dirty="0"/>
              <a:t>the process represented by arrow </a:t>
            </a:r>
            <a:r>
              <a:rPr lang="en-US" sz="2400" dirty="0" smtClean="0"/>
              <a:t>A .</a:t>
            </a:r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type of organism carries out process A </a:t>
            </a:r>
            <a:r>
              <a:rPr lang="en-US" sz="2400" dirty="0" smtClean="0"/>
              <a:t>? </a:t>
            </a:r>
            <a:endParaRPr lang="en-US" sz="2400" dirty="0"/>
          </a:p>
          <a:p>
            <a:pPr lvl="0"/>
            <a:r>
              <a:rPr lang="en-US" sz="2400" dirty="0" smtClean="0"/>
              <a:t>3. Name </a:t>
            </a:r>
            <a:r>
              <a:rPr lang="en-US" sz="2400" dirty="0"/>
              <a:t>two examples of this type of organism </a:t>
            </a:r>
            <a:endParaRPr lang="en-US" sz="2400" dirty="0" smtClean="0"/>
          </a:p>
          <a:p>
            <a:pPr lvl="0"/>
            <a:r>
              <a:rPr lang="en-US" sz="2400" dirty="0" smtClean="0"/>
              <a:t>4. Explain </a:t>
            </a:r>
            <a:r>
              <a:rPr lang="en-US" sz="2400" dirty="0"/>
              <a:t>why process A is vital to life in </a:t>
            </a:r>
            <a:r>
              <a:rPr lang="en-US" sz="2400" dirty="0" smtClean="0"/>
              <a:t>earth</a:t>
            </a:r>
            <a:endParaRPr lang="en-US" sz="2400" dirty="0"/>
          </a:p>
        </p:txBody>
      </p:sp>
      <p:pic>
        <p:nvPicPr>
          <p:cNvPr id="5" name="Content Placeholder 4" descr="C:\Users\NOS\Downloads\20200420_2032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3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:The </a:t>
            </a:r>
            <a:r>
              <a:rPr lang="en-US" sz="2800" dirty="0"/>
              <a:t>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 smtClean="0"/>
              <a:t>1. Name </a:t>
            </a:r>
            <a:r>
              <a:rPr lang="en-US" sz="2400" dirty="0"/>
              <a:t>the process represented by arrow </a:t>
            </a:r>
            <a:r>
              <a:rPr lang="en-US" sz="2400" dirty="0" smtClean="0"/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Decomposition</a:t>
            </a:r>
            <a:r>
              <a:rPr lang="en-US" sz="2400" dirty="0" smtClean="0"/>
              <a:t>  </a:t>
            </a:r>
            <a:endParaRPr lang="en-US" sz="2400" dirty="0"/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type of organism carries out process A </a:t>
            </a:r>
            <a:r>
              <a:rPr lang="en-US" sz="2400" dirty="0" smtClean="0"/>
              <a:t>? </a:t>
            </a:r>
            <a:r>
              <a:rPr lang="en-US" sz="2400" u="sng" dirty="0" smtClean="0">
                <a:solidFill>
                  <a:srgbClr val="FF0000"/>
                </a:solidFill>
              </a:rPr>
              <a:t>Decomposers</a:t>
            </a:r>
            <a:r>
              <a:rPr lang="en-US" sz="2400" dirty="0" smtClean="0"/>
              <a:t> </a:t>
            </a:r>
            <a:endParaRPr lang="en-US" sz="2400" dirty="0"/>
          </a:p>
          <a:p>
            <a:pPr lvl="0"/>
            <a:r>
              <a:rPr lang="en-US" sz="2400" dirty="0" smtClean="0"/>
              <a:t>3. Name </a:t>
            </a:r>
            <a:r>
              <a:rPr lang="en-US" sz="2400" dirty="0"/>
              <a:t>two examples of this type of organism </a:t>
            </a:r>
            <a:r>
              <a:rPr lang="en-US" sz="2400" u="sng" dirty="0" smtClean="0">
                <a:solidFill>
                  <a:srgbClr val="FF0000"/>
                </a:solidFill>
              </a:rPr>
              <a:t>fungi and bacteria </a:t>
            </a:r>
            <a:endParaRPr lang="en-US" sz="2400" u="sng" dirty="0">
              <a:solidFill>
                <a:srgbClr val="FF0000"/>
              </a:solidFill>
            </a:endParaRPr>
          </a:p>
          <a:p>
            <a:pPr lvl="0"/>
            <a:r>
              <a:rPr lang="en-US" sz="2400" dirty="0" smtClean="0"/>
              <a:t>4. Explain </a:t>
            </a:r>
            <a:r>
              <a:rPr lang="en-US" sz="2400" dirty="0"/>
              <a:t>why process A is vital to life in earth </a:t>
            </a:r>
            <a:r>
              <a:rPr lang="en-US" sz="2400" u="sng" dirty="0" smtClean="0">
                <a:solidFill>
                  <a:srgbClr val="FF0000"/>
                </a:solidFill>
              </a:rPr>
              <a:t>they add minerals to the soil</a:t>
            </a:r>
            <a:endParaRPr lang="en-US" sz="2400" dirty="0"/>
          </a:p>
        </p:txBody>
      </p:sp>
      <p:pic>
        <p:nvPicPr>
          <p:cNvPr id="5" name="Content Placeholder 4" descr="C:\Users\NOS\Downloads\20200420_2032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4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 decomposer?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44" t="18979" r="46458" b="41997"/>
          <a:stretch/>
        </p:blipFill>
        <p:spPr>
          <a:xfrm>
            <a:off x="1249997" y="2271284"/>
            <a:ext cx="3359327" cy="383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8" t="59223" r="49714" b="2058"/>
          <a:stretch/>
        </p:blipFill>
        <p:spPr>
          <a:xfrm>
            <a:off x="4778386" y="1930400"/>
            <a:ext cx="3335099" cy="40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 decomposer?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44" t="18979" r="46458" b="41997"/>
          <a:stretch/>
        </p:blipFill>
        <p:spPr>
          <a:xfrm>
            <a:off x="1249997" y="2271284"/>
            <a:ext cx="3359327" cy="383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8" t="59223" r="49714" b="2058"/>
          <a:stretch/>
        </p:blipFill>
        <p:spPr>
          <a:xfrm>
            <a:off x="4778386" y="1930400"/>
            <a:ext cx="3335099" cy="40338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49997" y="3829050"/>
            <a:ext cx="2960053" cy="2533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decomposer is an organism </a:t>
            </a:r>
            <a:r>
              <a:rPr lang="en-US" dirty="0" smtClean="0">
                <a:hlinkClick r:id="rId2"/>
              </a:rPr>
              <a:t>that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2800" dirty="0"/>
              <a:t>eats plants only.</a:t>
            </a:r>
          </a:p>
          <a:p>
            <a:pPr>
              <a:buFont typeface="+mj-lt"/>
              <a:buAutoNum type="alphaLcParenR"/>
            </a:pPr>
            <a:r>
              <a:rPr lang="en-US" sz="2800" dirty="0"/>
              <a:t>breaks down dead things.</a:t>
            </a:r>
          </a:p>
          <a:p>
            <a:pPr>
              <a:buFont typeface="+mj-lt"/>
              <a:buAutoNum type="alphaLcParenR"/>
            </a:pPr>
            <a:r>
              <a:rPr lang="en-US" sz="2800" dirty="0" smtClean="0"/>
              <a:t>eats </a:t>
            </a:r>
            <a:r>
              <a:rPr lang="en-US" sz="2800" dirty="0"/>
              <a:t>meat only.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decomposer is an organism </a:t>
            </a:r>
            <a:r>
              <a:rPr lang="en-US" dirty="0" smtClean="0">
                <a:hlinkClick r:id="rId2"/>
              </a:rPr>
              <a:t>that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2800" dirty="0"/>
              <a:t>eats plants only.</a:t>
            </a:r>
          </a:p>
          <a:p>
            <a:pPr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breaks down dead things.</a:t>
            </a:r>
          </a:p>
          <a:p>
            <a:pPr>
              <a:buFont typeface="+mj-lt"/>
              <a:buAutoNum type="alphaLcParenR"/>
            </a:pPr>
            <a:r>
              <a:rPr lang="en-US" sz="2800" dirty="0" smtClean="0"/>
              <a:t>eats </a:t>
            </a:r>
            <a:r>
              <a:rPr lang="en-US" sz="2800" dirty="0"/>
              <a:t>meat only.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Which series correctly describes how energy is passed among the four organisms?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consumer</a:t>
            </a:r>
            <a:r>
              <a:rPr lang="en-US" sz="2800" dirty="0"/>
              <a:t>, consumer, decomposer,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decomposer, consumer, consumer,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producer, consumer, consumer, decomposer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decomposer, producer, consumer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03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Which series correctly describes how energy is passed among the four organisms?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consumer</a:t>
            </a:r>
            <a:r>
              <a:rPr lang="en-US" sz="2800" dirty="0"/>
              <a:t>, consumer, decomposer,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decomposer, consumer, consumer,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producer, consumer, consumer, decomposer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decomposer, producer, consumer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7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1216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>
                <a:latin typeface="inherit"/>
              </a:rPr>
              <a:t>In the environment, how is the role of a decomposer different from that of a scavenger?</a:t>
            </a:r>
            <a:r>
              <a:rPr lang="en-US" altLang="en-US" b="1" dirty="0">
                <a:solidFill>
                  <a:srgbClr val="555555"/>
                </a:solidFill>
                <a:latin typeface="inherit"/>
              </a:rPr>
              <a:t/>
            </a:r>
            <a:br>
              <a:rPr lang="en-US" altLang="en-US" b="1" dirty="0">
                <a:solidFill>
                  <a:srgbClr val="555555"/>
                </a:solidFill>
                <a:latin typeface="inher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8816" cy="4411661"/>
          </a:xfrm>
        </p:spPr>
        <p:txBody>
          <a:bodyPr>
            <a:noAutofit/>
          </a:bodyPr>
          <a:lstStyle/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uses the sun's energy to produce its own food while scavengers do not use the sun's energy.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 smtClean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breaks down dead organisms and feces into chemicals while a scavenger breaks down dead organisms without producing chemicals for </a:t>
            </a: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soil.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eats living plants and animals to get energy while a scavenger obtains its energy from eating plants and animals</a:t>
            </a: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Both a decomposer and a scavenger are microscopic and has a small role in the environment.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9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849086" y="1527175"/>
            <a:ext cx="9480777" cy="4572000"/>
          </a:xfrm>
        </p:spPr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get their energy from the sun. 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They make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their own food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through a process called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photosynthesis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Plants that make their own food are usually </a:t>
            </a:r>
            <a:r>
              <a:rPr lang="en-US" altLang="en-US" b="1" i="1" dirty="0" smtClean="0">
                <a:ea typeface="ＭＳ Ｐゴシック" panose="020B0600070205080204" pitchFamily="34" charset="-128"/>
              </a:rPr>
              <a:t>green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 color. The green color tells us that they have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chlorophyll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3" descr="Image result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>
            <a:fillRect/>
          </a:stretch>
        </p:blipFill>
        <p:spPr bwMode="auto">
          <a:xfrm>
            <a:off x="5410200" y="4419601"/>
            <a:ext cx="335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1216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>
                <a:latin typeface="inherit"/>
              </a:rPr>
              <a:t>In the environment, how is the role of a decomposer different from that of a scavenger?</a:t>
            </a:r>
            <a:r>
              <a:rPr lang="en-US" altLang="en-US" b="1" dirty="0">
                <a:solidFill>
                  <a:srgbClr val="555555"/>
                </a:solidFill>
                <a:latin typeface="inherit"/>
              </a:rPr>
              <a:t/>
            </a:r>
            <a:br>
              <a:rPr lang="en-US" altLang="en-US" b="1" dirty="0">
                <a:solidFill>
                  <a:srgbClr val="555555"/>
                </a:solidFill>
                <a:latin typeface="inher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8816" cy="4411661"/>
          </a:xfrm>
        </p:spPr>
        <p:txBody>
          <a:bodyPr>
            <a:noAutofit/>
          </a:bodyPr>
          <a:lstStyle/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uses the sun's energy to produce its own food while scavengers do not use the sun's energy.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 smtClean="0">
              <a:solidFill>
                <a:srgbClr val="FF0000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FF0000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FF0000"/>
                </a:solidFill>
                <a:latin typeface="Open Sans"/>
              </a:rPr>
              <a:t>decomposer breaks down dead organisms and feces into chemicals while a scavenger breaks down dead organisms without producing chemicals for </a:t>
            </a:r>
            <a:r>
              <a:rPr lang="en-US" altLang="en-US" sz="2400" dirty="0" smtClean="0">
                <a:solidFill>
                  <a:srgbClr val="FF0000"/>
                </a:solidFill>
                <a:latin typeface="Open Sans"/>
              </a:rPr>
              <a:t>soil.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eats living plants and animals to get energy while a scavenger obtains its energy from eating plants and animals</a:t>
            </a: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Both a decomposer and a scavenger are microscopic and has a small role in the environment.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2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games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create.kahoot.it/details/23ece7db-e0cf-4964-8923-542d21472198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create.kahoot.it/details/6938dc2c-b084-41a0-95b9-15aff8e6fb83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are organisms that cannot make their own food, they eat the food that producers make or they eat other organisms.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u="sng" dirty="0" smtClean="0">
                <a:ea typeface="ＭＳ Ｐゴシック" panose="020B0600070205080204" pitchFamily="34" charset="-128"/>
              </a:rPr>
              <a:t>There are three types of Consumers: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Carnivores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Herbivores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Omnivores.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i="1" dirty="0" smtClean="0">
                <a:ea typeface="ＭＳ Ｐゴシック" panose="020B0600070205080204" pitchFamily="34" charset="-128"/>
              </a:rPr>
              <a:t>It is all about what you eat!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Animals are classified according to their </a:t>
            </a:r>
            <a:r>
              <a:rPr lang="en-US" b="1" u="sng" dirty="0"/>
              <a:t>feeding styles </a:t>
            </a:r>
            <a:r>
              <a:rPr lang="en-US" dirty="0"/>
              <a:t>into: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21393" cy="4434175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Herbivore</a:t>
            </a:r>
            <a:r>
              <a:rPr lang="en-US" sz="2400" dirty="0"/>
              <a:t>: an animal that only eats plants.</a:t>
            </a:r>
          </a:p>
          <a:p>
            <a:pPr lvl="0"/>
            <a:r>
              <a:rPr lang="en-US" sz="2400" b="1" dirty="0"/>
              <a:t>Carnivore</a:t>
            </a:r>
            <a:r>
              <a:rPr lang="en-US" sz="2400" dirty="0"/>
              <a:t>: an animal that only eats other animal.</a:t>
            </a:r>
          </a:p>
          <a:p>
            <a:pPr lvl="0"/>
            <a:r>
              <a:rPr lang="en-US" sz="2400" b="1" dirty="0"/>
              <a:t>Omnivore</a:t>
            </a:r>
            <a:r>
              <a:rPr lang="en-US" sz="2400" dirty="0"/>
              <a:t>: an animal that eats both plants and animals.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/>
              <a:t>Food chain</a:t>
            </a:r>
            <a:r>
              <a:rPr lang="en-US" sz="2400" dirty="0"/>
              <a:t>: a diagram that shows the way some organisms in a habitat are linked to each other through feeding.</a:t>
            </a:r>
          </a:p>
          <a:p>
            <a:r>
              <a:rPr lang="en-US" sz="2400" b="1" u="sng" dirty="0"/>
              <a:t>The arrows </a:t>
            </a:r>
            <a:r>
              <a:rPr lang="en-US" sz="2400" dirty="0"/>
              <a:t>represent </a:t>
            </a:r>
            <a:r>
              <a:rPr lang="en-US" sz="2400" dirty="0">
                <a:solidFill>
                  <a:srgbClr val="FF0000"/>
                </a:solidFill>
              </a:rPr>
              <a:t>the flow of energy</a:t>
            </a:r>
            <a:r>
              <a:rPr lang="en-US" sz="2400" dirty="0"/>
              <a:t>, the producers absorb light energy and </a:t>
            </a:r>
            <a:r>
              <a:rPr lang="en-US" sz="2400" dirty="0" smtClean="0"/>
              <a:t>produce </a:t>
            </a:r>
            <a:r>
              <a:rPr lang="en-US" sz="2400" dirty="0"/>
              <a:t>biomass (the energy in living organisms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Carnivores ( Eat only animals 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Carnivores typically have sharp teeth to help catch prey and tear the meat when they eat. Carnivores must often hunt and kill their food.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lions, tigers, cats, wolves, owls, polar bears, and sharks.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3556" name="Picture 2" descr="Image result for carnivores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1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Herbivores ( Eat only plants 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Herbivores typically have round, flat teeth. They use their large, ridged molars for grinding the plants.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sheep, deer, giraffe, elephants, cows, and rabbits.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2" descr="Image result for herbivores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1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31513</TotalTime>
  <Words>1762</Words>
  <Application>Microsoft Office PowerPoint</Application>
  <PresentationFormat>Widescreen</PresentationFormat>
  <Paragraphs>272</Paragraphs>
  <Slides>51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inherit</vt:lpstr>
      <vt:lpstr>Open Sans</vt:lpstr>
      <vt:lpstr>Trebuchet MS</vt:lpstr>
      <vt:lpstr>Wingdings 2</vt:lpstr>
      <vt:lpstr>Wingdings 3</vt:lpstr>
      <vt:lpstr>Facet</vt:lpstr>
      <vt:lpstr>Living things in their environment</vt:lpstr>
      <vt:lpstr>PowerPoint Presentation</vt:lpstr>
      <vt:lpstr>What is a food chain?</vt:lpstr>
      <vt:lpstr>The three categories of the food chain are…</vt:lpstr>
      <vt:lpstr>Producers</vt:lpstr>
      <vt:lpstr>Consumers</vt:lpstr>
      <vt:lpstr>Animals are classified according to their feeding styles into: </vt:lpstr>
      <vt:lpstr>Carnivores ( Eat only animals )</vt:lpstr>
      <vt:lpstr>Herbivores ( Eat only plants )</vt:lpstr>
      <vt:lpstr>Omnivores ( Eat both plants and animals)</vt:lpstr>
      <vt:lpstr>Decomposers</vt:lpstr>
      <vt:lpstr>Making use of the decomposers</vt:lpstr>
      <vt:lpstr>Scavengers</vt:lpstr>
      <vt:lpstr>PowerPoint Presentation</vt:lpstr>
      <vt:lpstr>In a food chain, organisms are classified according to their role into: </vt:lpstr>
      <vt:lpstr>Example 1 : The diagram shows part of a desert food web: </vt:lpstr>
      <vt:lpstr>PowerPoint Presentation</vt:lpstr>
      <vt:lpstr>Example 1 : The diagram shows part of a desert food web: </vt:lpstr>
      <vt:lpstr>PowerPoint Presentation</vt:lpstr>
      <vt:lpstr>Example 2 : The diagram shows a food web in areas of grassland. </vt:lpstr>
      <vt:lpstr>a. Classify the organisms in the table below. </vt:lpstr>
      <vt:lpstr>PowerPoint Presentation</vt:lpstr>
      <vt:lpstr>a. Classify the organisms in the table below. </vt:lpstr>
      <vt:lpstr>PowerPoint Presentation</vt:lpstr>
      <vt:lpstr>Example 3 : Look at the food web then answer the questions: </vt:lpstr>
      <vt:lpstr>Example 3 : Look at the food web then answer the questions: </vt:lpstr>
      <vt:lpstr>Trophic levels :</vt:lpstr>
      <vt:lpstr>Trophic levels :</vt:lpstr>
      <vt:lpstr>PowerPoint Presentation</vt:lpstr>
      <vt:lpstr>PowerPoint Presentation</vt:lpstr>
      <vt:lpstr>PowerPoint Presentation</vt:lpstr>
      <vt:lpstr>Question : Complete the diagram below by putting each organism in each lizard’s food chain in the correct trophic level. </vt:lpstr>
      <vt:lpstr>Question : The diagram below shows a pyramid of biomass . </vt:lpstr>
      <vt:lpstr>Question : The diagram below shows a pyramid of biomass . </vt:lpstr>
      <vt:lpstr>Example 1  :The diagram below shows the energy transfer in a food chain : Calculate how much energy the fox uses to build new tissues .</vt:lpstr>
      <vt:lpstr>Example 1  :The diagram below shows the energy transfer in a food chain : Calculate how much energy the fox uses to build new tissues .</vt:lpstr>
      <vt:lpstr>PowerPoint Presentation</vt:lpstr>
      <vt:lpstr>PowerPoint Presentation</vt:lpstr>
      <vt:lpstr>Question :Use the pyramid to answer the following questions. </vt:lpstr>
      <vt:lpstr>Question :Use the pyramid to answer the following questions. </vt:lpstr>
      <vt:lpstr>Question :The diagram below shows how minerals are recycled . </vt:lpstr>
      <vt:lpstr>Question :The diagram below shows how minerals are recycled . </vt:lpstr>
      <vt:lpstr>Which is a decomposer?</vt:lpstr>
      <vt:lpstr>Which is a decomposer?</vt:lpstr>
      <vt:lpstr>A decomposer is an organism that:</vt:lpstr>
      <vt:lpstr>A decomposer is an organism that:</vt:lpstr>
      <vt:lpstr>Which series correctly describes how energy is passed among the four organisms? </vt:lpstr>
      <vt:lpstr>Which series correctly describes how energy is passed among the four organisms? </vt:lpstr>
      <vt:lpstr>In the environment, how is the role of a decomposer different from that of a scavenger? </vt:lpstr>
      <vt:lpstr>In the environment, how is the role of a decomposer different from that of a scavenger? </vt:lpstr>
      <vt:lpstr>Kahoot games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106</cp:revision>
  <dcterms:created xsi:type="dcterms:W3CDTF">2021-05-10T20:02:19Z</dcterms:created>
  <dcterms:modified xsi:type="dcterms:W3CDTF">2022-11-28T11:00:54Z</dcterms:modified>
</cp:coreProperties>
</file>