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0" r:id="rId3"/>
    <p:sldId id="258" r:id="rId4"/>
    <p:sldId id="257" r:id="rId5"/>
    <p:sldId id="267" r:id="rId6"/>
    <p:sldId id="261" r:id="rId7"/>
    <p:sldId id="306" r:id="rId8"/>
    <p:sldId id="307" r:id="rId9"/>
    <p:sldId id="308" r:id="rId10"/>
    <p:sldId id="309" r:id="rId11"/>
    <p:sldId id="310" r:id="rId12"/>
    <p:sldId id="311" r:id="rId13"/>
    <p:sldId id="272" r:id="rId14"/>
    <p:sldId id="278" r:id="rId15"/>
    <p:sldId id="280" r:id="rId16"/>
    <p:sldId id="305" r:id="rId17"/>
    <p:sldId id="281" r:id="rId18"/>
    <p:sldId id="283" r:id="rId19"/>
    <p:sldId id="284" r:id="rId20"/>
    <p:sldId id="299" r:id="rId21"/>
    <p:sldId id="300" r:id="rId22"/>
    <p:sldId id="301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72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69" d="100"/>
          <a:sy n="69" d="100"/>
        </p:scale>
        <p:origin x="14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1DD7A-B46A-4C05-9AC0-5EE3F487441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6D25A-3964-47D0-919F-7DE9C354DEA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worms</a:t>
          </a:r>
          <a:endParaRPr lang="en-US" dirty="0"/>
        </a:p>
      </dgm:t>
    </dgm:pt>
    <dgm:pt modelId="{EE46C9D4-11EF-49EA-B88D-A76DF4DF00C5}" type="parTrans" cxnId="{D0EE918D-C509-4B3D-AFD4-69DCA9051AA3}">
      <dgm:prSet/>
      <dgm:spPr/>
      <dgm:t>
        <a:bodyPr/>
        <a:lstStyle/>
        <a:p>
          <a:endParaRPr lang="en-US"/>
        </a:p>
      </dgm:t>
    </dgm:pt>
    <dgm:pt modelId="{2B71309C-1D9B-4D73-9854-C48139A3BC75}" type="sibTrans" cxnId="{D0EE918D-C509-4B3D-AFD4-69DCA9051AA3}">
      <dgm:prSet/>
      <dgm:spPr/>
      <dgm:t>
        <a:bodyPr/>
        <a:lstStyle/>
        <a:p>
          <a:endParaRPr lang="en-US"/>
        </a:p>
      </dgm:t>
    </dgm:pt>
    <dgm:pt modelId="{601E1F8C-B50A-45A5-B62E-23857830F04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Cnidaria</a:t>
          </a:r>
          <a:r>
            <a:rPr lang="en-US" baseline="0" dirty="0" smtClean="0"/>
            <a:t> </a:t>
          </a:r>
          <a:endParaRPr lang="en-US" dirty="0"/>
        </a:p>
      </dgm:t>
    </dgm:pt>
    <dgm:pt modelId="{6C976BA1-47FF-4103-933F-95592A22F0F6}" type="parTrans" cxnId="{DC6CE36B-2627-4F64-9197-3F2A189035F4}">
      <dgm:prSet/>
      <dgm:spPr/>
      <dgm:t>
        <a:bodyPr/>
        <a:lstStyle/>
        <a:p>
          <a:endParaRPr lang="en-US"/>
        </a:p>
      </dgm:t>
    </dgm:pt>
    <dgm:pt modelId="{1A5F226F-8738-4E43-A566-2910AFEF4717}" type="sibTrans" cxnId="{DC6CE36B-2627-4F64-9197-3F2A189035F4}">
      <dgm:prSet/>
      <dgm:spPr/>
      <dgm:t>
        <a:bodyPr/>
        <a:lstStyle/>
        <a:p>
          <a:endParaRPr lang="en-US"/>
        </a:p>
      </dgm:t>
    </dgm:pt>
    <dgm:pt modelId="{AA35966B-01DA-4742-BE18-26D27EBCA2F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 smtClean="0"/>
            <a:t>Molluscs</a:t>
          </a:r>
          <a:endParaRPr lang="en-US" dirty="0"/>
        </a:p>
      </dgm:t>
    </dgm:pt>
    <dgm:pt modelId="{7B717DC3-0934-4D03-8E98-8E1DBB35C06B}" type="parTrans" cxnId="{3EE8D8AA-5F0D-495A-86A7-2EFA1AA0BB71}">
      <dgm:prSet/>
      <dgm:spPr/>
      <dgm:t>
        <a:bodyPr/>
        <a:lstStyle/>
        <a:p>
          <a:endParaRPr lang="en-US"/>
        </a:p>
      </dgm:t>
    </dgm:pt>
    <dgm:pt modelId="{EA94BF8C-268B-4F63-A63E-87D94F487BBF}" type="sibTrans" cxnId="{3EE8D8AA-5F0D-495A-86A7-2EFA1AA0BB71}">
      <dgm:prSet/>
      <dgm:spPr/>
      <dgm:t>
        <a:bodyPr/>
        <a:lstStyle/>
        <a:p>
          <a:endParaRPr lang="en-US"/>
        </a:p>
      </dgm:t>
    </dgm:pt>
    <dgm:pt modelId="{3FD94F93-1F57-408C-9653-580B59B8DAE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Echinoderms</a:t>
          </a:r>
          <a:endParaRPr lang="en-US" dirty="0"/>
        </a:p>
      </dgm:t>
    </dgm:pt>
    <dgm:pt modelId="{C38AFFE2-1FE4-45B4-95E4-BBE88713EF34}" type="parTrans" cxnId="{5446C54A-358E-4FE7-9E18-AE47C6CCC9E8}">
      <dgm:prSet/>
      <dgm:spPr/>
      <dgm:t>
        <a:bodyPr/>
        <a:lstStyle/>
        <a:p>
          <a:endParaRPr lang="en-US"/>
        </a:p>
      </dgm:t>
    </dgm:pt>
    <dgm:pt modelId="{A19BE200-CE5F-4B6D-9A4A-5BE33E7C3DC4}" type="sibTrans" cxnId="{5446C54A-358E-4FE7-9E18-AE47C6CCC9E8}">
      <dgm:prSet/>
      <dgm:spPr/>
      <dgm:t>
        <a:bodyPr/>
        <a:lstStyle/>
        <a:p>
          <a:endParaRPr lang="en-US"/>
        </a:p>
      </dgm:t>
    </dgm:pt>
    <dgm:pt modelId="{9CFF4264-0543-4363-9123-0BBCF04BA63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Arthropods</a:t>
          </a:r>
          <a:endParaRPr lang="en-US" dirty="0"/>
        </a:p>
      </dgm:t>
    </dgm:pt>
    <dgm:pt modelId="{AE21BC0E-2BC0-44F6-A50A-C88427282342}" type="parTrans" cxnId="{D1B1B344-F65A-4077-AE15-4D79789D2E10}">
      <dgm:prSet/>
      <dgm:spPr/>
      <dgm:t>
        <a:bodyPr/>
        <a:lstStyle/>
        <a:p>
          <a:endParaRPr lang="en-US"/>
        </a:p>
      </dgm:t>
    </dgm:pt>
    <dgm:pt modelId="{9BC6BDE3-37E2-4029-85D1-3232F850C229}" type="sibTrans" cxnId="{D1B1B344-F65A-4077-AE15-4D79789D2E10}">
      <dgm:prSet/>
      <dgm:spPr/>
      <dgm:t>
        <a:bodyPr/>
        <a:lstStyle/>
        <a:p>
          <a:endParaRPr lang="en-US"/>
        </a:p>
      </dgm:t>
    </dgm:pt>
    <dgm:pt modelId="{8E395BE8-DA4F-4AE6-B234-EC3AD5A0B1F4}" type="pres">
      <dgm:prSet presAssocID="{6711DD7A-B46A-4C05-9AC0-5EE3F48744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D7D904-22B6-4161-8DCF-73867809C1E4}" type="pres">
      <dgm:prSet presAssocID="{EE16D25A-3964-47D0-919F-7DE9C354DEA8}" presName="node" presStyleLbl="node1" presStyleIdx="0" presStyleCnt="5" custScaleX="31022" custScaleY="12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28B198-DA48-4AF3-97F0-4C0C8543F3F3}" type="pres">
      <dgm:prSet presAssocID="{2B71309C-1D9B-4D73-9854-C48139A3BC75}" presName="sibTrans" presStyleCnt="0"/>
      <dgm:spPr/>
    </dgm:pt>
    <dgm:pt modelId="{20549884-C902-4A38-B41E-15F5869C63FC}" type="pres">
      <dgm:prSet presAssocID="{601E1F8C-B50A-45A5-B62E-23857830F044}" presName="node" presStyleLbl="node1" presStyleIdx="1" presStyleCnt="5" custScaleX="31022" custScaleY="12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4DDA8-3E23-4775-9BF7-3405A3B2D7A2}" type="pres">
      <dgm:prSet presAssocID="{1A5F226F-8738-4E43-A566-2910AFEF4717}" presName="sibTrans" presStyleCnt="0"/>
      <dgm:spPr/>
    </dgm:pt>
    <dgm:pt modelId="{8EE01F54-604A-4104-95AD-12361BA3E510}" type="pres">
      <dgm:prSet presAssocID="{3FD94F93-1F57-408C-9653-580B59B8DAED}" presName="node" presStyleLbl="node1" presStyleIdx="2" presStyleCnt="5" custScaleX="31022" custScaleY="12126" custLinFactNeighborX="41647" custLinFactNeighborY="-1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D17045-2E3B-4FA6-8854-1CF0F512FA92}" type="pres">
      <dgm:prSet presAssocID="{A19BE200-CE5F-4B6D-9A4A-5BE33E7C3DC4}" presName="sibTrans" presStyleCnt="0"/>
      <dgm:spPr/>
    </dgm:pt>
    <dgm:pt modelId="{3E9AD694-DE97-4277-AE98-FE07725FBC24}" type="pres">
      <dgm:prSet presAssocID="{AA35966B-01DA-4742-BE18-26D27EBCA2FA}" presName="node" presStyleLbl="node1" presStyleIdx="3" presStyleCnt="5" custScaleX="31022" custScaleY="12126" custLinFactNeighborX="-40884" custLinFactNeighborY="-18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BE74E-41E9-4443-8D94-162C87BCE590}" type="pres">
      <dgm:prSet presAssocID="{EA94BF8C-268B-4F63-A63E-87D94F487BBF}" presName="sibTrans" presStyleCnt="0"/>
      <dgm:spPr/>
    </dgm:pt>
    <dgm:pt modelId="{21A6AB5D-6F45-4B69-857B-75AABD65CE32}" type="pres">
      <dgm:prSet presAssocID="{9CFF4264-0543-4363-9123-0BBCF04BA63A}" presName="node" presStyleLbl="node1" presStyleIdx="4" presStyleCnt="5" custScaleX="31022" custScaleY="12126" custLinFactNeighborX="708" custLinFactNeighborY="-84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6CE36B-2627-4F64-9197-3F2A189035F4}" srcId="{6711DD7A-B46A-4C05-9AC0-5EE3F487441F}" destId="{601E1F8C-B50A-45A5-B62E-23857830F044}" srcOrd="1" destOrd="0" parTransId="{6C976BA1-47FF-4103-933F-95592A22F0F6}" sibTransId="{1A5F226F-8738-4E43-A566-2910AFEF4717}"/>
    <dgm:cxn modelId="{5446C54A-358E-4FE7-9E18-AE47C6CCC9E8}" srcId="{6711DD7A-B46A-4C05-9AC0-5EE3F487441F}" destId="{3FD94F93-1F57-408C-9653-580B59B8DAED}" srcOrd="2" destOrd="0" parTransId="{C38AFFE2-1FE4-45B4-95E4-BBE88713EF34}" sibTransId="{A19BE200-CE5F-4B6D-9A4A-5BE33E7C3DC4}"/>
    <dgm:cxn modelId="{DA002D0B-57BD-4A93-BE5D-60E218B51FF5}" type="presOf" srcId="{6711DD7A-B46A-4C05-9AC0-5EE3F487441F}" destId="{8E395BE8-DA4F-4AE6-B234-EC3AD5A0B1F4}" srcOrd="0" destOrd="0" presId="urn:microsoft.com/office/officeart/2005/8/layout/default"/>
    <dgm:cxn modelId="{20576739-DCE6-4039-9E2C-8FF10BC9EBFE}" type="presOf" srcId="{AA35966B-01DA-4742-BE18-26D27EBCA2FA}" destId="{3E9AD694-DE97-4277-AE98-FE07725FBC24}" srcOrd="0" destOrd="0" presId="urn:microsoft.com/office/officeart/2005/8/layout/default"/>
    <dgm:cxn modelId="{E58767C4-7CCE-4879-8B5E-463399721CB5}" type="presOf" srcId="{601E1F8C-B50A-45A5-B62E-23857830F044}" destId="{20549884-C902-4A38-B41E-15F5869C63FC}" srcOrd="0" destOrd="0" presId="urn:microsoft.com/office/officeart/2005/8/layout/default"/>
    <dgm:cxn modelId="{C3D07BEB-53B7-4AD9-BF8D-3ED22B285BE7}" type="presOf" srcId="{3FD94F93-1F57-408C-9653-580B59B8DAED}" destId="{8EE01F54-604A-4104-95AD-12361BA3E510}" srcOrd="0" destOrd="0" presId="urn:microsoft.com/office/officeart/2005/8/layout/default"/>
    <dgm:cxn modelId="{D1B1B344-F65A-4077-AE15-4D79789D2E10}" srcId="{6711DD7A-B46A-4C05-9AC0-5EE3F487441F}" destId="{9CFF4264-0543-4363-9123-0BBCF04BA63A}" srcOrd="4" destOrd="0" parTransId="{AE21BC0E-2BC0-44F6-A50A-C88427282342}" sibTransId="{9BC6BDE3-37E2-4029-85D1-3232F850C229}"/>
    <dgm:cxn modelId="{3EE8D8AA-5F0D-495A-86A7-2EFA1AA0BB71}" srcId="{6711DD7A-B46A-4C05-9AC0-5EE3F487441F}" destId="{AA35966B-01DA-4742-BE18-26D27EBCA2FA}" srcOrd="3" destOrd="0" parTransId="{7B717DC3-0934-4D03-8E98-8E1DBB35C06B}" sibTransId="{EA94BF8C-268B-4F63-A63E-87D94F487BBF}"/>
    <dgm:cxn modelId="{E4286AC6-AF85-4413-AEB4-9FA4497D893E}" type="presOf" srcId="{EE16D25A-3964-47D0-919F-7DE9C354DEA8}" destId="{BED7D904-22B6-4161-8DCF-73867809C1E4}" srcOrd="0" destOrd="0" presId="urn:microsoft.com/office/officeart/2005/8/layout/default"/>
    <dgm:cxn modelId="{D0EE918D-C509-4B3D-AFD4-69DCA9051AA3}" srcId="{6711DD7A-B46A-4C05-9AC0-5EE3F487441F}" destId="{EE16D25A-3964-47D0-919F-7DE9C354DEA8}" srcOrd="0" destOrd="0" parTransId="{EE46C9D4-11EF-49EA-B88D-A76DF4DF00C5}" sibTransId="{2B71309C-1D9B-4D73-9854-C48139A3BC75}"/>
    <dgm:cxn modelId="{4731F684-C0A0-45C5-8059-C47652E2F637}" type="presOf" srcId="{9CFF4264-0543-4363-9123-0BBCF04BA63A}" destId="{21A6AB5D-6F45-4B69-857B-75AABD65CE32}" srcOrd="0" destOrd="0" presId="urn:microsoft.com/office/officeart/2005/8/layout/default"/>
    <dgm:cxn modelId="{DDB88214-D79B-47DC-AC8C-00104CAF603E}" type="presParOf" srcId="{8E395BE8-DA4F-4AE6-B234-EC3AD5A0B1F4}" destId="{BED7D904-22B6-4161-8DCF-73867809C1E4}" srcOrd="0" destOrd="0" presId="urn:microsoft.com/office/officeart/2005/8/layout/default"/>
    <dgm:cxn modelId="{10C0A0FA-B01F-4324-AAFF-ED810B954D82}" type="presParOf" srcId="{8E395BE8-DA4F-4AE6-B234-EC3AD5A0B1F4}" destId="{9B28B198-DA48-4AF3-97F0-4C0C8543F3F3}" srcOrd="1" destOrd="0" presId="urn:microsoft.com/office/officeart/2005/8/layout/default"/>
    <dgm:cxn modelId="{330A0DA1-B3AA-4DB2-A572-86D05293F1A6}" type="presParOf" srcId="{8E395BE8-DA4F-4AE6-B234-EC3AD5A0B1F4}" destId="{20549884-C902-4A38-B41E-15F5869C63FC}" srcOrd="2" destOrd="0" presId="urn:microsoft.com/office/officeart/2005/8/layout/default"/>
    <dgm:cxn modelId="{97C355B7-0D7D-467C-BF79-A557E2328324}" type="presParOf" srcId="{8E395BE8-DA4F-4AE6-B234-EC3AD5A0B1F4}" destId="{8124DDA8-3E23-4775-9BF7-3405A3B2D7A2}" srcOrd="3" destOrd="0" presId="urn:microsoft.com/office/officeart/2005/8/layout/default"/>
    <dgm:cxn modelId="{B07F4B0E-D993-4340-AC02-CF8863AABC6B}" type="presParOf" srcId="{8E395BE8-DA4F-4AE6-B234-EC3AD5A0B1F4}" destId="{8EE01F54-604A-4104-95AD-12361BA3E510}" srcOrd="4" destOrd="0" presId="urn:microsoft.com/office/officeart/2005/8/layout/default"/>
    <dgm:cxn modelId="{11B286A1-2B8E-4A3F-B514-C73FC701852B}" type="presParOf" srcId="{8E395BE8-DA4F-4AE6-B234-EC3AD5A0B1F4}" destId="{81D17045-2E3B-4FA6-8854-1CF0F512FA92}" srcOrd="5" destOrd="0" presId="urn:microsoft.com/office/officeart/2005/8/layout/default"/>
    <dgm:cxn modelId="{E52F0AD4-5F71-4A89-806E-34AC55E67932}" type="presParOf" srcId="{8E395BE8-DA4F-4AE6-B234-EC3AD5A0B1F4}" destId="{3E9AD694-DE97-4277-AE98-FE07725FBC24}" srcOrd="6" destOrd="0" presId="urn:microsoft.com/office/officeart/2005/8/layout/default"/>
    <dgm:cxn modelId="{0B9A9C18-9EAF-4572-8E75-C771FA4890F8}" type="presParOf" srcId="{8E395BE8-DA4F-4AE6-B234-EC3AD5A0B1F4}" destId="{5B6BE74E-41E9-4443-8D94-162C87BCE590}" srcOrd="7" destOrd="0" presId="urn:microsoft.com/office/officeart/2005/8/layout/default"/>
    <dgm:cxn modelId="{ECAD30D3-692C-48DF-B7BA-7A16FE1C0039}" type="presParOf" srcId="{8E395BE8-DA4F-4AE6-B234-EC3AD5A0B1F4}" destId="{21A6AB5D-6F45-4B69-857B-75AABD65CE3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D7D904-22B6-4161-8DCF-73867809C1E4}">
      <dsp:nvSpPr>
        <dsp:cNvPr id="0" name=""/>
        <dsp:cNvSpPr/>
      </dsp:nvSpPr>
      <dsp:spPr>
        <a:xfrm>
          <a:off x="1139682" y="542746"/>
          <a:ext cx="2529347" cy="59320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worms</a:t>
          </a:r>
          <a:endParaRPr lang="en-US" sz="2900" kern="1200" dirty="0"/>
        </a:p>
      </dsp:txBody>
      <dsp:txXfrm>
        <a:off x="1139682" y="542746"/>
        <a:ext cx="2529347" cy="593208"/>
      </dsp:txXfrm>
    </dsp:sp>
    <dsp:sp modelId="{20549884-C902-4A38-B41E-15F5869C63FC}">
      <dsp:nvSpPr>
        <dsp:cNvPr id="0" name=""/>
        <dsp:cNvSpPr/>
      </dsp:nvSpPr>
      <dsp:spPr>
        <a:xfrm>
          <a:off x="4484370" y="542746"/>
          <a:ext cx="2529347" cy="59320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Cnidaria</a:t>
          </a:r>
          <a:r>
            <a:rPr lang="en-US" sz="2900" kern="1200" baseline="0" dirty="0" smtClean="0"/>
            <a:t> </a:t>
          </a:r>
          <a:endParaRPr lang="en-US" sz="2900" kern="1200" dirty="0"/>
        </a:p>
      </dsp:txBody>
      <dsp:txXfrm>
        <a:off x="4484370" y="542746"/>
        <a:ext cx="2529347" cy="593208"/>
      </dsp:txXfrm>
    </dsp:sp>
    <dsp:sp modelId="{8EE01F54-604A-4104-95AD-12361BA3E510}">
      <dsp:nvSpPr>
        <dsp:cNvPr id="0" name=""/>
        <dsp:cNvSpPr/>
      </dsp:nvSpPr>
      <dsp:spPr>
        <a:xfrm>
          <a:off x="4535328" y="1860401"/>
          <a:ext cx="2529347" cy="59320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Echinoderms</a:t>
          </a:r>
          <a:endParaRPr lang="en-US" sz="2900" kern="1200" dirty="0"/>
        </a:p>
      </dsp:txBody>
      <dsp:txXfrm>
        <a:off x="4535328" y="1860401"/>
        <a:ext cx="2529347" cy="593208"/>
      </dsp:txXfrm>
    </dsp:sp>
    <dsp:sp modelId="{3E9AD694-DE97-4277-AE98-FE07725FBC24}">
      <dsp:nvSpPr>
        <dsp:cNvPr id="0" name=""/>
        <dsp:cNvSpPr/>
      </dsp:nvSpPr>
      <dsp:spPr>
        <a:xfrm>
          <a:off x="1150933" y="1860401"/>
          <a:ext cx="2529347" cy="59320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Molluscs</a:t>
          </a:r>
          <a:endParaRPr lang="en-US" sz="2900" kern="1200" dirty="0"/>
        </a:p>
      </dsp:txBody>
      <dsp:txXfrm>
        <a:off x="1150933" y="1860401"/>
        <a:ext cx="2529347" cy="593208"/>
      </dsp:txXfrm>
    </dsp:sp>
    <dsp:sp modelId="{21A6AB5D-6F45-4B69-857B-75AABD65CE32}">
      <dsp:nvSpPr>
        <dsp:cNvPr id="0" name=""/>
        <dsp:cNvSpPr/>
      </dsp:nvSpPr>
      <dsp:spPr>
        <a:xfrm>
          <a:off x="2869752" y="2947298"/>
          <a:ext cx="2529347" cy="593208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Arthropods</a:t>
          </a:r>
          <a:endParaRPr lang="en-US" sz="2900" kern="1200" dirty="0"/>
        </a:p>
      </dsp:txBody>
      <dsp:txXfrm>
        <a:off x="2869752" y="2947298"/>
        <a:ext cx="2529347" cy="593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4D6EA-07C4-4032-A929-8EB201E685B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4B3B9-135B-42C0-8B18-26B46B2F5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4B3B9-135B-42C0-8B18-26B46B2F5D2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3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4B3B9-135B-42C0-8B18-26B46B2F5D2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0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4EB3D3-DD11-4941-A6AE-15BA5C4CFBF5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0E794C-852F-41B5-8FE8-E45A699D2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hyperlink" Target="http://www.animationfactory.com/en/search/close-up.mc?&amp;oid=4951817&amp;s=1&amp;sc=1&amp;st=24&amp;category_id=E1&amp;q=mushroom&amp;spage=1&amp;hoid=22a669cc0136e696aea6a15aa8076e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-do.com/uci/lessons98/Invertebrates.html" TargetMode="External"/><Relationship Id="rId2" Type="http://schemas.openxmlformats.org/officeDocument/2006/relationships/hyperlink" Target="http://www.zephyrus.co.uk/kingdomanimal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biology4kids.com/extras/show_vert/index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" Target="slide6.xml"/><Relationship Id="rId7" Type="http://schemas.openxmlformats.org/officeDocument/2006/relationships/image" Target="../media/image13.wm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slide" Target="slide13.xml"/><Relationship Id="rId9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Classification 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 living things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Reptiles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These animals have dry, scaly skin. </a:t>
            </a: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Breathe using lungs.</a:t>
            </a: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Most reptiles lay soft-shelled eggs.</a:t>
            </a:r>
          </a:p>
          <a:p>
            <a:pPr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They are cold-blooded.</a:t>
            </a:r>
          </a:p>
          <a:p>
            <a:pPr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Includes: Lizards, Snakes, Turtles, and Crocodiles.</a:t>
            </a:r>
          </a:p>
          <a:p>
            <a:endParaRPr lang="en-US" sz="3000" dirty="0">
              <a:latin typeface="+mj-lt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6516216" y="4993431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Crocodile</a:t>
            </a:r>
          </a:p>
        </p:txBody>
      </p:sp>
      <p:pic>
        <p:nvPicPr>
          <p:cNvPr id="5" name="Picture 12" descr="igu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808" y="3292797"/>
            <a:ext cx="1728192" cy="177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043608" y="5065439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Iguana/ lizard</a:t>
            </a:r>
          </a:p>
        </p:txBody>
      </p:sp>
      <p:pic>
        <p:nvPicPr>
          <p:cNvPr id="7" name="Picture 15" descr="tur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481263"/>
            <a:ext cx="2161431" cy="143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3851920" y="4921423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Comic Sans MS" pitchFamily="66" charset="0"/>
              </a:rPr>
              <a:t>Turtle</a:t>
            </a:r>
          </a:p>
        </p:txBody>
      </p:sp>
      <p:pic>
        <p:nvPicPr>
          <p:cNvPr id="9" name="Picture 18" descr="crocodile_man_tour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3" y="3337247"/>
            <a:ext cx="2115885" cy="159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56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They have beaks, wings and feathers. 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Birds are born from hard-shelled eggs. 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Have two legs</a:t>
            </a:r>
            <a:r>
              <a:rPr lang="en-US" sz="3000" dirty="0" smtClean="0">
                <a:latin typeface="+mj-lt"/>
              </a:rPr>
              <a:t>. Breathe using lungs.</a:t>
            </a: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They are warm-blooded, they can maintain a constant body temperature.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000" dirty="0" smtClean="0">
              <a:latin typeface="+mj-lt"/>
            </a:endParaRPr>
          </a:p>
          <a:p>
            <a:pPr>
              <a:lnSpc>
                <a:spcPct val="90000"/>
              </a:lnSpc>
              <a:buClr>
                <a:srgbClr val="FF6600"/>
              </a:buClr>
            </a:pPr>
            <a:r>
              <a:rPr lang="en-US" sz="3000" dirty="0" smtClean="0">
                <a:latin typeface="+mj-lt"/>
              </a:rPr>
              <a:t>Includes: Raptors, Gulls, Songbirds, and Fowl.</a:t>
            </a:r>
          </a:p>
          <a:p>
            <a:pPr>
              <a:lnSpc>
                <a:spcPct val="90000"/>
              </a:lnSpc>
              <a:buClr>
                <a:srgbClr val="FF6600"/>
              </a:buClr>
            </a:pPr>
            <a:endParaRPr lang="en-US" sz="3600" dirty="0" smtClean="0"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4" name="Picture 11" descr="rapto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361" y="3717032"/>
            <a:ext cx="1245657" cy="18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608329" y="558924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Raptor</a:t>
            </a:r>
          </a:p>
        </p:txBody>
      </p:sp>
      <p:pic>
        <p:nvPicPr>
          <p:cNvPr id="6" name="Picture 14" descr="gull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6829" y="3933056"/>
            <a:ext cx="20574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3460845" y="5517232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Gull</a:t>
            </a:r>
          </a:p>
        </p:txBody>
      </p:sp>
      <p:pic>
        <p:nvPicPr>
          <p:cNvPr id="8" name="Picture 17" descr="fow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745" y="3778843"/>
            <a:ext cx="13668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249737" y="5579043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Fowl</a:t>
            </a:r>
          </a:p>
        </p:txBody>
      </p:sp>
    </p:spTree>
    <p:extLst>
      <p:ext uri="{BB962C8B-B14F-4D97-AF65-F5344CB8AC3E}">
        <p14:creationId xmlns:p14="http://schemas.microsoft.com/office/powerpoint/2010/main" val="31638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Mammals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2514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6600"/>
              </a:buClr>
            </a:pPr>
            <a:r>
              <a:rPr lang="en-US" sz="3000" dirty="0" smtClean="0"/>
              <a:t>These animals usually have hair/fur. </a:t>
            </a:r>
          </a:p>
          <a:p>
            <a:pPr>
              <a:buClr>
                <a:srgbClr val="FF6600"/>
              </a:buClr>
            </a:pPr>
            <a:r>
              <a:rPr lang="en-US" sz="3000" dirty="0" smtClean="0"/>
              <a:t>They give birth to live young and feed their young with milk. </a:t>
            </a:r>
            <a:endParaRPr lang="en-US" sz="3000" dirty="0" smtClean="0"/>
          </a:p>
          <a:p>
            <a:pPr>
              <a:buClr>
                <a:srgbClr val="FF6600"/>
              </a:buClr>
            </a:pPr>
            <a:r>
              <a:rPr lang="en-US" sz="3000" dirty="0" smtClean="0"/>
              <a:t>Breathe using lungs.</a:t>
            </a:r>
            <a:endParaRPr lang="en-US" sz="3000" dirty="0" smtClean="0"/>
          </a:p>
          <a:p>
            <a:pPr>
              <a:buClr>
                <a:srgbClr val="FF6600"/>
              </a:buClr>
            </a:pPr>
            <a:r>
              <a:rPr lang="en-US" sz="3000" dirty="0"/>
              <a:t>T</a:t>
            </a:r>
            <a:r>
              <a:rPr lang="en-US" sz="3000" dirty="0" smtClean="0"/>
              <a:t>hey are warm blooded.</a:t>
            </a:r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pPr>
              <a:buClr>
                <a:srgbClr val="FF6600"/>
              </a:buClr>
            </a:pPr>
            <a:r>
              <a:rPr lang="en-US" sz="3000" dirty="0" smtClean="0"/>
              <a:t>Includes: Rodents, Bats, Rabbits, Weasels, Raccoons, Bears, Dogs, and Cats.</a:t>
            </a:r>
          </a:p>
          <a:p>
            <a:pPr>
              <a:buClr>
                <a:srgbClr val="FF6600"/>
              </a:buClr>
            </a:pPr>
            <a:endParaRPr lang="en-US" sz="3000" dirty="0" smtClean="0"/>
          </a:p>
          <a:p>
            <a:endParaRPr lang="en-US" sz="3000" dirty="0"/>
          </a:p>
        </p:txBody>
      </p:sp>
      <p:pic>
        <p:nvPicPr>
          <p:cNvPr id="5" name="Picture 14" descr="B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320" y="4293096"/>
            <a:ext cx="2393092" cy="102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 descr="Image result for racco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9624" y="3861048"/>
            <a:ext cx="2520280" cy="1682287"/>
          </a:xfrm>
          <a:prstGeom prst="rect">
            <a:avLst/>
          </a:prstGeom>
          <a:noFill/>
        </p:spPr>
      </p:pic>
      <p:pic>
        <p:nvPicPr>
          <p:cNvPr id="41988" name="Picture 4" descr="Image result for wease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2" y="3861048"/>
            <a:ext cx="2539065" cy="15572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995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53400" cy="990600"/>
          </a:xfrm>
        </p:spPr>
        <p:txBody>
          <a:bodyPr/>
          <a:lstStyle/>
          <a:p>
            <a:pPr algn="ctr"/>
            <a:r>
              <a:rPr lang="en-US" dirty="0" smtClean="0"/>
              <a:t>Invertebrates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65190894"/>
              </p:ext>
            </p:extLst>
          </p:nvPr>
        </p:nvGraphicFramePr>
        <p:xfrm>
          <a:off x="611560" y="1916832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7664" y="5589240"/>
            <a:ext cx="7315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They have no legs, and long bodies.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They may be </a:t>
            </a:r>
            <a:r>
              <a:rPr lang="en-US" sz="1800" dirty="0" smtClean="0"/>
              <a:t>flat (Flatworm) , rounded (Nematodes) </a:t>
            </a:r>
            <a:r>
              <a:rPr lang="en-US" sz="1800" dirty="0" smtClean="0"/>
              <a:t>or </a:t>
            </a:r>
            <a:r>
              <a:rPr lang="en-US" sz="1800" dirty="0" smtClean="0"/>
              <a:t>segmented (Annelids). </a:t>
            </a:r>
            <a:endParaRPr lang="en-US" sz="1800" dirty="0" smtClean="0"/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Ex. Earthworm, tapeworms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Worms </a:t>
            </a:r>
            <a:endParaRPr lang="en-US" dirty="0"/>
          </a:p>
        </p:txBody>
      </p:sp>
      <p:pic>
        <p:nvPicPr>
          <p:cNvPr id="36866" name="Picture 2" descr="Image result for Earthw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169" y="177180"/>
            <a:ext cx="3242863" cy="1955676"/>
          </a:xfrm>
          <a:prstGeom prst="rect">
            <a:avLst/>
          </a:prstGeom>
          <a:noFill/>
        </p:spPr>
      </p:pic>
      <p:pic>
        <p:nvPicPr>
          <p:cNvPr id="6" name="Picture 2" descr="Bug Blog #5: Fun with Flatworms — EcoS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67" y="149396"/>
            <a:ext cx="3272021" cy="20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Placeholder 4"/>
          <p:cNvPicPr>
            <a:picLocks noChangeAspect="1"/>
          </p:cNvPicPr>
          <p:nvPr/>
        </p:nvPicPr>
        <p:blipFill>
          <a:blip r:embed="rId4"/>
          <a:srcRect t="5336" b="5336"/>
          <a:stretch>
            <a:fillRect/>
          </a:stretch>
        </p:blipFill>
        <p:spPr>
          <a:xfrm>
            <a:off x="3540020" y="2548288"/>
            <a:ext cx="3273557" cy="197229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84168" y="210323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Flatworms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04248" y="342900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Nematodes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2103239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Annelids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7664" y="5517232"/>
            <a:ext cx="7315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This group of animals all live in the sea.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They have tentacles and no legs.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Examples: jellyfish, sea anemones, coral.</a:t>
            </a:r>
          </a:p>
          <a:p>
            <a:pPr>
              <a:buFont typeface="Arial" pitchFamily="34" charset="0"/>
              <a:buChar char="•"/>
            </a:pP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Cnidaria</a:t>
            </a:r>
            <a:r>
              <a:rPr lang="en-US" dirty="0" smtClean="0"/>
              <a:t> (stinging creatures)  </a:t>
            </a:r>
            <a:endParaRPr lang="en-US" dirty="0"/>
          </a:p>
        </p:txBody>
      </p:sp>
      <p:pic>
        <p:nvPicPr>
          <p:cNvPr id="31746" name="Picture 2" descr="Phylum Cnidaria: Characteristics &amp; Classification - Embi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t="20070" r="12190" b="4108"/>
          <a:stretch/>
        </p:blipFill>
        <p:spPr bwMode="auto">
          <a:xfrm>
            <a:off x="1601301" y="243154"/>
            <a:ext cx="7524456" cy="419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7664" y="5517232"/>
            <a:ext cx="7315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They have soft bodies without legs.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Some species, such as slugs and snails, live on land. Others, like squids and octopuses, live underwater.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They often have a shell.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Molluscs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38914" name="Picture 2" descr="Image result for mollus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7596336" cy="458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424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7664" y="5589240"/>
            <a:ext cx="7315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They are aquatic animals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Some of them are covered with spikes for defense.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Echinoderms (spiky skin) 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39938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13621" b="3288"/>
          <a:stretch>
            <a:fillRect/>
          </a:stretch>
        </p:blipFill>
        <p:spPr bwMode="auto">
          <a:xfrm>
            <a:off x="1547664" y="-1"/>
            <a:ext cx="7596336" cy="45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1547664" y="5589240"/>
            <a:ext cx="7315200" cy="6858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The most abundant animals on Earth.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Their bodies are covered with an external skeleton.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40962" name="Picture 2" descr="Image result for arthropods"/>
          <p:cNvPicPr>
            <a:picLocks noChangeAspect="1" noChangeArrowheads="1"/>
          </p:cNvPicPr>
          <p:nvPr/>
        </p:nvPicPr>
        <p:blipFill>
          <a:blip r:embed="rId2" cstate="print"/>
          <a:srcRect t="11699" b="25867"/>
          <a:stretch>
            <a:fillRect/>
          </a:stretch>
        </p:blipFill>
        <p:spPr bwMode="auto">
          <a:xfrm>
            <a:off x="1547664" y="-1"/>
            <a:ext cx="7596336" cy="4581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Arthropods classes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11560" y="1988840"/>
            <a:ext cx="1600200" cy="35486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They are classified by the number of legs they have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2339752" y="2708920"/>
            <a:ext cx="6400800" cy="3744416"/>
          </a:xfrm>
        </p:spPr>
        <p:txBody>
          <a:bodyPr/>
          <a:lstStyle/>
          <a:p>
            <a:r>
              <a:rPr lang="en-US" dirty="0" smtClean="0"/>
              <a:t>6 legs ( insects ) , like ants &amp; flies.</a:t>
            </a:r>
          </a:p>
          <a:p>
            <a:r>
              <a:rPr lang="en-US" dirty="0" smtClean="0"/>
              <a:t>8 legs ( arachnids ) , like spiders &amp; scorpions.</a:t>
            </a:r>
          </a:p>
          <a:p>
            <a:r>
              <a:rPr lang="en-US" dirty="0" smtClean="0"/>
              <a:t>10 legs ( crustaceans ) , like crabs &amp; lobsters.</a:t>
            </a:r>
          </a:p>
          <a:p>
            <a:r>
              <a:rPr lang="en-US" dirty="0" smtClean="0"/>
              <a:t>More than 10 legs ( </a:t>
            </a:r>
            <a:r>
              <a:rPr lang="en-US" dirty="0" err="1" smtClean="0"/>
              <a:t>myriapods</a:t>
            </a:r>
            <a:r>
              <a:rPr lang="en-US" dirty="0" smtClean="0"/>
              <a:t> ) , like millipedes &amp; centipedes.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2411760" y="1628800"/>
            <a:ext cx="6400800" cy="37444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Their bodies are covered with an </a:t>
            </a:r>
            <a:r>
              <a:rPr kumimoji="0" lang="en-US" sz="29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external skeleton.</a:t>
            </a:r>
            <a:endParaRPr kumimoji="0" lang="en-US" sz="2900" b="0" i="0" u="sng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0" name="Picture 4" descr="Image result for everything in the store is arranged haphazard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074" cy="6858001"/>
          </a:xfrm>
          <a:prstGeom prst="rect">
            <a:avLst/>
          </a:prstGeom>
          <a:noFill/>
        </p:spPr>
      </p:pic>
      <p:pic>
        <p:nvPicPr>
          <p:cNvPr id="29698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 b="8085"/>
          <a:stretch>
            <a:fillRect/>
          </a:stretch>
        </p:blipFill>
        <p:spPr bwMode="auto">
          <a:xfrm>
            <a:off x="6387632" y="0"/>
            <a:ext cx="2756368" cy="27089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Insects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 smtClean="0"/>
              <a:t>Examples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Dragon fly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Locust</a:t>
            </a:r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lvl="1" eaLnBrk="1" hangingPunct="1">
              <a:lnSpc>
                <a:spcPct val="90000"/>
              </a:lnSpc>
            </a:pPr>
            <a:endParaRPr lang="en-GB" dirty="0" smtClean="0"/>
          </a:p>
          <a:p>
            <a:pPr eaLnBrk="1" hangingPunct="1">
              <a:lnSpc>
                <a:spcPct val="90000"/>
              </a:lnSpc>
            </a:pPr>
            <a:r>
              <a:rPr lang="en-GB" dirty="0" smtClean="0"/>
              <a:t>Key features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Three pairs of legs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Many have wings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One pair antennae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smtClean="0"/>
              <a:t>Body 3 segments – head, thorax and abdomen</a:t>
            </a:r>
            <a:endParaRPr lang="en-US" dirty="0" smtClean="0"/>
          </a:p>
        </p:txBody>
      </p:sp>
      <p:pic>
        <p:nvPicPr>
          <p:cNvPr id="53250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556792"/>
            <a:ext cx="3145158" cy="1928507"/>
          </a:xfrm>
          <a:prstGeom prst="rect">
            <a:avLst/>
          </a:prstGeom>
          <a:noFill/>
        </p:spPr>
      </p:pic>
      <p:pic>
        <p:nvPicPr>
          <p:cNvPr id="53252" name="Picture 4" descr="Image result for Locu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573016"/>
            <a:ext cx="3168352" cy="1782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Arachnids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Examples</a:t>
            </a:r>
          </a:p>
          <a:p>
            <a:pPr lvl="1" eaLnBrk="1" hangingPunct="1"/>
            <a:r>
              <a:rPr lang="en-GB" dirty="0" smtClean="0"/>
              <a:t>Spider</a:t>
            </a:r>
          </a:p>
          <a:p>
            <a:pPr lvl="1" eaLnBrk="1" hangingPunct="1"/>
            <a:r>
              <a:rPr lang="en-GB" dirty="0" smtClean="0"/>
              <a:t>Tick</a:t>
            </a:r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Key features</a:t>
            </a:r>
          </a:p>
          <a:p>
            <a:pPr lvl="1" eaLnBrk="1" hangingPunct="1"/>
            <a:r>
              <a:rPr lang="en-GB" dirty="0" smtClean="0"/>
              <a:t>Four pairs of legs</a:t>
            </a:r>
          </a:p>
          <a:p>
            <a:pPr lvl="1" eaLnBrk="1" hangingPunct="1"/>
            <a:r>
              <a:rPr lang="en-GB" dirty="0" smtClean="0"/>
              <a:t>Body divided into two segments; head and abdomen</a:t>
            </a:r>
          </a:p>
        </p:txBody>
      </p:sp>
      <p:pic>
        <p:nvPicPr>
          <p:cNvPr id="52226" name="Picture 2" descr="Image result for scorp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10946"/>
            <a:ext cx="3096344" cy="2364591"/>
          </a:xfrm>
          <a:prstGeom prst="rect">
            <a:avLst/>
          </a:prstGeom>
          <a:noFill/>
        </p:spPr>
      </p:pic>
      <p:pic>
        <p:nvPicPr>
          <p:cNvPr id="52228" name="Picture 4" descr="Image result for spi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092" y="1600200"/>
            <a:ext cx="1627956" cy="2375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Crustaceans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724958"/>
            <a:ext cx="8153400" cy="4495800"/>
          </a:xfrm>
        </p:spPr>
        <p:txBody>
          <a:bodyPr/>
          <a:lstStyle/>
          <a:p>
            <a:pPr eaLnBrk="1" hangingPunct="1"/>
            <a:r>
              <a:rPr lang="en-GB" dirty="0" smtClean="0"/>
              <a:t>Examples</a:t>
            </a:r>
          </a:p>
          <a:p>
            <a:pPr lvl="1" eaLnBrk="1" hangingPunct="1"/>
            <a:r>
              <a:rPr lang="en-GB" dirty="0" smtClean="0"/>
              <a:t>Crab</a:t>
            </a:r>
          </a:p>
          <a:p>
            <a:pPr lvl="1" eaLnBrk="1" hangingPunct="1"/>
            <a:r>
              <a:rPr lang="en-GB" dirty="0" smtClean="0"/>
              <a:t>Woodlouse</a:t>
            </a:r>
          </a:p>
          <a:p>
            <a:pPr lvl="1" eaLnBrk="1" hangingPunct="1"/>
            <a:endParaRPr lang="en-GB" dirty="0"/>
          </a:p>
          <a:p>
            <a:pPr lvl="1" eaLnBrk="1" hangingPunct="1"/>
            <a:endParaRPr lang="en-GB" dirty="0" smtClean="0"/>
          </a:p>
          <a:p>
            <a:pPr eaLnBrk="1" hangingPunct="1"/>
            <a:r>
              <a:rPr lang="en-GB" dirty="0" smtClean="0"/>
              <a:t>Key features</a:t>
            </a:r>
          </a:p>
          <a:p>
            <a:pPr lvl="1" eaLnBrk="1" hangingPunct="1"/>
            <a:r>
              <a:rPr lang="en-GB" dirty="0" smtClean="0"/>
              <a:t>Five or more pairs of legs</a:t>
            </a:r>
          </a:p>
          <a:p>
            <a:pPr lvl="1" eaLnBrk="1" hangingPunct="1"/>
            <a:r>
              <a:rPr lang="en-GB" dirty="0" smtClean="0"/>
              <a:t>Two pairs of antennae</a:t>
            </a:r>
          </a:p>
          <a:p>
            <a:pPr lvl="1" eaLnBrk="1" hangingPunct="1"/>
            <a:r>
              <a:rPr lang="en-GB" dirty="0" smtClean="0"/>
              <a:t>Body 2 segments; Head and abdomen</a:t>
            </a:r>
          </a:p>
        </p:txBody>
      </p:sp>
      <p:pic>
        <p:nvPicPr>
          <p:cNvPr id="51202" name="Picture 2" descr="Image result for cra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988840"/>
            <a:ext cx="2376264" cy="1853486"/>
          </a:xfrm>
          <a:prstGeom prst="rect">
            <a:avLst/>
          </a:prstGeom>
          <a:noFill/>
        </p:spPr>
      </p:pic>
      <p:sp>
        <p:nvSpPr>
          <p:cNvPr id="51204" name="AutoShape 4" descr="Image result for woodl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6" name="AutoShape 6" descr="Image result for woodlou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08" name="Picture 8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1944216" cy="1156808"/>
          </a:xfrm>
          <a:prstGeom prst="rect">
            <a:avLst/>
          </a:prstGeom>
          <a:noFill/>
        </p:spPr>
      </p:pic>
      <p:sp>
        <p:nvSpPr>
          <p:cNvPr id="51210" name="AutoShape 10" descr="Image result for lob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12" name="Picture 12" descr="Image result for lobs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5360" y="4293096"/>
            <a:ext cx="2430688" cy="1349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Myriapods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Examples</a:t>
            </a:r>
          </a:p>
          <a:p>
            <a:pPr lvl="1" eaLnBrk="1" hangingPunct="1"/>
            <a:r>
              <a:rPr lang="en-GB" dirty="0" smtClean="0"/>
              <a:t>Centipede</a:t>
            </a:r>
          </a:p>
          <a:p>
            <a:pPr lvl="1" eaLnBrk="1" hangingPunct="1"/>
            <a:r>
              <a:rPr lang="en-GB" dirty="0" smtClean="0"/>
              <a:t>Millipede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Key Features</a:t>
            </a:r>
          </a:p>
          <a:p>
            <a:pPr lvl="1" eaLnBrk="1" hangingPunct="1"/>
            <a:r>
              <a:rPr lang="en-GB" dirty="0" smtClean="0"/>
              <a:t>Ten or more pairs of legs</a:t>
            </a:r>
          </a:p>
          <a:p>
            <a:pPr lvl="1" eaLnBrk="1" hangingPunct="1"/>
            <a:r>
              <a:rPr lang="en-GB" dirty="0" smtClean="0"/>
              <a:t>One pair of antennae</a:t>
            </a:r>
          </a:p>
        </p:txBody>
      </p:sp>
      <p:pic>
        <p:nvPicPr>
          <p:cNvPr id="50178" name="Picture 2" descr="Image result for myriapods"/>
          <p:cNvPicPr>
            <a:picLocks noChangeAspect="1" noChangeArrowheads="1"/>
          </p:cNvPicPr>
          <p:nvPr/>
        </p:nvPicPr>
        <p:blipFill>
          <a:blip r:embed="rId2" cstate="print"/>
          <a:srcRect l="1079" t="21282" b="14735"/>
          <a:stretch>
            <a:fillRect/>
          </a:stretch>
        </p:blipFill>
        <p:spPr bwMode="auto">
          <a:xfrm>
            <a:off x="5435080" y="1628800"/>
            <a:ext cx="3708920" cy="2398972"/>
          </a:xfrm>
          <a:prstGeom prst="rect">
            <a:avLst/>
          </a:prstGeom>
          <a:noFill/>
        </p:spPr>
      </p:pic>
      <p:pic>
        <p:nvPicPr>
          <p:cNvPr id="50180" name="Picture 4" descr="Image result for myriapods"/>
          <p:cNvPicPr>
            <a:picLocks noChangeAspect="1" noChangeArrowheads="1"/>
          </p:cNvPicPr>
          <p:nvPr/>
        </p:nvPicPr>
        <p:blipFill>
          <a:blip r:embed="rId3" cstate="print"/>
          <a:srcRect l="11321" t="32675" b="12140"/>
          <a:stretch>
            <a:fillRect/>
          </a:stretch>
        </p:blipFill>
        <p:spPr bwMode="auto">
          <a:xfrm>
            <a:off x="4953820" y="4365104"/>
            <a:ext cx="4190180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8153400" cy="64807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Classification of Living Things</a:t>
            </a:r>
            <a:br>
              <a:rPr lang="en-US" altLang="en-US" b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844824"/>
            <a:ext cx="8154488" cy="4251176"/>
          </a:xfrm>
        </p:spPr>
        <p:txBody>
          <a:bodyPr/>
          <a:lstStyle/>
          <a:p>
            <a:r>
              <a:rPr lang="en-US" altLang="en-US" sz="3200" dirty="0" smtClean="0"/>
              <a:t>Scientists estimate that there are between</a:t>
            </a:r>
            <a:r>
              <a:rPr lang="en-US" altLang="en-US" sz="3200" dirty="0" smtClean="0">
                <a:solidFill>
                  <a:srgbClr val="FFFFCC"/>
                </a:solidFill>
              </a:rPr>
              <a:t> </a:t>
            </a:r>
          </a:p>
          <a:p>
            <a:pPr>
              <a:buNone/>
            </a:pPr>
            <a:r>
              <a:rPr lang="en-US" altLang="en-US" sz="3200" b="1" dirty="0" smtClean="0">
                <a:solidFill>
                  <a:srgbClr val="0099FF"/>
                </a:solidFill>
              </a:rPr>
              <a:t>3-100 million</a:t>
            </a:r>
            <a:r>
              <a:rPr lang="en-US" altLang="en-US" sz="3200" dirty="0" smtClean="0">
                <a:solidFill>
                  <a:srgbClr val="FFFFCC"/>
                </a:solidFill>
              </a:rPr>
              <a:t> </a:t>
            </a:r>
            <a:r>
              <a:rPr lang="en-US" altLang="en-US" sz="3200" dirty="0" smtClean="0"/>
              <a:t>species of organisms on Earth. </a:t>
            </a:r>
          </a:p>
          <a:p>
            <a:pPr>
              <a:buNone/>
            </a:pPr>
            <a:endParaRPr lang="en-US" altLang="en-US" sz="3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en-US" sz="3200" dirty="0" smtClean="0">
                <a:solidFill>
                  <a:srgbClr val="D47206"/>
                </a:solidFill>
              </a:rPr>
              <a:t>So, how do scientists </a:t>
            </a:r>
            <a:r>
              <a:rPr lang="en-US" altLang="en-US" sz="3200" b="1" u="sng" dirty="0" smtClean="0">
                <a:solidFill>
                  <a:srgbClr val="D47206"/>
                </a:solidFill>
              </a:rPr>
              <a:t>classify</a:t>
            </a:r>
            <a:r>
              <a:rPr lang="en-US" altLang="en-US" sz="3200" dirty="0" smtClean="0">
                <a:solidFill>
                  <a:srgbClr val="D47206"/>
                </a:solidFill>
              </a:rPr>
              <a:t> (organize) all these millions of species?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why </a:t>
            </a:r>
            <a:r>
              <a:rPr lang="en-US" b="1" dirty="0" smtClean="0"/>
              <a:t>classify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916832"/>
            <a:ext cx="8153400" cy="4179168"/>
          </a:xfrm>
        </p:spPr>
        <p:txBody>
          <a:bodyPr/>
          <a:lstStyle/>
          <a:p>
            <a:r>
              <a:rPr lang="en-US" dirty="0" smtClean="0"/>
              <a:t>To help us see relationships, similarities and differences among organisms.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Rectangle 19"/>
          <p:cNvSpPr>
            <a:spLocks noRot="1" noChangeArrowheads="1"/>
          </p:cNvSpPr>
          <p:nvPr/>
        </p:nvSpPr>
        <p:spPr bwMode="auto">
          <a:xfrm>
            <a:off x="458788" y="152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Kingdoms </a:t>
            </a:r>
            <a:r>
              <a:rPr lang="en-US" sz="44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Organisms</a:t>
            </a:r>
            <a:endParaRPr lang="en-US" sz="4400" dirty="0">
              <a:solidFill>
                <a:schemeClr val="tx2"/>
              </a:solidFill>
            </a:endParaRPr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539552" y="2060848"/>
            <a:ext cx="3956248" cy="383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err="1" smtClean="0"/>
              <a:t>Monera</a:t>
            </a:r>
            <a:r>
              <a:rPr lang="en-US" sz="2800" dirty="0" smtClean="0"/>
              <a:t> (bacteria)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 err="1" smtClean="0"/>
              <a:t>protists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/>
              <a:t>Fungi 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/>
              <a:t>Plants 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 dirty="0"/>
              <a:t>Animals</a:t>
            </a:r>
          </a:p>
        </p:txBody>
      </p:sp>
      <p:pic>
        <p:nvPicPr>
          <p:cNvPr id="11" name="Picture 11" descr="Trio of mushrooms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1700808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493953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725144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 descr="494082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725144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7" descr="496547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18620" y="1787283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Image result for monera"/>
          <p:cNvPicPr>
            <a:picLocks noChangeAspect="1" noChangeArrowheads="1"/>
          </p:cNvPicPr>
          <p:nvPr/>
        </p:nvPicPr>
        <p:blipFill>
          <a:blip r:embed="rId7" cstate="print"/>
          <a:srcRect b="33000"/>
          <a:stretch>
            <a:fillRect/>
          </a:stretch>
        </p:blipFill>
        <p:spPr bwMode="auto">
          <a:xfrm>
            <a:off x="4572000" y="3429000"/>
            <a:ext cx="2520280" cy="949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3491880" y="692696"/>
            <a:ext cx="2160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2"/>
              </a:rPr>
              <a:t>ANIMALS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7" name="Line 5"/>
          <p:cNvSpPr>
            <a:spLocks noChangeShapeType="1"/>
          </p:cNvSpPr>
          <p:nvPr/>
        </p:nvSpPr>
        <p:spPr bwMode="auto">
          <a:xfrm flipH="1">
            <a:off x="2209800" y="1268760"/>
            <a:ext cx="2146176" cy="454496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1508" name="Line 6"/>
          <p:cNvSpPr>
            <a:spLocks noChangeShapeType="1"/>
          </p:cNvSpPr>
          <p:nvPr/>
        </p:nvSpPr>
        <p:spPr bwMode="auto">
          <a:xfrm>
            <a:off x="4932040" y="1268760"/>
            <a:ext cx="1849760" cy="454496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762000" y="1723256"/>
            <a:ext cx="2081808" cy="83099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hlinkClick r:id="rId3"/>
              </a:rPr>
              <a:t>Invertebrates </a:t>
            </a:r>
            <a:r>
              <a:rPr lang="en-US" altLang="en-US" sz="2400" dirty="0" smtClean="0">
                <a:solidFill>
                  <a:srgbClr val="002060"/>
                </a:solidFill>
              </a:rPr>
              <a:t>(</a:t>
            </a:r>
            <a:r>
              <a:rPr lang="en-US" altLang="en-US" sz="2400" dirty="0">
                <a:solidFill>
                  <a:srgbClr val="002060"/>
                </a:solidFill>
              </a:rPr>
              <a:t>no backbone)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553200" y="1723256"/>
            <a:ext cx="1905000" cy="830997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2060"/>
                </a:solidFill>
                <a:hlinkClick r:id="rId4"/>
              </a:rPr>
              <a:t>Vertebrates</a:t>
            </a:r>
            <a:r>
              <a:rPr lang="en-US" altLang="en-US" sz="2400" dirty="0">
                <a:solidFill>
                  <a:srgbClr val="002060"/>
                </a:solidFill>
              </a:rPr>
              <a:t> (backbone)</a:t>
            </a:r>
          </a:p>
        </p:txBody>
      </p:sp>
      <p:pic>
        <p:nvPicPr>
          <p:cNvPr id="24578" name="Picture 2" descr="Image result for invertebrates"/>
          <p:cNvPicPr>
            <a:picLocks noChangeAspect="1" noChangeArrowheads="1"/>
          </p:cNvPicPr>
          <p:nvPr/>
        </p:nvPicPr>
        <p:blipFill>
          <a:blip r:embed="rId5" cstate="print"/>
          <a:srcRect t="16364"/>
          <a:stretch>
            <a:fillRect/>
          </a:stretch>
        </p:blipFill>
        <p:spPr bwMode="auto">
          <a:xfrm>
            <a:off x="-1" y="2996952"/>
            <a:ext cx="9128443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123728" y="260648"/>
            <a:ext cx="5029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solidFill>
                  <a:schemeClr val="tx2"/>
                </a:solidFill>
              </a:rPr>
              <a:t>Vertebrates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915816" y="1916832"/>
            <a:ext cx="3581400" cy="4699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Comic Sans MS" pitchFamily="66" charset="0"/>
              </a:rPr>
              <a:t>Vertebrates</a:t>
            </a:r>
          </a:p>
        </p:txBody>
      </p:sp>
      <p:sp>
        <p:nvSpPr>
          <p:cNvPr id="7177" name="Text Box 15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163216" y="3136032"/>
            <a:ext cx="1676400" cy="409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Fish</a:t>
            </a:r>
          </a:p>
        </p:txBody>
      </p:sp>
      <p:sp>
        <p:nvSpPr>
          <p:cNvPr id="7178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78016" y="4936257"/>
            <a:ext cx="1676400" cy="409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Mammals</a:t>
            </a:r>
          </a:p>
        </p:txBody>
      </p:sp>
      <p:sp>
        <p:nvSpPr>
          <p:cNvPr id="7179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58616" y="4964832"/>
            <a:ext cx="1676400" cy="409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Birds</a:t>
            </a:r>
          </a:p>
        </p:txBody>
      </p:sp>
      <p:sp>
        <p:nvSpPr>
          <p:cNvPr id="7180" name="Text Box 18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830216" y="3136032"/>
            <a:ext cx="1676400" cy="409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Amphibians</a:t>
            </a:r>
          </a:p>
        </p:txBody>
      </p:sp>
      <p:sp>
        <p:nvSpPr>
          <p:cNvPr id="7181" name="Text Box 1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6573416" y="3136032"/>
            <a:ext cx="1676400" cy="409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Comic Sans MS" pitchFamily="66" charset="0"/>
              </a:rPr>
              <a:t>Reptiles</a:t>
            </a:r>
          </a:p>
        </p:txBody>
      </p:sp>
      <p:pic>
        <p:nvPicPr>
          <p:cNvPr id="7182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91816" y="3745632"/>
            <a:ext cx="1143000" cy="8556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83" name="Picture 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7866" y="3745632"/>
            <a:ext cx="1123950" cy="8429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84" name="Picture 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8216" y="3745632"/>
            <a:ext cx="1087438" cy="80803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85" name="Picture 2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63416" y="5498232"/>
            <a:ext cx="1133475" cy="83185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86" name="Picture 2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2816" y="5498232"/>
            <a:ext cx="1106488" cy="827088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187" name="Line 26"/>
          <p:cNvSpPr>
            <a:spLocks noChangeShapeType="1"/>
          </p:cNvSpPr>
          <p:nvPr/>
        </p:nvSpPr>
        <p:spPr bwMode="auto">
          <a:xfrm flipH="1">
            <a:off x="2001416" y="2374032"/>
            <a:ext cx="10668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188" name="Line 27"/>
          <p:cNvSpPr>
            <a:spLocks noChangeShapeType="1"/>
          </p:cNvSpPr>
          <p:nvPr/>
        </p:nvSpPr>
        <p:spPr bwMode="auto">
          <a:xfrm flipH="1">
            <a:off x="3296816" y="2374032"/>
            <a:ext cx="0" cy="259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189" name="Line 28"/>
          <p:cNvSpPr>
            <a:spLocks noChangeShapeType="1"/>
          </p:cNvSpPr>
          <p:nvPr/>
        </p:nvSpPr>
        <p:spPr bwMode="auto">
          <a:xfrm flipH="1">
            <a:off x="4668416" y="2374032"/>
            <a:ext cx="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190" name="Line 29"/>
          <p:cNvSpPr>
            <a:spLocks noChangeShapeType="1"/>
          </p:cNvSpPr>
          <p:nvPr/>
        </p:nvSpPr>
        <p:spPr bwMode="auto">
          <a:xfrm flipH="1">
            <a:off x="6040016" y="2374032"/>
            <a:ext cx="0" cy="25908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191" name="Line 30"/>
          <p:cNvSpPr>
            <a:spLocks noChangeShapeType="1"/>
          </p:cNvSpPr>
          <p:nvPr/>
        </p:nvSpPr>
        <p:spPr bwMode="auto">
          <a:xfrm>
            <a:off x="6421016" y="2374032"/>
            <a:ext cx="990600" cy="7620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headEnd/>
            <a:tailEnd type="triangl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112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Fish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586536" cy="4495800"/>
          </a:xfrm>
        </p:spPr>
        <p:txBody>
          <a:bodyPr/>
          <a:lstStyle/>
          <a:p>
            <a:r>
              <a:rPr lang="en-US" dirty="0" smtClean="0"/>
              <a:t>Fish use gills to breathe.</a:t>
            </a:r>
          </a:p>
          <a:p>
            <a:r>
              <a:rPr lang="en-US" dirty="0" smtClean="0"/>
              <a:t>They have scales and fins.</a:t>
            </a:r>
          </a:p>
          <a:p>
            <a:r>
              <a:rPr lang="en-US" dirty="0"/>
              <a:t>E</a:t>
            </a:r>
            <a:r>
              <a:rPr lang="en-US" dirty="0" smtClean="0"/>
              <a:t>ggs laid in water.</a:t>
            </a:r>
          </a:p>
          <a:p>
            <a:r>
              <a:rPr lang="en-US" dirty="0" smtClean="0"/>
              <a:t>They are cold-blooded which means that they can’t control their own body temperature which changes based on the temperature of the environment.</a:t>
            </a:r>
          </a:p>
          <a:p>
            <a:endParaRPr lang="en-US" dirty="0"/>
          </a:p>
        </p:txBody>
      </p:sp>
      <p:pic>
        <p:nvPicPr>
          <p:cNvPr id="4" name="Picture 10" descr="gi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632" y="5177726"/>
            <a:ext cx="1831432" cy="142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mage result for fish sca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373" y="5191581"/>
            <a:ext cx="2514600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 descr="Related image"/>
          <p:cNvPicPr>
            <a:picLocks noChangeAspect="1" noChangeArrowheads="1"/>
          </p:cNvPicPr>
          <p:nvPr/>
        </p:nvPicPr>
        <p:blipFill rotWithShape="1">
          <a:blip r:embed="rId4" cstate="print"/>
          <a:srcRect t="16106"/>
          <a:stretch/>
        </p:blipFill>
        <p:spPr bwMode="auto">
          <a:xfrm>
            <a:off x="6251448" y="5177726"/>
            <a:ext cx="1765720" cy="147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99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Amphibians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7112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6600"/>
              </a:buClr>
            </a:pPr>
            <a:r>
              <a:rPr lang="en-US" sz="3200" dirty="0" smtClean="0"/>
              <a:t>These animals have smooth, moist skin</a:t>
            </a:r>
          </a:p>
          <a:p>
            <a:pPr>
              <a:buClr>
                <a:srgbClr val="FF6600"/>
              </a:buClr>
            </a:pPr>
            <a:r>
              <a:rPr lang="en-US" sz="3200" dirty="0" smtClean="0"/>
              <a:t>Lay </a:t>
            </a:r>
            <a:r>
              <a:rPr lang="en-US" sz="3200" dirty="0" smtClean="0"/>
              <a:t>eggs </a:t>
            </a:r>
          </a:p>
          <a:p>
            <a:pPr>
              <a:buClr>
                <a:srgbClr val="FF6600"/>
              </a:buClr>
            </a:pPr>
            <a:r>
              <a:rPr lang="en-US" sz="3200" dirty="0" smtClean="0"/>
              <a:t>Baby amphibians breathe using gills. Adults breathe using lungs.</a:t>
            </a:r>
            <a:endParaRPr lang="en-US" sz="3200" dirty="0" smtClean="0"/>
          </a:p>
          <a:p>
            <a:pPr>
              <a:buClr>
                <a:srgbClr val="FF6600"/>
              </a:buClr>
            </a:pPr>
            <a:r>
              <a:rPr lang="en-US" sz="3200" dirty="0" smtClean="0"/>
              <a:t>They are cold-blooded.</a:t>
            </a:r>
          </a:p>
          <a:p>
            <a:pPr>
              <a:buClr>
                <a:srgbClr val="FF6600"/>
              </a:buClr>
            </a:pPr>
            <a:endParaRPr lang="en-US" sz="3200" dirty="0" smtClean="0"/>
          </a:p>
          <a:p>
            <a:pPr>
              <a:buClr>
                <a:srgbClr val="FF6600"/>
              </a:buClr>
            </a:pPr>
            <a:endParaRPr lang="en-US" sz="3200" dirty="0" smtClean="0"/>
          </a:p>
          <a:p>
            <a:pPr>
              <a:buClr>
                <a:srgbClr val="FF6600"/>
              </a:buClr>
            </a:pPr>
            <a:endParaRPr lang="en-US" sz="3200" dirty="0" smtClean="0"/>
          </a:p>
          <a:p>
            <a:pPr>
              <a:buClr>
                <a:srgbClr val="FF6600"/>
              </a:buClr>
            </a:pPr>
            <a:endParaRPr lang="en-US" sz="3200" dirty="0" smtClean="0"/>
          </a:p>
          <a:p>
            <a:pPr>
              <a:buClr>
                <a:srgbClr val="FF6600"/>
              </a:buClr>
            </a:pPr>
            <a:endParaRPr lang="en-US" sz="3200" dirty="0" smtClean="0"/>
          </a:p>
          <a:p>
            <a:pPr>
              <a:buClr>
                <a:srgbClr val="FF6600"/>
              </a:buClr>
            </a:pPr>
            <a:r>
              <a:rPr lang="en-US" sz="3200" dirty="0" smtClean="0"/>
              <a:t>Includes: Frogs, Toads, Salamanders, and Newts. </a:t>
            </a:r>
          </a:p>
          <a:p>
            <a:endParaRPr lang="en-US" dirty="0"/>
          </a:p>
        </p:txBody>
      </p:sp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41303"/>
            <a:ext cx="2280084" cy="152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71600" y="5425479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Salamander</a:t>
            </a:r>
          </a:p>
        </p:txBody>
      </p:sp>
      <p:pic>
        <p:nvPicPr>
          <p:cNvPr id="6" name="Picture 20" descr="photo3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41303"/>
            <a:ext cx="235286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707904" y="5425479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newts</a:t>
            </a:r>
          </a:p>
        </p:txBody>
      </p:sp>
      <p:pic>
        <p:nvPicPr>
          <p:cNvPr id="8" name="Picture 23" descr="Bufo_w_fowleri04-Fowler_s_Toad-by_Dennis_Desmo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3481263"/>
            <a:ext cx="1411288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012160" y="5353471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toad</a:t>
            </a:r>
            <a:endParaRPr lang="en-US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9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9582</TotalTime>
  <Words>604</Words>
  <Application>Microsoft Office PowerPoint</Application>
  <PresentationFormat>On-screen Show (4:3)</PresentationFormat>
  <Paragraphs>156</Paragraphs>
  <Slides>23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Comic Sans MS</vt:lpstr>
      <vt:lpstr>Tw Cen MT</vt:lpstr>
      <vt:lpstr>Wingdings</vt:lpstr>
      <vt:lpstr>Wingdings 2</vt:lpstr>
      <vt:lpstr>Median</vt:lpstr>
      <vt:lpstr>Classification  of  living things</vt:lpstr>
      <vt:lpstr>PowerPoint Presentation</vt:lpstr>
      <vt:lpstr>Classification of Living Things </vt:lpstr>
      <vt:lpstr>Reminder: why classify?</vt:lpstr>
      <vt:lpstr>PowerPoint Presentation</vt:lpstr>
      <vt:lpstr>PowerPoint Presentation</vt:lpstr>
      <vt:lpstr>PowerPoint Presentation</vt:lpstr>
      <vt:lpstr>Fish </vt:lpstr>
      <vt:lpstr>Amphibians</vt:lpstr>
      <vt:lpstr>Reptiles</vt:lpstr>
      <vt:lpstr>Birds</vt:lpstr>
      <vt:lpstr>Mammals</vt:lpstr>
      <vt:lpstr>Invertebrates</vt:lpstr>
      <vt:lpstr>Worms </vt:lpstr>
      <vt:lpstr>Cnidaria (stinging creatures)  </vt:lpstr>
      <vt:lpstr>Molluscs</vt:lpstr>
      <vt:lpstr>Echinoderms (spiky skin) </vt:lpstr>
      <vt:lpstr>Arthropods</vt:lpstr>
      <vt:lpstr>Arthropods classes</vt:lpstr>
      <vt:lpstr>Insects</vt:lpstr>
      <vt:lpstr>Arachnids</vt:lpstr>
      <vt:lpstr>Crustaceans</vt:lpstr>
      <vt:lpstr>Myriapods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living things</dc:title>
  <dc:creator>NOS</dc:creator>
  <cp:lastModifiedBy>R.Saman</cp:lastModifiedBy>
  <cp:revision>110</cp:revision>
  <dcterms:created xsi:type="dcterms:W3CDTF">2018-04-29T15:31:45Z</dcterms:created>
  <dcterms:modified xsi:type="dcterms:W3CDTF">2022-11-28T09:49:55Z</dcterms:modified>
</cp:coreProperties>
</file>