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9" r:id="rId2"/>
    <p:sldId id="326" r:id="rId3"/>
    <p:sldId id="352" r:id="rId4"/>
    <p:sldId id="353" r:id="rId5"/>
    <p:sldId id="354" r:id="rId6"/>
    <p:sldId id="366" r:id="rId7"/>
    <p:sldId id="367" r:id="rId8"/>
    <p:sldId id="360" r:id="rId9"/>
    <p:sldId id="361" r:id="rId10"/>
    <p:sldId id="376" r:id="rId11"/>
    <p:sldId id="363" r:id="rId12"/>
    <p:sldId id="364" r:id="rId13"/>
    <p:sldId id="374" r:id="rId14"/>
    <p:sldId id="37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AB190-F228-417B-851A-A19C11C8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C56A87-FA54-4C9C-9D10-C0CF0B0D16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00615-8ED0-42AE-A9C8-44ECEB4E4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BF68-80EA-4CA6-8A99-7C49B3CF8565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9C99D-9921-41CF-8A54-C1EF1BDBE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9903F-A912-4258-83C9-B0B24FD59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BF3F-2176-4ECE-B82A-2843D3FA3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2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2213B-CC0C-4DF8-A336-9E515C0F4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CBF6D-D0F5-4DA7-B8F3-87392DF74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A2DBB-E268-41A6-9F83-1BAA405EF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BF68-80EA-4CA6-8A99-7C49B3CF8565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18B31-E257-4A53-8A8D-A1E20D362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DB20B-DD9E-4171-9B8F-D82B964E4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BF3F-2176-4ECE-B82A-2843D3FA3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6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BC9950-63E3-414C-BDF1-F561ADAA21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0295E-5C5D-48A8-AA6F-A1F4E5762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1EB55-3931-4912-B46E-379BC1806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BF68-80EA-4CA6-8A99-7C49B3CF8565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4CA48-811C-4C4D-9546-3723C681F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B5549-8349-49AD-BB06-B756BE623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BF3F-2176-4ECE-B82A-2843D3FA3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6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63550"/>
            <a:ext cx="10356851" cy="14303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1E4FDC4-6159-4BEA-B0A6-30062D9EF80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4D9FAA-6CA2-4F7F-A624-A7ABDD7BD48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D77130-E528-47A2-BA18-CCEBAD1DAEE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F14064-4FAE-436E-80FB-06FA6977B1F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336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BA0E6-E731-4CCC-8040-42E841A23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388F4-2569-43A2-9921-BB7B06E5F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1252B-60B8-497D-A623-6A1A08268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BF68-80EA-4CA6-8A99-7C49B3CF8565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2638D-4FAA-4247-BEBD-375F1F4A5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181FA-A1B3-40E3-8DD2-2FCF11DCC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BF3F-2176-4ECE-B82A-2843D3FA3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30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064B9-E379-46C4-9857-61DAD9C72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BACE8-E7A5-42FB-B09E-B3B68B1C7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25F1F-8F1E-48E5-88CA-699D2C2A3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BF68-80EA-4CA6-8A99-7C49B3CF8565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652C3-1EBB-4BAB-ADBD-43A7C756F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B827F-42F5-4F63-AFA4-A8CE0CB8B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BF3F-2176-4ECE-B82A-2843D3FA3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58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A9B4F-4C61-4479-A23F-3B0B05542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6E94F-CD8A-45D3-B5B3-0B2B663A47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3B3DB2-D857-411A-BF04-22843DE41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E88A0D-FC16-4884-AE41-71E0FB583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BF68-80EA-4CA6-8A99-7C49B3CF8565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846D0-9CEC-4F9B-BB5C-CC6A1BA31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15287B-3094-4812-9833-6288066B8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BF3F-2176-4ECE-B82A-2843D3FA3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74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38F45-BB8B-4F49-BAA7-74388F454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A04C1-8242-4098-AD00-D8782D4E9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476C38-00CB-41B2-8ED0-D3BA514C4C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41B965-057E-479F-9F8E-752166C382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46C6BF-994F-472B-96EE-55FEC567D7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DE8399-C326-41AC-BA88-2AFED74C7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BF68-80EA-4CA6-8A99-7C49B3CF8565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5F127E-0070-4755-8F55-D868DBD55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9ABA0C-A48D-47C1-B7AB-5DF28048E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BF3F-2176-4ECE-B82A-2843D3FA3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5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764E8-7292-450E-911D-841A0F33B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A22B59-BB84-4C4A-989C-F9B283262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BF68-80EA-4CA6-8A99-7C49B3CF8565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ED3B63-5B63-4129-9BFB-04EB95A62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296A65-310E-485F-ACD4-6207B91AE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BF3F-2176-4ECE-B82A-2843D3FA3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90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CB7DE1-E5EA-4760-A96D-CFEF3D55A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BF68-80EA-4CA6-8A99-7C49B3CF8565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3BAEEA-F6DB-4382-91F1-58C66E908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2C76AB-1F56-4ED1-B5BB-91503EFD4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BF3F-2176-4ECE-B82A-2843D3FA3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3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938CE-C640-4AAE-A4C9-B1142F39F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40031-3F49-498C-A9EF-2B5AB7D67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C63EA9-1206-41F9-BAD7-F7387470A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97628B-0956-4E5A-BBBB-1008208A8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BF68-80EA-4CA6-8A99-7C49B3CF8565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DBCEA-B925-4F8B-A145-FF27F5B36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7DC40-1004-4BD1-A0B1-5EF76384F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BF3F-2176-4ECE-B82A-2843D3FA3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53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A7279-9B75-4200-A15D-87D15173C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B7DDD0-4BE1-4D00-A914-F81B1C5B17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37610B-6059-4E65-A989-4DF0B86D9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78454A-5BEE-45DA-91EF-58CF20652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BF68-80EA-4CA6-8A99-7C49B3CF8565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91710-3590-4DB6-B39C-97A997D26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BB39AC-FEEC-4C71-B8AD-C9B88F866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2BF3F-2176-4ECE-B82A-2843D3FA3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2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6F0B66-D312-4F8E-B991-05999D28E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4CC60E-883A-44AD-87A5-C26911A08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96F50-20B4-43A7-A7C0-AA97C5E96F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ABF68-80EA-4CA6-8A99-7C49B3CF8565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07C2D-DE1D-48E6-9E92-97814DCE16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05AD0-E6B6-4491-9232-8D77882EF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2BF3F-2176-4ECE-B82A-2843D3FA3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2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626FB9C-7304-480A-872F-7D49438E925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175657" y="3021013"/>
            <a:ext cx="4500352" cy="20637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Lesson: (Naming </a:t>
            </a:r>
            <a:r>
              <a:rPr lang="en-US" sz="2400" dirty="0"/>
              <a:t>compounds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6F1EE4-F151-481B-B4A9-C8F7EC00126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234" y="1391289"/>
            <a:ext cx="2239566" cy="1257361"/>
          </a:xfrm>
          <a:prstGeom prst="rect">
            <a:avLst/>
          </a:prstGeom>
          <a:noFill/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BADAB3E-C318-4FC4-9AB9-2B8DFD38228F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9"/>
          <a:stretch/>
        </p:blipFill>
        <p:spPr bwMode="auto">
          <a:xfrm>
            <a:off x="2141222" y="5582859"/>
            <a:ext cx="7856219" cy="3626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BFEE050-810A-4A72-9DA6-BD7642D41D2D}"/>
              </a:ext>
            </a:extLst>
          </p:cNvPr>
          <p:cNvSpPr/>
          <p:nvPr/>
        </p:nvSpPr>
        <p:spPr>
          <a:xfrm>
            <a:off x="1080311" y="977442"/>
            <a:ext cx="10127619" cy="496806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4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13" t="30753" r="46815" b="9081"/>
          <a:stretch/>
        </p:blipFill>
        <p:spPr bwMode="auto">
          <a:xfrm>
            <a:off x="5676009" y="1266949"/>
            <a:ext cx="5349042" cy="41504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316637" y="3756456"/>
            <a:ext cx="4145281" cy="2007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en-US" sz="3200" dirty="0"/>
              <a:t>Objectives: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be able to n</a:t>
            </a:r>
            <a:r>
              <a:rPr lang="en-US" dirty="0"/>
              <a:t>ame compounds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Write the chemical formula of different </a:t>
            </a:r>
            <a:r>
              <a:rPr lang="en-US" dirty="0" smtClean="0"/>
              <a:t>compounds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3200" dirty="0"/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63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>
            <a:extLst>
              <a:ext uri="{FF2B5EF4-FFF2-40B4-BE49-F238E27FC236}">
                <a16:creationId xmlns:a16="http://schemas.microsoft.com/office/drawing/2014/main" id="{76B060D4-6997-4515-B416-6F244A684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2039" y="209505"/>
            <a:ext cx="8625636" cy="1430338"/>
          </a:xfrm>
        </p:spPr>
        <p:txBody>
          <a:bodyPr rtlCol="0">
            <a:norm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Compounds containing non-metals only </a:t>
            </a:r>
            <a:endParaRPr lang="en-US" sz="32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892039" y="2679095"/>
          <a:ext cx="81280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22045329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428071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Molecule of compound made up</a:t>
                      </a:r>
                      <a:r>
                        <a:rPr lang="en-US" baseline="0" dirty="0" smtClean="0"/>
                        <a:t> of…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 compound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16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 atom of sulfur and 2 atoms of oxygen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Sulfur dioxide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03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 atom of sulfur and 3</a:t>
                      </a:r>
                      <a:r>
                        <a:rPr lang="en-US" baseline="0" dirty="0" smtClean="0"/>
                        <a:t> atoms of oxygen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Sulfur trioxide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592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 atom of phosphorus</a:t>
                      </a:r>
                      <a:r>
                        <a:rPr lang="en-US" baseline="0" dirty="0" smtClean="0"/>
                        <a:t> and 3 atoms of chlorine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Phosphorus </a:t>
                      </a:r>
                      <a:r>
                        <a:rPr lang="en-US" dirty="0" err="1" smtClean="0"/>
                        <a:t>trichloride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823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atoms of nitrogen and 4 atoms of oxygen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Dinitrogen tetroxide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137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45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Name the following compounds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SO</a:t>
            </a:r>
            <a:r>
              <a:rPr lang="en-US" sz="2000" dirty="0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</a:t>
            </a:r>
            <a:r>
              <a:rPr lang="en-US" sz="2000" dirty="0" smtClean="0"/>
              <a:t>3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CO</a:t>
            </a:r>
            <a:r>
              <a:rPr lang="en-US" sz="2000" dirty="0" smtClean="0"/>
              <a:t>2</a:t>
            </a:r>
            <a:endParaRPr lang="en-US" sz="16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NO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NO</a:t>
            </a:r>
            <a:r>
              <a:rPr lang="en-US" sz="2000" dirty="0" smtClean="0"/>
              <a:t>2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114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Name the following compounds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SO</a:t>
            </a:r>
            <a:r>
              <a:rPr lang="en-US" sz="2000" dirty="0" smtClean="0"/>
              <a:t>2 – sulfur dioxide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</a:t>
            </a:r>
            <a:r>
              <a:rPr lang="en-US" sz="2000" dirty="0" smtClean="0"/>
              <a:t>3 – sulfur trioxide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 – </a:t>
            </a:r>
            <a:r>
              <a:rPr lang="en-US" sz="2000" dirty="0" smtClean="0"/>
              <a:t>carbon monoxide </a:t>
            </a: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CO</a:t>
            </a:r>
            <a:r>
              <a:rPr lang="en-US" sz="2000" dirty="0" smtClean="0"/>
              <a:t>2 – carbon dioxide </a:t>
            </a:r>
            <a:endParaRPr lang="en-US" sz="1600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NO </a:t>
            </a:r>
            <a:r>
              <a:rPr lang="en-US" sz="3200" dirty="0" smtClean="0"/>
              <a:t>- </a:t>
            </a:r>
            <a:r>
              <a:rPr lang="en-US" sz="2000" dirty="0"/>
              <a:t>nitrogen </a:t>
            </a:r>
            <a:r>
              <a:rPr lang="en-US" sz="2000" dirty="0" smtClean="0"/>
              <a:t>monoxide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NO</a:t>
            </a:r>
            <a:r>
              <a:rPr lang="en-US" sz="2000" dirty="0" smtClean="0"/>
              <a:t>2</a:t>
            </a:r>
            <a:r>
              <a:rPr lang="en-US" dirty="0" smtClean="0"/>
              <a:t> </a:t>
            </a:r>
            <a:r>
              <a:rPr lang="en-US" sz="2000" dirty="0"/>
              <a:t>– nitrogen dioxide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173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Name the following compounds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N</a:t>
            </a:r>
            <a:r>
              <a:rPr lang="en-US" sz="2000" dirty="0"/>
              <a:t>2</a:t>
            </a:r>
            <a:r>
              <a:rPr lang="en-US" dirty="0"/>
              <a:t>H</a:t>
            </a:r>
            <a:r>
              <a:rPr lang="en-US" sz="2000" dirty="0"/>
              <a:t>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N</a:t>
            </a:r>
            <a:r>
              <a:rPr lang="en-US" sz="2000" dirty="0"/>
              <a:t>2</a:t>
            </a:r>
            <a:r>
              <a:rPr lang="en-US" dirty="0"/>
              <a:t>O</a:t>
            </a:r>
            <a:r>
              <a:rPr lang="en-US" sz="2000" dirty="0"/>
              <a:t>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PCl</a:t>
            </a:r>
            <a:r>
              <a:rPr lang="en-US" sz="2000" dirty="0" smtClean="0"/>
              <a:t>3</a:t>
            </a:r>
            <a:endParaRPr lang="en-US" sz="12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CS</a:t>
            </a:r>
            <a:r>
              <a:rPr lang="en-US" sz="2000" dirty="0" smtClean="0"/>
              <a:t>2</a:t>
            </a: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N</a:t>
            </a:r>
            <a:r>
              <a:rPr lang="en-US" sz="1600" dirty="0" smtClean="0"/>
              <a:t>2</a:t>
            </a:r>
            <a:r>
              <a:rPr lang="en-US" dirty="0" smtClean="0"/>
              <a:t>O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959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Name the following compounds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N</a:t>
            </a:r>
            <a:r>
              <a:rPr lang="en-US" sz="2000" dirty="0" smtClean="0"/>
              <a:t>2</a:t>
            </a:r>
            <a:r>
              <a:rPr lang="en-US" dirty="0" smtClean="0"/>
              <a:t>H</a:t>
            </a:r>
            <a:r>
              <a:rPr lang="en-US" sz="2000" dirty="0" smtClean="0"/>
              <a:t>4</a:t>
            </a:r>
            <a:r>
              <a:rPr lang="en-US" dirty="0" smtClean="0"/>
              <a:t> – </a:t>
            </a:r>
            <a:r>
              <a:rPr lang="en-US" sz="2000" dirty="0" smtClean="0"/>
              <a:t>dinitrogen </a:t>
            </a:r>
            <a:r>
              <a:rPr lang="en-US" sz="2000" dirty="0" err="1" smtClean="0"/>
              <a:t>tetrahydride</a:t>
            </a:r>
            <a:r>
              <a:rPr lang="en-US" sz="20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</a:t>
            </a:r>
            <a:r>
              <a:rPr lang="en-US" sz="2000" dirty="0" smtClean="0"/>
              <a:t>2</a:t>
            </a:r>
            <a:r>
              <a:rPr lang="en-US" dirty="0" smtClean="0"/>
              <a:t>O</a:t>
            </a:r>
            <a:r>
              <a:rPr lang="en-US" sz="2000" dirty="0" smtClean="0"/>
              <a:t>3</a:t>
            </a:r>
            <a:r>
              <a:rPr lang="en-US" dirty="0" smtClean="0"/>
              <a:t> – </a:t>
            </a:r>
            <a:r>
              <a:rPr lang="en-US" sz="2000" dirty="0" smtClean="0"/>
              <a:t>dinitrogen trioxide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PCl</a:t>
            </a:r>
            <a:r>
              <a:rPr lang="en-US" sz="2000" dirty="0" smtClean="0"/>
              <a:t>3</a:t>
            </a:r>
            <a:r>
              <a:rPr lang="en-US" dirty="0" smtClean="0"/>
              <a:t> – </a:t>
            </a:r>
            <a:r>
              <a:rPr lang="en-US" sz="2000" dirty="0" smtClean="0"/>
              <a:t>phosphorus </a:t>
            </a:r>
            <a:r>
              <a:rPr lang="en-US" sz="2000" dirty="0" err="1" smtClean="0"/>
              <a:t>trichloride</a:t>
            </a:r>
            <a:r>
              <a:rPr lang="en-US" sz="2000" dirty="0" smtClean="0"/>
              <a:t> </a:t>
            </a:r>
            <a:endParaRPr lang="en-US" sz="16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CS</a:t>
            </a:r>
            <a:r>
              <a:rPr lang="en-US" sz="2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sz="2000" dirty="0" smtClean="0"/>
              <a:t>carbon disulfide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N</a:t>
            </a:r>
            <a:r>
              <a:rPr lang="en-US" sz="2000" dirty="0" smtClean="0"/>
              <a:t>2</a:t>
            </a:r>
            <a:r>
              <a:rPr lang="en-US" dirty="0" smtClean="0"/>
              <a:t>O </a:t>
            </a:r>
            <a:r>
              <a:rPr lang="en-US" dirty="0"/>
              <a:t>– </a:t>
            </a:r>
            <a:r>
              <a:rPr lang="en-US" sz="2000" dirty="0"/>
              <a:t>dinitrogen monoxide 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752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39E648B-1118-411C-A7ED-9FD2CB117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615" y="1708633"/>
            <a:ext cx="983197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compound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substance composed of two or more elements combined in a specific ratio and held together by chemical bonds.</a:t>
            </a:r>
          </a:p>
          <a:p>
            <a:pPr algn="just" eaLnBrk="1" hangingPunct="1"/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Familiar examples of compounds are water and salt (sodium chloride). 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322872F-5D69-477F-9801-5111DE463258}"/>
              </a:ext>
            </a:extLst>
          </p:cNvPr>
          <p:cNvSpPr txBox="1">
            <a:spLocks/>
          </p:cNvSpPr>
          <p:nvPr/>
        </p:nvSpPr>
        <p:spPr bwMode="auto">
          <a:xfrm>
            <a:off x="1855786" y="278295"/>
            <a:ext cx="7767637" cy="1430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0" hangingPunct="0">
              <a:lnSpc>
                <a:spcPct val="81000"/>
              </a:lnSpc>
              <a:buClr>
                <a:srgbClr val="000000"/>
              </a:buClr>
              <a:buSzPct val="100000"/>
              <a:buFont typeface="Arial" pitchFamily="34" charset="0"/>
              <a:buNone/>
              <a:defRPr/>
            </a:pPr>
            <a:r>
              <a:rPr lang="en-US" sz="3600" b="1" i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+mj-cs"/>
              </a:rPr>
              <a:t>Compounds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3488" y="3638658"/>
            <a:ext cx="5312229" cy="27490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5245C3E-A3E6-4395-AF57-3B32522EB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9" y="1763985"/>
            <a:ext cx="11194868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Remember that</a:t>
            </a:r>
            <a:r>
              <a:rPr lang="en-US" altLang="en-US" sz="2400" i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some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compounds consist of 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two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different elements</a:t>
            </a:r>
            <a:r>
              <a:rPr lang="en-US" altLang="en-US" sz="2400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. 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(metal and non-metal) 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n-US" altLang="en-US" sz="2400" b="1" i="1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1) Name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the first element that appears in the formula.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2) Name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the second element that appears in the formula, changing </a:t>
            </a:r>
            <a:r>
              <a:rPr lang="en-US" altLang="en-US" sz="2400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its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ending to 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–ide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.  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n-US" altLang="en-US" sz="2400" i="1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en-US" sz="24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Examples:</a:t>
            </a:r>
          </a:p>
          <a:p>
            <a:pPr>
              <a:buClr>
                <a:srgbClr val="000000"/>
              </a:buClr>
              <a:buSzPct val="100000"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	</a:t>
            </a:r>
            <a:r>
              <a:rPr lang="en-US" altLang="en-US" sz="2400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AlF</a:t>
            </a:r>
            <a:r>
              <a:rPr lang="en-US" altLang="en-US" sz="1600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3</a:t>
            </a:r>
            <a:r>
              <a:rPr lang="en-US" altLang="en-US" sz="2400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	            </a:t>
            </a:r>
            <a:r>
              <a:rPr lang="en-US" altLang="en-US" sz="2400" i="1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Aluminum fluor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ide</a:t>
            </a:r>
            <a:endParaRPr lang="en-US" altLang="en-US" sz="3600" b="1" i="1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	</a:t>
            </a:r>
            <a:r>
              <a:rPr lang="en-US" altLang="en-US" sz="2400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MgCl</a:t>
            </a:r>
            <a:r>
              <a:rPr lang="en-US" altLang="en-US" sz="1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		</a:t>
            </a:r>
            <a:r>
              <a:rPr lang="en-US" altLang="en-US" sz="2400" i="1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Magnesium Chlor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ide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76B060D4-6997-4515-B416-6F244A684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0" y="144190"/>
            <a:ext cx="8292532" cy="1430338"/>
          </a:xfrm>
        </p:spPr>
        <p:txBody>
          <a:bodyPr rtlCol="0">
            <a:norm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Naming </a:t>
            </a:r>
            <a:r>
              <a:rPr lang="en-US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Compounds 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(metal and non-metal) </a:t>
            </a:r>
            <a:b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</a:br>
            <a:endParaRPr lang="en-US" sz="32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5245C3E-A3E6-4395-AF57-3B32522EB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891" y="1816237"/>
            <a:ext cx="1133856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Remember that</a:t>
            </a:r>
            <a:r>
              <a:rPr lang="en-US" altLang="en-US" sz="2400" i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some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compounds consist of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two different elements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, </a:t>
            </a:r>
            <a:r>
              <a:rPr lang="en-US" altLang="en-US" sz="2400" u="sng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one of them is </a:t>
            </a:r>
            <a:r>
              <a:rPr lang="en-US" altLang="en-US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oxygen.</a:t>
            </a:r>
            <a:endParaRPr lang="en-US" altLang="en-US" sz="2400" u="sng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n-US" altLang="en-US" sz="2400" b="1" i="1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1) Name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the first element that appears in the formula.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2) Write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oxygen, changing its ending to 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–ide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.  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n-US" altLang="en-US" sz="2400" i="1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en-US" sz="24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Examples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: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CaO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	            </a:t>
            </a:r>
            <a:r>
              <a:rPr lang="en-US" altLang="en-US" sz="2400" i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Calcium ox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ide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	K</a:t>
            </a:r>
            <a:r>
              <a:rPr lang="en-US" altLang="en-US" sz="16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O		</a:t>
            </a:r>
            <a:r>
              <a:rPr lang="en-US" altLang="en-US" sz="2400" i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Potassium ox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ide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76B060D4-6997-4515-B416-6F244A684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6981" y="0"/>
            <a:ext cx="7767637" cy="1430338"/>
          </a:xfrm>
        </p:spPr>
        <p:txBody>
          <a:bodyPr rtlCol="0">
            <a:norm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Naming Compounds</a:t>
            </a:r>
          </a:p>
        </p:txBody>
      </p:sp>
    </p:spTree>
    <p:extLst>
      <p:ext uri="{BB962C8B-B14F-4D97-AF65-F5344CB8AC3E}">
        <p14:creationId xmlns:p14="http://schemas.microsoft.com/office/powerpoint/2010/main" val="230037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5245C3E-A3E6-4395-AF57-3B32522EB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1953351"/>
            <a:ext cx="11495316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Remember that</a:t>
            </a:r>
            <a:r>
              <a:rPr lang="en-US" altLang="en-US" sz="2400" i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some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compounds consist of 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three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different elements, </a:t>
            </a:r>
            <a:r>
              <a:rPr lang="en-US" altLang="en-US" sz="24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one </a:t>
            </a:r>
            <a:r>
              <a:rPr lang="en-US" altLang="en-US" sz="2400" u="sng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of them is oxygen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: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n-US" altLang="en-US" sz="2400" b="1" i="1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000000"/>
              </a:buClr>
              <a:buSzPct val="100000"/>
              <a:buFont typeface="Arial" panose="020B0604020202020204" pitchFamily="34" charset="0"/>
              <a:buAutoNum type="arabicParenR"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Name the first element that appears in the formula.</a:t>
            </a:r>
          </a:p>
          <a:p>
            <a:pPr marL="457200" indent="-457200">
              <a:buClr>
                <a:srgbClr val="000000"/>
              </a:buClr>
              <a:buSzPct val="100000"/>
              <a:buFont typeface="Arial" panose="020B0604020202020204" pitchFamily="34" charset="0"/>
              <a:buAutoNum type="arabicParenR"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Name the second element that appears in the formula. changing </a:t>
            </a:r>
            <a:r>
              <a:rPr lang="en-US" altLang="en-US" sz="2400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its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ending to 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–ate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.  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n-US" altLang="en-US" sz="2400" i="1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en-US" sz="24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Examples: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NaNO</a:t>
            </a:r>
            <a:r>
              <a:rPr lang="en-US" sz="1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               </a:t>
            </a:r>
            <a:r>
              <a:rPr lang="en-US" sz="2400" i="1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Sodium </a:t>
            </a:r>
            <a:r>
              <a:rPr lang="en-US" sz="2400" i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nitr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ate</a:t>
            </a:r>
            <a:endParaRPr lang="en-US" altLang="en-US" sz="2400" b="1" i="1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K</a:t>
            </a:r>
            <a:r>
              <a:rPr lang="en-US" sz="1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PO</a:t>
            </a:r>
            <a:r>
              <a:rPr lang="en-US" sz="1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4</a:t>
            </a:r>
            <a:r>
              <a:rPr lang="en-US" sz="2400" dirty="0"/>
              <a:t>           </a:t>
            </a:r>
            <a:r>
              <a:rPr lang="en-US" sz="2400" dirty="0" smtClean="0"/>
              <a:t>   </a:t>
            </a:r>
            <a:r>
              <a:rPr lang="en-US" sz="2400" i="1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Potassium </a:t>
            </a:r>
            <a:r>
              <a:rPr lang="en-US" sz="2400" i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phosph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ate</a:t>
            </a:r>
            <a:endParaRPr lang="en-US" altLang="en-US" sz="3600" b="1" i="1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76B060D4-6997-4515-B416-6F244A684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6981" y="499"/>
            <a:ext cx="7767637" cy="1430338"/>
          </a:xfrm>
        </p:spPr>
        <p:txBody>
          <a:bodyPr rtlCol="0">
            <a:norm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Naming Compounds</a:t>
            </a:r>
          </a:p>
        </p:txBody>
      </p:sp>
    </p:spTree>
    <p:extLst>
      <p:ext uri="{BB962C8B-B14F-4D97-AF65-F5344CB8AC3E}">
        <p14:creationId xmlns:p14="http://schemas.microsoft.com/office/powerpoint/2010/main" val="112728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Name the following compounds: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599" cy="539495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400" b="1" dirty="0" err="1" smtClean="0"/>
              <a:t>KCl</a:t>
            </a:r>
            <a:endParaRPr lang="en-US" sz="3400" b="1" dirty="0" smtClean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300" b="1" dirty="0" err="1" smtClean="0"/>
              <a:t>NaCl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300" b="1" dirty="0" err="1" smtClean="0"/>
              <a:t>CaO</a:t>
            </a:r>
            <a:endParaRPr lang="en-US" sz="3300" b="1" dirty="0" smtClean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smtClean="0"/>
              <a:t>MgBr2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smtClean="0"/>
              <a:t>CaF2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100" b="1" dirty="0" smtClean="0"/>
              <a:t>K2S</a:t>
            </a:r>
          </a:p>
          <a:p>
            <a:pPr marL="0" indent="0">
              <a:buNone/>
            </a:pPr>
            <a:endParaRPr lang="en-US" sz="3100" b="1" dirty="0" smtClean="0"/>
          </a:p>
          <a:p>
            <a:pPr marL="0" indent="0">
              <a:buNone/>
            </a:pPr>
            <a:r>
              <a:rPr lang="en-US" sz="3100" b="1" dirty="0" err="1" smtClean="0"/>
              <a:t>LiBr</a:t>
            </a:r>
            <a:endParaRPr lang="en-US" sz="3100" b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100" b="1" dirty="0" smtClean="0"/>
              <a:t>Mg(NO3)2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67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Name the following compounds: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9714" y="1463040"/>
            <a:ext cx="10374086" cy="539495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400" b="1" dirty="0" err="1" smtClean="0"/>
              <a:t>KCl</a:t>
            </a:r>
            <a:r>
              <a:rPr lang="en-US" sz="3400" b="1" dirty="0" smtClean="0"/>
              <a:t> </a:t>
            </a:r>
            <a:r>
              <a:rPr lang="en-US" dirty="0" smtClean="0"/>
              <a:t>- potassium chloride 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300" b="1" dirty="0" err="1" smtClean="0"/>
              <a:t>NaCl</a:t>
            </a:r>
            <a:r>
              <a:rPr lang="en-US" sz="3300" b="1" dirty="0" smtClean="0"/>
              <a:t> </a:t>
            </a:r>
            <a:r>
              <a:rPr lang="en-US" dirty="0" smtClean="0"/>
              <a:t>- sodium chloride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300" b="1" dirty="0" err="1" smtClean="0"/>
              <a:t>CaO</a:t>
            </a:r>
            <a:r>
              <a:rPr lang="en-US" dirty="0" smtClean="0"/>
              <a:t> - calcium oxide 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smtClean="0"/>
              <a:t>MgBr</a:t>
            </a:r>
            <a:r>
              <a:rPr lang="en-US" sz="2600" b="1" dirty="0" smtClean="0"/>
              <a:t>2</a:t>
            </a:r>
            <a:r>
              <a:rPr lang="en-US" dirty="0" smtClean="0"/>
              <a:t> - Magnesium bromide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100" b="1" dirty="0" smtClean="0"/>
              <a:t>CaF</a:t>
            </a:r>
            <a:r>
              <a:rPr lang="en-US" sz="2600" b="1" dirty="0" smtClean="0"/>
              <a:t>2</a:t>
            </a:r>
            <a:r>
              <a:rPr lang="en-US" dirty="0" smtClean="0"/>
              <a:t> - calcium fluoride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100" b="1" dirty="0" smtClean="0"/>
              <a:t>K</a:t>
            </a:r>
            <a:r>
              <a:rPr lang="en-US" sz="2600" b="1" dirty="0" smtClean="0"/>
              <a:t>2</a:t>
            </a:r>
            <a:r>
              <a:rPr lang="en-US" sz="3100" b="1" dirty="0" smtClean="0"/>
              <a:t>S</a:t>
            </a:r>
            <a:r>
              <a:rPr lang="en-US" dirty="0" smtClean="0"/>
              <a:t> - potassium sulfide </a:t>
            </a:r>
          </a:p>
          <a:p>
            <a:pPr marL="0" indent="0">
              <a:buNone/>
            </a:pPr>
            <a:endParaRPr lang="en-US" sz="3100" b="1" dirty="0" smtClean="0"/>
          </a:p>
          <a:p>
            <a:pPr marL="0" indent="0">
              <a:buNone/>
            </a:pPr>
            <a:r>
              <a:rPr lang="en-US" sz="3100" b="1" dirty="0" err="1" smtClean="0"/>
              <a:t>LiBr</a:t>
            </a:r>
            <a:r>
              <a:rPr lang="en-US" sz="3100" b="1" dirty="0" smtClean="0"/>
              <a:t> </a:t>
            </a:r>
            <a:r>
              <a:rPr lang="en-US" dirty="0" smtClean="0"/>
              <a:t>- lithium bromide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100" b="1" dirty="0" smtClean="0"/>
              <a:t>Mg(NO</a:t>
            </a:r>
            <a:r>
              <a:rPr lang="en-US" sz="2600" b="1" dirty="0" smtClean="0"/>
              <a:t>3</a:t>
            </a:r>
            <a:r>
              <a:rPr lang="en-US" sz="3100" b="1" dirty="0" smtClean="0"/>
              <a:t>)</a:t>
            </a:r>
            <a:r>
              <a:rPr lang="en-US" sz="2600" b="1" dirty="0" smtClean="0"/>
              <a:t>2</a:t>
            </a:r>
            <a:r>
              <a:rPr lang="en-US" dirty="0" smtClean="0"/>
              <a:t> - magnesium nitrate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51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5245C3E-A3E6-4395-AF57-3B32522EB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684" y="1708951"/>
            <a:ext cx="11495316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en-US" sz="2400" i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</a:t>
            </a:r>
            <a:r>
              <a:rPr lang="en-US" altLang="en-US" sz="2400" i="1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ome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compounds </a:t>
            </a:r>
            <a:r>
              <a:rPr lang="en-US" altLang="en-US" sz="2400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are made up of non-metals only. To name these compounds, you need to know the numbers of atoms of each element in a compound.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en-US" sz="2400" b="1" i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Prefixes are used to show how many atoms are present in each molecule</a:t>
            </a:r>
            <a:r>
              <a:rPr lang="en-US" altLang="en-US" sz="2400" b="1" i="1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n-US" altLang="en-US" sz="24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it-IT" alt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Mono (or no prefix) – 1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it-IT" alt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Di – 2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it-IT" alt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Tri – 3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it-IT" alt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Tetra – 4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it-IT" altLang="en-US" sz="2400" b="1" i="1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n-US" altLang="en-US" sz="2400" b="1" i="1" dirty="0" smtClean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n-US" altLang="en-US" sz="2400" b="1" i="1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76B060D4-6997-4515-B416-6F244A684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2039" y="209505"/>
            <a:ext cx="8625636" cy="1430338"/>
          </a:xfrm>
        </p:spPr>
        <p:txBody>
          <a:bodyPr rtlCol="0">
            <a:norm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Compounds containing non-metals only </a:t>
            </a:r>
            <a:endParaRPr lang="en-US" sz="32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Explosion 1 1"/>
          <p:cNvSpPr/>
          <p:nvPr/>
        </p:nvSpPr>
        <p:spPr>
          <a:xfrm>
            <a:off x="7014754" y="3971109"/>
            <a:ext cx="4637315" cy="225987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 smtClean="0"/>
              <a:t>Do </a:t>
            </a:r>
            <a:r>
              <a:rPr lang="en-US" dirty="0"/>
              <a:t>not use mono on the first element.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04457" y="5101046"/>
            <a:ext cx="2847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</a:t>
            </a:r>
            <a:r>
              <a:rPr lang="en-US" dirty="0" smtClean="0"/>
              <a:t>2 – carbon dioxide </a:t>
            </a:r>
          </a:p>
          <a:p>
            <a:r>
              <a:rPr lang="en-US" sz="2400" dirty="0" smtClean="0"/>
              <a:t>CO </a:t>
            </a:r>
            <a:r>
              <a:rPr lang="en-US" dirty="0" smtClean="0"/>
              <a:t>– Carbon monoxide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7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>
            <a:extLst>
              <a:ext uri="{FF2B5EF4-FFF2-40B4-BE49-F238E27FC236}">
                <a16:creationId xmlns:a16="http://schemas.microsoft.com/office/drawing/2014/main" id="{76B060D4-6997-4515-B416-6F244A684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2039" y="209505"/>
            <a:ext cx="8625636" cy="1430338"/>
          </a:xfrm>
        </p:spPr>
        <p:txBody>
          <a:bodyPr rtlCol="0">
            <a:norm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Compounds containing non-metals only </a:t>
            </a:r>
            <a:endParaRPr lang="en-US" sz="32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64372"/>
              </p:ext>
            </p:extLst>
          </p:nvPr>
        </p:nvGraphicFramePr>
        <p:xfrm>
          <a:off x="1892039" y="3614621"/>
          <a:ext cx="81280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22045329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428071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Molecule of compound made up</a:t>
                      </a:r>
                      <a:r>
                        <a:rPr lang="en-US" baseline="0" dirty="0" smtClean="0"/>
                        <a:t> of…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 compound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16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 atom of sulfur and 2 atoms of oxygen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03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 atom of sulfur and 3</a:t>
                      </a:r>
                      <a:r>
                        <a:rPr lang="en-US" baseline="0" dirty="0" smtClean="0"/>
                        <a:t> atoms of oxygen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592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 atom of phosphorus</a:t>
                      </a:r>
                      <a:r>
                        <a:rPr lang="en-US" baseline="0" dirty="0" smtClean="0"/>
                        <a:t> and 3 atoms of chlorine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823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atoms of nitrogen and 4 atoms of oxygen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137052"/>
                  </a:ext>
                </a:extLst>
              </a:tr>
            </a:tbl>
          </a:graphicData>
        </a:graphic>
      </p:graphicFrame>
      <p:sp>
        <p:nvSpPr>
          <p:cNvPr id="6" name="Explosion 1 5"/>
          <p:cNvSpPr/>
          <p:nvPr/>
        </p:nvSpPr>
        <p:spPr>
          <a:xfrm>
            <a:off x="7659188" y="1502228"/>
            <a:ext cx="4349932" cy="197249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 smtClean="0"/>
              <a:t>Do </a:t>
            </a:r>
            <a:r>
              <a:rPr lang="en-US" dirty="0"/>
              <a:t>not use mono on the first element.</a:t>
            </a:r>
          </a:p>
        </p:txBody>
      </p:sp>
    </p:spTree>
    <p:extLst>
      <p:ext uri="{BB962C8B-B14F-4D97-AF65-F5344CB8AC3E}">
        <p14:creationId xmlns:p14="http://schemas.microsoft.com/office/powerpoint/2010/main" val="151369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5168</TotalTime>
  <Words>446</Words>
  <Application>Microsoft Office PowerPoint</Application>
  <PresentationFormat>Widescreen</PresentationFormat>
  <Paragraphs>119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ＭＳ Ｐゴシック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Naming Compounds (metal and non-metal)  </vt:lpstr>
      <vt:lpstr>Naming Compounds</vt:lpstr>
      <vt:lpstr>Naming Compounds</vt:lpstr>
      <vt:lpstr>Name the following compounds:</vt:lpstr>
      <vt:lpstr>Name the following compounds:</vt:lpstr>
      <vt:lpstr>Compounds containing non-metals only </vt:lpstr>
      <vt:lpstr>Compounds containing non-metals only </vt:lpstr>
      <vt:lpstr>Compounds containing non-metals only </vt:lpstr>
      <vt:lpstr>Name the following compounds </vt:lpstr>
      <vt:lpstr>Name the following compounds </vt:lpstr>
      <vt:lpstr>Name the following compounds </vt:lpstr>
      <vt:lpstr>Name the following compounds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NOS</dc:creator>
  <cp:lastModifiedBy>R.Saman</cp:lastModifiedBy>
  <cp:revision>45</cp:revision>
  <dcterms:created xsi:type="dcterms:W3CDTF">2022-02-17T10:44:49Z</dcterms:created>
  <dcterms:modified xsi:type="dcterms:W3CDTF">2022-11-28T18:35:44Z</dcterms:modified>
</cp:coreProperties>
</file>