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332" r:id="rId10"/>
    <p:sldId id="297" r:id="rId11"/>
    <p:sldId id="333" r:id="rId12"/>
    <p:sldId id="298" r:id="rId13"/>
    <p:sldId id="328" r:id="rId14"/>
    <p:sldId id="300" r:id="rId15"/>
    <p:sldId id="329" r:id="rId16"/>
    <p:sldId id="305" r:id="rId17"/>
    <p:sldId id="330" r:id="rId18"/>
    <p:sldId id="324" r:id="rId19"/>
    <p:sldId id="331" r:id="rId20"/>
    <p:sldId id="326" r:id="rId21"/>
    <p:sldId id="306" r:id="rId22"/>
    <p:sldId id="307" r:id="rId23"/>
    <p:sldId id="314" r:id="rId24"/>
    <p:sldId id="327" r:id="rId25"/>
    <p:sldId id="3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269AF-C9C1-43C3-923D-97125C6F35A3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5B93B-F410-47CD-9392-893ABAF9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47FAD-F288-435F-A0AE-F712C49635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98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74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7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5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2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6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0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AE686-AA75-4F7A-8D88-CDC7AEE5D5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4BEh2EKrM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438" y="3573363"/>
            <a:ext cx="9874333" cy="234120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Elements, molecules, compounds and mixtures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42437" y="548026"/>
            <a:ext cx="589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www.youtube.com/watch?v=14BEh2EKrM0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5029200"/>
            <a:ext cx="9720073" cy="1280160"/>
          </a:xfrm>
        </p:spPr>
        <p:txBody>
          <a:bodyPr>
            <a:normAutofit/>
          </a:bodyPr>
          <a:lstStyle/>
          <a:p>
            <a:r>
              <a:rPr lang="en-US" dirty="0" smtClean="0"/>
              <a:t>1: A mixture of an element and a compound.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2: A mixture of 2 different elements and a compound.</a:t>
            </a:r>
          </a:p>
          <a:p>
            <a:pPr marL="0" indent="0">
              <a:buNone/>
            </a:pPr>
            <a:r>
              <a:rPr lang="en-US" dirty="0" smtClean="0"/>
              <a:t> 3: A mixture of 2 different elements.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6" name="Picture 4" descr="unit 4, describing substances: quiz 1 (elements, compound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54843" r="3273" b="2096"/>
          <a:stretch/>
        </p:blipFill>
        <p:spPr bwMode="auto">
          <a:xfrm>
            <a:off x="2821578" y="1771568"/>
            <a:ext cx="5701810" cy="29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214" y="572112"/>
            <a:ext cx="9720072" cy="1499616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0114" y="1580606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8831" y="1558752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8308" y="3862251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iyavula.com/read/science/grade-8/atoms/images/gr8mm01-gd-00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2"/>
          <a:stretch/>
        </p:blipFill>
        <p:spPr bwMode="auto">
          <a:xfrm>
            <a:off x="234541" y="2416628"/>
            <a:ext cx="11299245" cy="29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iyavula.com/read/science/grade-8/atoms/images/gr8mm01-gd-00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1" y="2416628"/>
            <a:ext cx="11299245" cy="363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Element, compound or mixture?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47" y="1855156"/>
            <a:ext cx="5869033" cy="46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Element, compound or mixture?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75" y="2084832"/>
            <a:ext cx="5869033" cy="4608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725" y="3401014"/>
            <a:ext cx="4619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a compound</a:t>
            </a:r>
          </a:p>
          <a:p>
            <a:r>
              <a:rPr lang="en-US" dirty="0" smtClean="0"/>
              <a:t>B: a mixture of 2 different elements</a:t>
            </a:r>
          </a:p>
          <a:p>
            <a:r>
              <a:rPr lang="en-US" dirty="0" smtClean="0"/>
              <a:t>C: a mixture of an element and a compound</a:t>
            </a:r>
          </a:p>
          <a:p>
            <a:r>
              <a:rPr lang="en-US" dirty="0" smtClean="0"/>
              <a:t>D: a compound</a:t>
            </a:r>
          </a:p>
          <a:p>
            <a:r>
              <a:rPr lang="en-US" dirty="0" smtClean="0"/>
              <a:t>E: molecules of an element</a:t>
            </a:r>
          </a:p>
          <a:p>
            <a:r>
              <a:rPr lang="en-US" dirty="0" smtClean="0"/>
              <a:t>F: atoms of an element</a:t>
            </a:r>
          </a:p>
          <a:p>
            <a:r>
              <a:rPr lang="en-US" dirty="0" smtClean="0"/>
              <a:t>G: a mixture of 2 different compounds</a:t>
            </a:r>
          </a:p>
          <a:p>
            <a:r>
              <a:rPr lang="en-US" dirty="0" smtClean="0"/>
              <a:t>H: an element</a:t>
            </a:r>
          </a:p>
          <a:p>
            <a:r>
              <a:rPr lang="en-US" dirty="0" smtClean="0"/>
              <a:t>I: a compound </a:t>
            </a:r>
          </a:p>
        </p:txBody>
      </p:sp>
    </p:spTree>
    <p:extLst>
      <p:ext uri="{BB962C8B-B14F-4D97-AF65-F5344CB8AC3E}">
        <p14:creationId xmlns:p14="http://schemas.microsoft.com/office/powerpoint/2010/main" val="32265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ments Compounds &amp; Mixtures -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20" y="3199967"/>
            <a:ext cx="9762968" cy="27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36001" y="707237"/>
            <a:ext cx="8911687" cy="1280890"/>
          </a:xfrm>
        </p:spPr>
        <p:txBody>
          <a:bodyPr/>
          <a:lstStyle/>
          <a:p>
            <a:r>
              <a:rPr lang="en-US" dirty="0" smtClean="0"/>
              <a:t>Element, compound or mixture?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ments Compounds &amp; Mixtures -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47" y="779380"/>
            <a:ext cx="9762968" cy="27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1649" y="3950933"/>
            <a:ext cx="9185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 an element </a:t>
            </a:r>
          </a:p>
          <a:p>
            <a:r>
              <a:rPr lang="en-US" sz="2000" dirty="0" smtClean="0"/>
              <a:t>B: a compound</a:t>
            </a:r>
          </a:p>
          <a:p>
            <a:r>
              <a:rPr lang="en-US" sz="2000" dirty="0" smtClean="0"/>
              <a:t>C: a mixture of two different elements</a:t>
            </a:r>
          </a:p>
          <a:p>
            <a:r>
              <a:rPr lang="en-US" sz="2000" dirty="0" smtClean="0"/>
              <a:t>D: </a:t>
            </a:r>
            <a:r>
              <a:rPr lang="en-US" sz="2000" dirty="0"/>
              <a:t>an element </a:t>
            </a:r>
          </a:p>
          <a:p>
            <a:r>
              <a:rPr lang="en-US" sz="2000" dirty="0" smtClean="0"/>
              <a:t>E: </a:t>
            </a:r>
            <a:r>
              <a:rPr lang="en-US" sz="2000" dirty="0"/>
              <a:t>a compound</a:t>
            </a:r>
          </a:p>
          <a:p>
            <a:r>
              <a:rPr lang="en-US" sz="2000" dirty="0" smtClean="0"/>
              <a:t>F: </a:t>
            </a:r>
            <a:r>
              <a:rPr lang="en-US" sz="2000" dirty="0"/>
              <a:t>a mixture </a:t>
            </a:r>
            <a:r>
              <a:rPr lang="en-US" sz="2000" dirty="0" smtClean="0"/>
              <a:t>of an element and </a:t>
            </a:r>
            <a:r>
              <a:rPr lang="en-US" sz="2000" dirty="0"/>
              <a:t>2 different compounds</a:t>
            </a:r>
          </a:p>
          <a:p>
            <a:r>
              <a:rPr lang="en-US" sz="2000" dirty="0" smtClean="0"/>
              <a:t>G: a mixture of an element and a compound</a:t>
            </a:r>
          </a:p>
          <a:p>
            <a:r>
              <a:rPr lang="en-US" sz="2000" dirty="0" smtClean="0"/>
              <a:t>H: an element</a:t>
            </a:r>
          </a:p>
        </p:txBody>
      </p:sp>
    </p:spTree>
    <p:extLst>
      <p:ext uri="{BB962C8B-B14F-4D97-AF65-F5344CB8AC3E}">
        <p14:creationId xmlns:p14="http://schemas.microsoft.com/office/powerpoint/2010/main" val="25094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Match the words definitions and examples of elements ,molecules, compound"/>
          <p:cNvPicPr/>
          <p:nvPr/>
        </p:nvPicPr>
        <p:blipFill rotWithShape="1">
          <a:blip r:embed="rId2" cstate="print"/>
          <a:srcRect t="25599" b="6194"/>
          <a:stretch/>
        </p:blipFill>
        <p:spPr bwMode="auto">
          <a:xfrm>
            <a:off x="1340485" y="1995054"/>
            <a:ext cx="9604605" cy="4364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0485" y="832398"/>
            <a:ext cx="9490363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 a line to match each concept with its definition then draw another line to match each definition with the suitable diagram.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3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32" t="26042" r="22741" b="18845"/>
          <a:stretch/>
        </p:blipFill>
        <p:spPr>
          <a:xfrm>
            <a:off x="1694211" y="657225"/>
            <a:ext cx="9518073" cy="58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981" y="999957"/>
            <a:ext cx="105433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these diagrams of atoms and molecules. Match the answers to the boxes.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722" t="40436" r="23167" b="16383"/>
          <a:stretch/>
        </p:blipFill>
        <p:spPr>
          <a:xfrm>
            <a:off x="1205344" y="1995055"/>
            <a:ext cx="9071081" cy="43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114" y="641765"/>
            <a:ext cx="2468880" cy="80517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altLang="en-US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Atoms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1854926"/>
            <a:ext cx="10515600" cy="4111128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An atom is the smallest unit of matter, everything </a:t>
            </a:r>
            <a:r>
              <a:rPr lang="en-US" altLang="en-US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is made up of atoms</a:t>
            </a:r>
            <a:r>
              <a:rPr lang="en-US" altLang="en-US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.</a:t>
            </a:r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1219" t="29018" r="22273" b="7232"/>
          <a:stretch/>
        </p:blipFill>
        <p:spPr>
          <a:xfrm>
            <a:off x="2184760" y="2267320"/>
            <a:ext cx="6828610" cy="43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8691" y="738700"/>
            <a:ext cx="105433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these diagrams of atoms and molecules. Match the answers to the boxes.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64" t="42329" r="24444" b="15625"/>
          <a:stretch/>
        </p:blipFill>
        <p:spPr>
          <a:xfrm>
            <a:off x="1881845" y="2130434"/>
            <a:ext cx="9079405" cy="42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921" y="786384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 molecule of an element or a compound?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4359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CaCl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HCl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</a:t>
            </a:r>
            <a:r>
              <a:rPr lang="en-US" sz="3200" baseline="-25000" dirty="0" smtClean="0"/>
              <a:t>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endParaRPr lang="en-US" sz="3200" baseline="-25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CaSO</a:t>
            </a:r>
            <a:r>
              <a:rPr lang="en-US" sz="3200" baseline="-25000" dirty="0" smtClean="0"/>
              <a:t>4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434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428" y="786384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 molecule of an element or a compound?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10672" cy="343592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: We have Calcium and Chlorine, so those are two different elements and that makes it a molecule of a compound.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HCl</a:t>
            </a:r>
            <a:r>
              <a:rPr lang="en-US" sz="2400" dirty="0"/>
              <a:t> </a:t>
            </a:r>
            <a:r>
              <a:rPr lang="en-US" sz="2400" dirty="0" smtClean="0"/>
              <a:t>: We have Hydrogen and chlorine, two different elements so that makes it a molecule of a compound.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</a:t>
            </a:r>
            <a:r>
              <a:rPr lang="en-US" sz="2400" baseline="-25000" dirty="0"/>
              <a:t>4</a:t>
            </a:r>
            <a:r>
              <a:rPr lang="en-US" sz="2400" dirty="0"/>
              <a:t> : we have 4 phosphorus atoms chemically bonded, it’s a molecule of an element.</a:t>
            </a:r>
            <a:endParaRPr lang="en-US" sz="2400" baseline="-25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: molecule of an element.</a:t>
            </a:r>
            <a:endParaRPr lang="en-US" sz="2400" baseline="-25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: molecule of a compound. </a:t>
            </a:r>
          </a:p>
        </p:txBody>
      </p:sp>
    </p:spTree>
    <p:extLst>
      <p:ext uri="{BB962C8B-B14F-4D97-AF65-F5344CB8AC3E}">
        <p14:creationId xmlns:p14="http://schemas.microsoft.com/office/powerpoint/2010/main" val="21044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77" y="624110"/>
            <a:ext cx="9839935" cy="1280890"/>
          </a:xfrm>
        </p:spPr>
        <p:txBody>
          <a:bodyPr>
            <a:normAutofit/>
          </a:bodyPr>
          <a:lstStyle/>
          <a:p>
            <a:r>
              <a:rPr lang="en-US" dirty="0"/>
              <a:t>Is it </a:t>
            </a:r>
            <a:r>
              <a:rPr lang="en-US" dirty="0" smtClean="0"/>
              <a:t>an </a:t>
            </a:r>
            <a:r>
              <a:rPr lang="en-US" dirty="0"/>
              <a:t>element or a compound?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2133600"/>
            <a:ext cx="10754335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MgCO</a:t>
            </a:r>
            <a:r>
              <a:rPr lang="en-US" sz="2400" dirty="0" smtClean="0"/>
              <a:t>3</a:t>
            </a:r>
          </a:p>
          <a:p>
            <a:r>
              <a:rPr lang="en-US" sz="3200" dirty="0" smtClean="0"/>
              <a:t>O</a:t>
            </a:r>
            <a:r>
              <a:rPr lang="en-US" sz="2400" dirty="0" smtClean="0"/>
              <a:t>3</a:t>
            </a:r>
          </a:p>
          <a:p>
            <a:r>
              <a:rPr lang="en-US" sz="3200" dirty="0" smtClean="0"/>
              <a:t>S</a:t>
            </a:r>
            <a:r>
              <a:rPr lang="en-US" sz="2400" dirty="0" smtClean="0"/>
              <a:t>8</a:t>
            </a:r>
          </a:p>
          <a:p>
            <a:r>
              <a:rPr lang="en-US" sz="3200" dirty="0" smtClean="0"/>
              <a:t>CH</a:t>
            </a:r>
            <a:r>
              <a:rPr lang="en-US" sz="2400" dirty="0" smtClean="0"/>
              <a:t>4</a:t>
            </a:r>
          </a:p>
          <a:p>
            <a:r>
              <a:rPr lang="en-US" sz="3200" dirty="0" smtClean="0"/>
              <a:t>NaHCO</a:t>
            </a:r>
            <a:r>
              <a:rPr lang="en-US" sz="2400" dirty="0" smtClean="0"/>
              <a:t>3</a:t>
            </a:r>
          </a:p>
          <a:p>
            <a:r>
              <a:rPr lang="en-US" sz="3200" dirty="0" smtClean="0"/>
              <a:t>CO</a:t>
            </a:r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1914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77" y="624110"/>
            <a:ext cx="9839935" cy="1280890"/>
          </a:xfrm>
        </p:spPr>
        <p:txBody>
          <a:bodyPr>
            <a:normAutofit/>
          </a:bodyPr>
          <a:lstStyle/>
          <a:p>
            <a:r>
              <a:rPr lang="en-US" dirty="0"/>
              <a:t>Is it </a:t>
            </a:r>
            <a:r>
              <a:rPr lang="en-US" dirty="0" smtClean="0"/>
              <a:t>an </a:t>
            </a:r>
            <a:r>
              <a:rPr lang="en-US" dirty="0"/>
              <a:t>element or a compound?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2133600"/>
            <a:ext cx="10754335" cy="377762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MgCO</a:t>
            </a:r>
            <a:r>
              <a:rPr lang="en-US" sz="2400" dirty="0" smtClean="0"/>
              <a:t>3</a:t>
            </a:r>
            <a:r>
              <a:rPr lang="en-US" sz="3000" dirty="0" smtClean="0"/>
              <a:t> – compound </a:t>
            </a:r>
          </a:p>
          <a:p>
            <a:r>
              <a:rPr lang="en-US" sz="3000" dirty="0" smtClean="0"/>
              <a:t>O</a:t>
            </a:r>
            <a:r>
              <a:rPr lang="en-US" sz="2400" dirty="0" smtClean="0"/>
              <a:t>3</a:t>
            </a:r>
            <a:r>
              <a:rPr lang="en-US" sz="3000" dirty="0" smtClean="0"/>
              <a:t>- element</a:t>
            </a:r>
          </a:p>
          <a:p>
            <a:r>
              <a:rPr lang="en-US" sz="3000" dirty="0" smtClean="0"/>
              <a:t>S</a:t>
            </a:r>
            <a:r>
              <a:rPr lang="en-US" sz="2400" dirty="0" smtClean="0"/>
              <a:t>8</a:t>
            </a:r>
            <a:r>
              <a:rPr lang="en-US" sz="3000" dirty="0" smtClean="0"/>
              <a:t> - element</a:t>
            </a:r>
          </a:p>
          <a:p>
            <a:r>
              <a:rPr lang="en-US" sz="3000" dirty="0" smtClean="0"/>
              <a:t>CH</a:t>
            </a:r>
            <a:r>
              <a:rPr lang="en-US" sz="2400" dirty="0" smtClean="0"/>
              <a:t>4</a:t>
            </a:r>
            <a:r>
              <a:rPr lang="en-US" sz="3000" dirty="0" smtClean="0"/>
              <a:t> – compound </a:t>
            </a:r>
          </a:p>
          <a:p>
            <a:r>
              <a:rPr lang="en-US" sz="3000" dirty="0" smtClean="0"/>
              <a:t>NaHCO</a:t>
            </a:r>
            <a:r>
              <a:rPr lang="en-US" sz="2400" dirty="0"/>
              <a:t>3</a:t>
            </a:r>
            <a:r>
              <a:rPr lang="en-US" sz="3000" dirty="0"/>
              <a:t>– compound </a:t>
            </a:r>
            <a:endParaRPr lang="en-US" sz="3000" dirty="0" smtClean="0"/>
          </a:p>
          <a:p>
            <a:r>
              <a:rPr lang="en-US" sz="3000" dirty="0" smtClean="0"/>
              <a:t>CO</a:t>
            </a:r>
            <a:r>
              <a:rPr lang="en-US" sz="2400" dirty="0"/>
              <a:t>2</a:t>
            </a:r>
            <a:r>
              <a:rPr lang="en-US" sz="3000" dirty="0"/>
              <a:t>– compound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6599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632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b="1" u="sng" dirty="0"/>
              <a:t>Fill in the table below with the missing information (Number of different elements and number of atoms) for each compound below.</a:t>
            </a:r>
            <a:r>
              <a:rPr lang="en-US" sz="2400" u="sng" dirty="0"/>
              <a:t/>
            </a:r>
            <a:br>
              <a:rPr lang="en-US" sz="2400" u="sng" dirty="0"/>
            </a:br>
            <a:endParaRPr lang="en-US" sz="2400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30292"/>
              </p:ext>
            </p:extLst>
          </p:nvPr>
        </p:nvGraphicFramePr>
        <p:xfrm>
          <a:off x="1836738" y="1187450"/>
          <a:ext cx="8652736" cy="564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184">
                  <a:extLst>
                    <a:ext uri="{9D8B030D-6E8A-4147-A177-3AD203B41FA5}">
                      <a16:colId xmlns:a16="http://schemas.microsoft.com/office/drawing/2014/main" val="2804847183"/>
                    </a:ext>
                  </a:extLst>
                </a:gridCol>
                <a:gridCol w="2163184">
                  <a:extLst>
                    <a:ext uri="{9D8B030D-6E8A-4147-A177-3AD203B41FA5}">
                      <a16:colId xmlns:a16="http://schemas.microsoft.com/office/drawing/2014/main" val="1262725239"/>
                    </a:ext>
                  </a:extLst>
                </a:gridCol>
                <a:gridCol w="2163184">
                  <a:extLst>
                    <a:ext uri="{9D8B030D-6E8A-4147-A177-3AD203B41FA5}">
                      <a16:colId xmlns:a16="http://schemas.microsoft.com/office/drawing/2014/main" val="2672408949"/>
                    </a:ext>
                  </a:extLst>
                </a:gridCol>
                <a:gridCol w="2163184">
                  <a:extLst>
                    <a:ext uri="{9D8B030D-6E8A-4147-A177-3AD203B41FA5}">
                      <a16:colId xmlns:a16="http://schemas.microsoft.com/office/drawing/2014/main" val="1550948722"/>
                    </a:ext>
                  </a:extLst>
                </a:gridCol>
              </a:tblGrid>
              <a:tr h="510721">
                <a:tc>
                  <a:txBody>
                    <a:bodyPr/>
                    <a:lstStyle/>
                    <a:p>
                      <a:pPr marL="95250" marR="0" indent="-952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Chemical Formula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different elements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atoms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706275"/>
                  </a:ext>
                </a:extLst>
              </a:tr>
              <a:tr h="987157">
                <a:tc>
                  <a:txBody>
                    <a:bodyPr/>
                    <a:lstStyle/>
                    <a:p>
                      <a:pPr marL="95250" marR="0" indent="-952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CCl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Carbon &amp;</a:t>
                      </a:r>
                    </a:p>
                    <a:p>
                      <a:r>
                        <a:rPr lang="en-US" dirty="0" smtClean="0"/>
                        <a:t>Chlorine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82579"/>
                  </a:ext>
                </a:extLst>
              </a:tr>
              <a:tr h="987157">
                <a:tc>
                  <a:txBody>
                    <a:bodyPr/>
                    <a:lstStyle/>
                    <a:p>
                      <a:pPr marL="95250" marR="0" indent="-952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MgCl</a:t>
                      </a:r>
                      <a:r>
                        <a:rPr lang="en-US" sz="16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Magnesium &amp;</a:t>
                      </a:r>
                    </a:p>
                    <a:p>
                      <a:r>
                        <a:rPr lang="en-US" dirty="0" smtClean="0"/>
                        <a:t>Chlorine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8840"/>
                  </a:ext>
                </a:extLst>
              </a:tr>
              <a:tr h="987157">
                <a:tc>
                  <a:txBody>
                    <a:bodyPr/>
                    <a:lstStyle/>
                    <a:p>
                      <a:pPr marL="95250" marR="0" indent="-952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NaHCO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Sodium,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Hydrogen,</a:t>
                      </a:r>
                    </a:p>
                    <a:p>
                      <a:r>
                        <a:rPr lang="en-US" dirty="0" smtClean="0"/>
                        <a:t>Carbon &amp; </a:t>
                      </a:r>
                      <a:r>
                        <a:rPr lang="en-US" baseline="0" dirty="0" smtClean="0"/>
                        <a:t>oxygen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85947"/>
                  </a:ext>
                </a:extLst>
              </a:tr>
              <a:tr h="987157">
                <a:tc>
                  <a:txBody>
                    <a:bodyPr/>
                    <a:lstStyle/>
                    <a:p>
                      <a:pPr marL="95250" marR="0" indent="-952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CaSO</a:t>
                      </a:r>
                      <a:r>
                        <a:rPr lang="en-US" sz="26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Calcium, Sulfur &amp; oxygen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522687"/>
                  </a:ext>
                </a:extLst>
              </a:tr>
              <a:tr h="987157">
                <a:tc>
                  <a:txBody>
                    <a:bodyPr/>
                    <a:lstStyle/>
                    <a:p>
                      <a:pPr marL="95250" marR="0" indent="-952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600" b="1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 &amp; Oxygen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148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6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739503"/>
            <a:ext cx="9601200" cy="97318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ELEMENTS 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1953491"/>
            <a:ext cx="11064240" cy="23149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Element is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 substance made up of only one kind of atom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n-US" altLang="en-US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Elements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are pure </a:t>
            </a:r>
            <a:r>
              <a:rPr lang="en-US" alt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substances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that cannot be broken down into simpler </a:t>
            </a:r>
            <a:r>
              <a:rPr lang="en-US" alt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substances.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** 118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elements are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known and they are arranged in a table called the periodic table.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942" b="10459"/>
          <a:stretch/>
        </p:blipFill>
        <p:spPr>
          <a:xfrm>
            <a:off x="3037016" y="3778972"/>
            <a:ext cx="5199214" cy="28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534" y="610088"/>
            <a:ext cx="9720072" cy="799447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sz="5400" cap="none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Elements and compounds</a:t>
            </a:r>
            <a:br>
              <a:rPr lang="en-US" altLang="en-US" sz="5400" cap="none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12505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34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85" y="3974183"/>
            <a:ext cx="61055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7830" y="2164976"/>
            <a:ext cx="11155680" cy="500653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Those </a:t>
            </a:r>
            <a:r>
              <a:rPr lang="en-US" altLang="en-US" sz="2000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substances 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which are made from only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one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type of atom are called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ELEMENTS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.</a:t>
            </a:r>
            <a:endParaRPr lang="en-US" altLang="en-US" sz="105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Those </a:t>
            </a:r>
            <a:r>
              <a:rPr lang="en-US" altLang="en-US" sz="2000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substances 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which are made up of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different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types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of atoms are called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COMPOUNDS</a:t>
            </a:r>
            <a:r>
              <a:rPr lang="en-US" altLang="en-US" sz="2000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Arial" panose="020B0604020202020204" pitchFamily="34" charset="0"/>
              </a:rPr>
              <a:t>Compounds are chemically joined together by chemical bonds.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lvl="0"/>
            <a:endParaRPr lang="en-US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</a:t>
            </a:r>
          </a:p>
          <a:p>
            <a:pPr marL="0" lvl="0" indent="0"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      ELEMENT</a:t>
            </a:r>
            <a:r>
              <a:rPr lang="en-US" altLang="en-US" sz="2400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COMPOUND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2826" t="60860" r="58902" b="12053"/>
          <a:stretch/>
        </p:blipFill>
        <p:spPr>
          <a:xfrm>
            <a:off x="2573382" y="3821635"/>
            <a:ext cx="2377441" cy="19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514" y="483325"/>
            <a:ext cx="8911687" cy="1280890"/>
          </a:xfrm>
        </p:spPr>
        <p:txBody>
          <a:bodyPr/>
          <a:lstStyle/>
          <a:p>
            <a:pPr lvl="0"/>
            <a:r>
              <a:rPr lang="en-US" altLang="en-US" sz="5400" cap="none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972491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Atoms bond together to form larger particles called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MOLECULES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, and molecules join together in different ways to produce </a:t>
            </a:r>
            <a:r>
              <a:rPr lang="en-US" altLang="en-US" sz="2000" dirty="0" smtClean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the 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matter and the different SUBSTANCES. 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1199" t="48125" r="36841" b="24911"/>
          <a:stretch/>
        </p:blipFill>
        <p:spPr>
          <a:xfrm>
            <a:off x="3178796" y="3288324"/>
            <a:ext cx="4857373" cy="3353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2657"/>
          <a:stretch/>
        </p:blipFill>
        <p:spPr>
          <a:xfrm>
            <a:off x="638917" y="4964891"/>
            <a:ext cx="2465144" cy="16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539" r="5897" b="40565"/>
          <a:stretch/>
        </p:blipFill>
        <p:spPr>
          <a:xfrm>
            <a:off x="8185640" y="4964891"/>
            <a:ext cx="1896208" cy="15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783" y="676801"/>
            <a:ext cx="9687739" cy="1499616"/>
          </a:xfrm>
        </p:spPr>
        <p:txBody>
          <a:bodyPr/>
          <a:lstStyle/>
          <a:p>
            <a:r>
              <a:rPr lang="en-US" dirty="0" smtClean="0"/>
              <a:t>Which ones do you think are molecules of elements?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58" t="54931" r="78660" b="-540"/>
          <a:stretch/>
        </p:blipFill>
        <p:spPr>
          <a:xfrm>
            <a:off x="827860" y="2932389"/>
            <a:ext cx="1423846" cy="189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207" t="34369" r="64997" b="-150"/>
          <a:stretch/>
        </p:blipFill>
        <p:spPr>
          <a:xfrm>
            <a:off x="9164396" y="2366008"/>
            <a:ext cx="1580606" cy="245950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83" t="55177" r="38638" b="-732"/>
          <a:stretch/>
        </p:blipFill>
        <p:spPr>
          <a:xfrm>
            <a:off x="2934785" y="3011649"/>
            <a:ext cx="1325881" cy="1813866"/>
          </a:xfrm>
          <a:prstGeom prst="rect">
            <a:avLst/>
          </a:prstGeom>
        </p:spPr>
      </p:pic>
      <p:pic>
        <p:nvPicPr>
          <p:cNvPr id="7170" name="Picture 2" descr="صورة ذات صل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27885" r="7612" b="2563"/>
          <a:stretch/>
        </p:blipFill>
        <p:spPr bwMode="auto">
          <a:xfrm>
            <a:off x="6976910" y="2867141"/>
            <a:ext cx="1181100" cy="9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صورة ذات صل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1654" r="5822" b="70876"/>
          <a:stretch/>
        </p:blipFill>
        <p:spPr bwMode="auto">
          <a:xfrm>
            <a:off x="6809270" y="4037452"/>
            <a:ext cx="1504406" cy="4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29" t="55764" r="90553" b="-96"/>
          <a:stretch/>
        </p:blipFill>
        <p:spPr>
          <a:xfrm>
            <a:off x="4943745" y="2894296"/>
            <a:ext cx="1264023" cy="1840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9482"/>
          <a:stretch/>
        </p:blipFill>
        <p:spPr>
          <a:xfrm>
            <a:off x="4589649" y="5133871"/>
            <a:ext cx="1714500" cy="14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646" y="1802673"/>
            <a:ext cx="7700555" cy="4506687"/>
          </a:xfrm>
        </p:spPr>
        <p:txBody>
          <a:bodyPr/>
          <a:lstStyle/>
          <a:p>
            <a:r>
              <a:rPr lang="en-US" dirty="0" smtClean="0"/>
              <a:t>Oxygen (O</a:t>
            </a:r>
            <a:r>
              <a:rPr lang="en-US" baseline="-25000" dirty="0"/>
              <a:t>2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FF0000"/>
                </a:solidFill>
              </a:rPr>
              <a:t>element</a:t>
            </a:r>
            <a:r>
              <a:rPr lang="en-US" dirty="0" smtClean="0"/>
              <a:t> made up of 2 atoms of oxygen.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Water (H</a:t>
            </a:r>
            <a:r>
              <a:rPr lang="en-US" baseline="-25000" dirty="0" smtClean="0"/>
              <a:t>2</a:t>
            </a:r>
            <a:r>
              <a:rPr lang="en-US" dirty="0" smtClean="0"/>
              <a:t>O), </a:t>
            </a:r>
            <a:r>
              <a:rPr lang="en-US" dirty="0" smtClean="0">
                <a:solidFill>
                  <a:srgbClr val="FF0000"/>
                </a:solidFill>
              </a:rPr>
              <a:t>compound</a:t>
            </a:r>
            <a:r>
              <a:rPr lang="en-US" dirty="0" smtClean="0"/>
              <a:t> made up of 2 atoms of hydrogen and one atom of oxygen.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58" t="54931" r="78660" b="-540"/>
          <a:stretch/>
        </p:blipFill>
        <p:spPr>
          <a:xfrm>
            <a:off x="1171075" y="1397493"/>
            <a:ext cx="1423846" cy="1893126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l="51283" t="55177" r="38638" b="-732"/>
          <a:stretch/>
        </p:blipFill>
        <p:spPr>
          <a:xfrm>
            <a:off x="1220058" y="4199708"/>
            <a:ext cx="1325881" cy="18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696" y="693002"/>
            <a:ext cx="8911687" cy="1280890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324" y="2104572"/>
            <a:ext cx="8915400" cy="3777622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mixture is a substance containing two or more elements or compounds that are </a:t>
            </a:r>
            <a:r>
              <a:rPr lang="en-US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chemically joined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065"/>
          <a:stretch/>
        </p:blipFill>
        <p:spPr>
          <a:xfrm>
            <a:off x="2502563" y="3412824"/>
            <a:ext cx="6118923" cy="26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unit 4, describing substances: quiz 1 (elements, compound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54843" r="3273" b="2096"/>
          <a:stretch/>
        </p:blipFill>
        <p:spPr bwMode="auto">
          <a:xfrm>
            <a:off x="2821578" y="1771568"/>
            <a:ext cx="5701810" cy="29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214" y="572112"/>
            <a:ext cx="9720072" cy="1499616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0114" y="1580606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8831" y="1558752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8308" y="3862251"/>
            <a:ext cx="4963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5812</TotalTime>
  <Words>621</Words>
  <Application>Microsoft Office PowerPoint</Application>
  <PresentationFormat>Widescreen</PresentationFormat>
  <Paragraphs>121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Comic Sans MS</vt:lpstr>
      <vt:lpstr>Times New Roman</vt:lpstr>
      <vt:lpstr>Wingdings 3</vt:lpstr>
      <vt:lpstr>Wisp</vt:lpstr>
      <vt:lpstr>Elements, molecules, compounds and mixtures </vt:lpstr>
      <vt:lpstr>Atoms </vt:lpstr>
      <vt:lpstr>WHAT ARE ELEMENTS ? </vt:lpstr>
      <vt:lpstr>Elements and compounds </vt:lpstr>
      <vt:lpstr>Molecules</vt:lpstr>
      <vt:lpstr>Which ones do you think are molecules of elements?</vt:lpstr>
      <vt:lpstr>PowerPoint Presentation</vt:lpstr>
      <vt:lpstr>Mixtures</vt:lpstr>
      <vt:lpstr>Mixtures</vt:lpstr>
      <vt:lpstr>Mixtures</vt:lpstr>
      <vt:lpstr>PowerPoint Presentation</vt:lpstr>
      <vt:lpstr>PowerPoint Presentation</vt:lpstr>
      <vt:lpstr>Element, compound or mixture?</vt:lpstr>
      <vt:lpstr>Element, compound or mixture?</vt:lpstr>
      <vt:lpstr>Element, compound or mixture?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a molecule of an element or a compound? </vt:lpstr>
      <vt:lpstr>Is it a molecule of an element or a compound? </vt:lpstr>
      <vt:lpstr>Is it an element or a compound? </vt:lpstr>
      <vt:lpstr>Is it an element or a compound? </vt:lpstr>
      <vt:lpstr>Fill in the table below with the missing information (Number of different elements and number of atoms) for each compound below.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metals</dc:title>
  <dc:creator>rozana saman</dc:creator>
  <cp:lastModifiedBy>R.Saman</cp:lastModifiedBy>
  <cp:revision>95</cp:revision>
  <dcterms:created xsi:type="dcterms:W3CDTF">2021-03-05T20:42:34Z</dcterms:created>
  <dcterms:modified xsi:type="dcterms:W3CDTF">2022-11-28T10:53:30Z</dcterms:modified>
</cp:coreProperties>
</file>