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3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34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0829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176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8084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4554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2098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8847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9354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1147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22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5143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B7979-7F56-430D-97A3-17A67B9F00FD}" type="datetimeFigureOut">
              <a:rPr lang="ar-JO" smtClean="0"/>
              <a:t>11/04/1443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BDE78-51C2-4E70-9A1C-60A56EC863F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349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>
                <a:solidFill>
                  <a:srgbClr val="FF0000"/>
                </a:solidFill>
              </a:rPr>
              <a:t>جمعُ التّكسيرِ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460" y="3509963"/>
            <a:ext cx="6227131" cy="2890624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427735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1493950" y="425004"/>
            <a:ext cx="10698050" cy="372199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جمعُ التّكسيرِ: هوَ اسمٌ يدلُّ على ثلاثةٍ فأكثر، وتتغيّر فيهِ صيغة المفرد إمّا </a:t>
            </a:r>
            <a:r>
              <a:rPr lang="ar-JO" sz="4400" dirty="0">
                <a:solidFill>
                  <a:srgbClr val="FFFF00"/>
                </a:solidFill>
              </a:rPr>
              <a:t>بزيادة</a:t>
            </a:r>
            <a:r>
              <a:rPr lang="ar-JO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ِ حروفٍ مثل (قلمٌ، أقلامٌ)، أو </a:t>
            </a:r>
            <a:r>
              <a:rPr lang="ar-JO" sz="4400" dirty="0">
                <a:solidFill>
                  <a:srgbClr val="FFFF00"/>
                </a:solidFill>
              </a:rPr>
              <a:t>بنقصانِ </a:t>
            </a:r>
            <a:r>
              <a:rPr lang="ar-JO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حروفٍ مثل (كتاب، كُتب).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9179" y="5048518"/>
            <a:ext cx="10278776" cy="1446550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ar-JO" sz="4400" dirty="0">
                <a:solidFill>
                  <a:srgbClr val="00B050"/>
                </a:solidFill>
              </a:rPr>
              <a:t>وقد سُمّيَ بالتّكسيرِلأنَّ شكل مفرده يتغيّرُ عند جمعهِ؛ </a:t>
            </a:r>
          </a:p>
          <a:p>
            <a:r>
              <a:rPr lang="ar-JO" sz="4400" dirty="0">
                <a:solidFill>
                  <a:srgbClr val="00B050"/>
                </a:solidFill>
              </a:rPr>
              <a:t>إمّا بتغييرِ ترتيب الحروف </a:t>
            </a:r>
            <a:r>
              <a:rPr lang="ar-JO" sz="4400">
                <a:solidFill>
                  <a:srgbClr val="00B050"/>
                </a:solidFill>
              </a:rPr>
              <a:t>أو عددها أو تغيير الحركات.  </a:t>
            </a:r>
            <a:endParaRPr lang="ar-JO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8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041163"/>
              </p:ext>
            </p:extLst>
          </p:nvPr>
        </p:nvGraphicFramePr>
        <p:xfrm>
          <a:off x="2276698" y="69743"/>
          <a:ext cx="8786254" cy="595209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93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3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1039">
                <a:tc>
                  <a:txBody>
                    <a:bodyPr/>
                    <a:lstStyle/>
                    <a:p>
                      <a:pPr algn="ctr" rtl="1">
                        <a:lnSpc>
                          <a:spcPct val="300000"/>
                        </a:lnSpc>
                      </a:pPr>
                      <a:r>
                        <a:rPr lang="ar-JO" sz="3200" dirty="0">
                          <a:solidFill>
                            <a:srgbClr val="FFC000"/>
                          </a:solidFill>
                        </a:rPr>
                        <a:t>المفرد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3200" dirty="0">
                        <a:solidFill>
                          <a:srgbClr val="FFC000"/>
                        </a:solidFill>
                      </a:endParaRPr>
                    </a:p>
                    <a:p>
                      <a:pPr algn="ctr" rtl="1"/>
                      <a:r>
                        <a:rPr lang="ar-JO" sz="3200" dirty="0">
                          <a:solidFill>
                            <a:srgbClr val="FFC000"/>
                          </a:solidFill>
                        </a:rPr>
                        <a:t>الجمع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829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لوحٌ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ألواحٌ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829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عاقلٌ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عقلاءُ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829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حيلةٌ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حِيَلُ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829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سحابةٌ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سُحبٌ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829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جبلٌ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جبالُ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742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سفينةٌ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سُفنٌ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829"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بلدٌ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600" dirty="0"/>
                        <a:t>بُلدانُ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9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777284" y="347730"/>
            <a:ext cx="9504609" cy="2768957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يُعربُ جمعُ التّكسيرِ بحسَبِ موقعِهِ منَ الجُملةِ.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9736428" y="3116687"/>
            <a:ext cx="1803042" cy="69545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أَمثلة: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6490" y="3992450"/>
            <a:ext cx="4159876" cy="1661993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JO" sz="2800" dirty="0"/>
              <a:t>توقّفَ </a:t>
            </a:r>
            <a:r>
              <a:rPr lang="ar-JO" sz="2800" dirty="0">
                <a:solidFill>
                  <a:srgbClr val="FF0000"/>
                </a:solidFill>
              </a:rPr>
              <a:t>الرّكّابُ</a:t>
            </a:r>
            <a:r>
              <a:rPr lang="ar-JO" sz="2800" dirty="0"/>
              <a:t> لأخذِ استراحةٍ.</a:t>
            </a:r>
          </a:p>
          <a:p>
            <a:pPr algn="ctr"/>
            <a:r>
              <a:rPr lang="ar-JO" sz="2800" dirty="0"/>
              <a:t>الرّكّابُ: فاعل مرفوع وعلامة رفعه </a:t>
            </a:r>
            <a:r>
              <a:rPr lang="ar-JO" sz="2800" dirty="0">
                <a:solidFill>
                  <a:srgbClr val="FF0000"/>
                </a:solidFill>
              </a:rPr>
              <a:t>الضّمّة. </a:t>
            </a:r>
          </a:p>
          <a:p>
            <a:pPr algn="ctr"/>
            <a:endParaRPr lang="ar-JO" dirty="0"/>
          </a:p>
        </p:txBody>
      </p:sp>
      <p:sp>
        <p:nvSpPr>
          <p:cNvPr id="6" name="TextBox 5"/>
          <p:cNvSpPr txBox="1"/>
          <p:nvPr/>
        </p:nvSpPr>
        <p:spPr>
          <a:xfrm>
            <a:off x="1996226" y="3464416"/>
            <a:ext cx="490685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3200" dirty="0"/>
              <a:t>قرأ الطّالبُ </a:t>
            </a:r>
            <a:r>
              <a:rPr lang="ar-JO" sz="3200" dirty="0">
                <a:solidFill>
                  <a:srgbClr val="FF0000"/>
                </a:solidFill>
              </a:rPr>
              <a:t>قصصًا</a:t>
            </a:r>
            <a:r>
              <a:rPr lang="ar-JO" sz="3200" dirty="0"/>
              <a:t> مفيدةً.</a:t>
            </a:r>
          </a:p>
          <a:p>
            <a:r>
              <a:rPr lang="ar-JO" sz="3200" dirty="0"/>
              <a:t>قصصًا: مفعولٌ به منصوب وعلامةُ نصبهِ </a:t>
            </a:r>
            <a:r>
              <a:rPr lang="ar-JO" sz="3200" dirty="0">
                <a:solidFill>
                  <a:srgbClr val="FF0000"/>
                </a:solidFill>
              </a:rPr>
              <a:t>الفتحة</a:t>
            </a:r>
            <a:r>
              <a:rPr lang="ar-JO" sz="32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25078" y="5381805"/>
            <a:ext cx="5449147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ar-JO" sz="2800" dirty="0"/>
              <a:t>الطّرقُ المعبّدةُ جيّدًا تحدُّ من </a:t>
            </a:r>
            <a:r>
              <a:rPr lang="ar-JO" sz="2800" dirty="0">
                <a:solidFill>
                  <a:srgbClr val="FF0000"/>
                </a:solidFill>
              </a:rPr>
              <a:t>حوادثِ</a:t>
            </a:r>
            <a:r>
              <a:rPr lang="ar-JO" sz="2800" dirty="0"/>
              <a:t> الطُّرقِ.</a:t>
            </a:r>
          </a:p>
          <a:p>
            <a:r>
              <a:rPr lang="ar-JO" sz="2800" dirty="0"/>
              <a:t>حوادثِ: اسمٌ مجرورٌ وعلامةُ جرّهِ </a:t>
            </a:r>
            <a:r>
              <a:rPr lang="ar-JO" sz="2800" dirty="0">
                <a:solidFill>
                  <a:srgbClr val="FF0000"/>
                </a:solidFill>
              </a:rPr>
              <a:t>الكسرة</a:t>
            </a:r>
            <a:r>
              <a:rPr lang="ar-J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891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50462" y="746975"/>
            <a:ext cx="4326890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2800" dirty="0"/>
              <a:t>ميّز جمع التّكسير في الجموعِ الآتية: </a:t>
            </a:r>
          </a:p>
          <a:p>
            <a:endParaRPr lang="ar-JO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95573"/>
              </p:ext>
            </p:extLst>
          </p:nvPr>
        </p:nvGraphicFramePr>
        <p:xfrm>
          <a:off x="3201367" y="1373484"/>
          <a:ext cx="8127999" cy="3843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>
                          <a:solidFill>
                            <a:schemeClr val="tx1"/>
                          </a:solidFill>
                        </a:rPr>
                        <a:t>رائعون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>
                          <a:solidFill>
                            <a:schemeClr val="tx1"/>
                          </a:solidFill>
                        </a:rPr>
                        <a:t>متّفقين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>
                          <a:solidFill>
                            <a:schemeClr val="tx1"/>
                          </a:solidFill>
                        </a:rPr>
                        <a:t>سُعداء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عيون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أَحبّاء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مُحترمين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أسنان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نشيطين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b="1" dirty="0"/>
                        <a:t>قريبون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7008D48-A5D5-46A5-A222-C7169C0A5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06408"/>
              </p:ext>
            </p:extLst>
          </p:nvPr>
        </p:nvGraphicFramePr>
        <p:xfrm>
          <a:off x="3266983" y="5217204"/>
          <a:ext cx="8127999" cy="18440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6290321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7052168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09373878"/>
                    </a:ext>
                  </a:extLst>
                </a:gridCol>
              </a:tblGrid>
              <a:tr h="1844048"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</a:rPr>
                        <a:t>أوقات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</a:rPr>
                        <a:t>بنات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300000"/>
                        </a:lnSpc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</a:rPr>
                        <a:t>أصوات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376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93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141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جمعُ التّكسيرِ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التّكسير</dc:title>
  <dc:creator>user</dc:creator>
  <cp:lastModifiedBy>h.haddadin</cp:lastModifiedBy>
  <cp:revision>16</cp:revision>
  <dcterms:created xsi:type="dcterms:W3CDTF">2020-08-02T11:02:45Z</dcterms:created>
  <dcterms:modified xsi:type="dcterms:W3CDTF">2021-11-16T20:09:13Z</dcterms:modified>
</cp:coreProperties>
</file>