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4057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3550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8245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8946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5850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77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8171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5586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08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691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0589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26E30-4EF1-484D-89BA-757CEFE921D9}" type="datetimeFigureOut">
              <a:rPr lang="ar-JO" smtClean="0"/>
              <a:t>12/18/1441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5A1F-7651-4803-9B78-D10C3FF783E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729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JO" dirty="0" smtClean="0">
                <a:solidFill>
                  <a:schemeClr val="accent2">
                    <a:lumMod val="75000"/>
                  </a:schemeClr>
                </a:solidFill>
              </a:rPr>
              <a:t>الفعلُ اللّازمُ والفعلُ المُتعدّي</a:t>
            </a:r>
            <a:endParaRPr lang="ar-JO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4382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2900" y="675627"/>
            <a:ext cx="7959144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200" dirty="0" smtClean="0"/>
              <a:t>تأمّل الجُملَ الآتيةَ: </a:t>
            </a:r>
          </a:p>
          <a:p>
            <a:r>
              <a:rPr lang="ar-JO" sz="3200" dirty="0" smtClean="0"/>
              <a:t>ــ تفتّحَ الزّهرُ.                            ــ فاضَ النّهرُ.</a:t>
            </a:r>
          </a:p>
          <a:p>
            <a:endParaRPr lang="ar-JO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348506" y="2691686"/>
            <a:ext cx="8023538" cy="1508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200" dirty="0" smtClean="0"/>
              <a:t>ــ أكلَ الولدُ التّفّاحةَ.                   ــ طوى الخادمُ الثّوبَ.</a:t>
            </a:r>
          </a:p>
          <a:p>
            <a:endParaRPr lang="ar-JO" sz="3200" dirty="0" smtClean="0"/>
          </a:p>
          <a:p>
            <a:r>
              <a:rPr lang="ar-JO" sz="2800" dirty="0" smtClean="0"/>
              <a:t>    </a:t>
            </a:r>
            <a:endParaRPr lang="ar-JO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58372" y="4597757"/>
            <a:ext cx="10347705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3200" dirty="0" smtClean="0"/>
              <a:t>إذا تأمّلتَ أوّلَ جملتيْنِ ستلاحظُ أنّ كلّ واحدةٍ منهما </a:t>
            </a:r>
            <a:r>
              <a:rPr lang="ar-JO" sz="3200" b="1" dirty="0" smtClean="0"/>
              <a:t>جملة فعليّة </a:t>
            </a:r>
            <a:r>
              <a:rPr lang="ar-JO" sz="3200" dirty="0" smtClean="0"/>
              <a:t>مفيدة تتكوّنُ من </a:t>
            </a:r>
          </a:p>
          <a:p>
            <a:pPr algn="ctr"/>
            <a:r>
              <a:rPr lang="ar-JO" sz="3200" b="1" dirty="0" smtClean="0">
                <a:solidFill>
                  <a:srgbClr val="FF0000"/>
                </a:solidFill>
              </a:rPr>
              <a:t>فعلٍ وفاعلٍ . </a:t>
            </a:r>
          </a:p>
          <a:p>
            <a:r>
              <a:rPr lang="ar-JO" sz="3200" b="1" dirty="0" smtClean="0"/>
              <a:t>إذن، الفعلُ اكتفى بفاعلهِ ليكوّنَ جملةً مفيدةً،</a:t>
            </a:r>
            <a:r>
              <a:rPr lang="ar-JO" sz="3200" b="1" dirty="0" smtClean="0">
                <a:solidFill>
                  <a:srgbClr val="FF0000"/>
                </a:solidFill>
              </a:rPr>
              <a:t> </a:t>
            </a:r>
            <a:r>
              <a:rPr lang="ar-JO" sz="3200" b="1" dirty="0" smtClean="0"/>
              <a:t>لذلك سمّيَ هذا الفعلُ</a:t>
            </a:r>
            <a:r>
              <a:rPr lang="ar-JO" sz="3200" b="1" dirty="0" smtClean="0">
                <a:solidFill>
                  <a:srgbClr val="FF0000"/>
                </a:solidFill>
              </a:rPr>
              <a:t> فعلًا لازمًا.</a:t>
            </a:r>
            <a:endParaRPr lang="ar-JO" sz="3200" b="1" dirty="0"/>
          </a:p>
        </p:txBody>
      </p:sp>
    </p:spTree>
    <p:extLst>
      <p:ext uri="{BB962C8B-B14F-4D97-AF65-F5344CB8AC3E}">
        <p14:creationId xmlns:p14="http://schemas.microsoft.com/office/powerpoint/2010/main" val="164139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35627"/>
            <a:ext cx="11899476" cy="2554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3200" dirty="0" smtClean="0"/>
              <a:t>وإذا تأمّلنا الجملتيْنِ الأخيرتيْنِ نلاحظُ أنّ كلّ واحدةٍ منهما تتكوّنُ من </a:t>
            </a:r>
            <a:r>
              <a:rPr lang="ar-JO" sz="3200" dirty="0" smtClean="0">
                <a:solidFill>
                  <a:srgbClr val="FF0000"/>
                </a:solidFill>
              </a:rPr>
              <a:t>فعلٍ وفاعلٍ ومفعولٍ به،</a:t>
            </a:r>
          </a:p>
          <a:p>
            <a:r>
              <a:rPr lang="ar-JO" sz="3200" dirty="0" smtClean="0"/>
              <a:t>فالفعلُ فيهما لم يكتفِ بفاعلهِ بل احتاجَ إلى المفعولِ بهِ ليتمَّ المعنى</a:t>
            </a:r>
            <a:r>
              <a:rPr lang="ar-JO" sz="3200" dirty="0" smtClean="0">
                <a:solidFill>
                  <a:srgbClr val="FF0000"/>
                </a:solidFill>
              </a:rPr>
              <a:t>.</a:t>
            </a:r>
          </a:p>
          <a:p>
            <a:endParaRPr lang="ar-JO" sz="3200" dirty="0" smtClean="0">
              <a:solidFill>
                <a:srgbClr val="FF0000"/>
              </a:solidFill>
            </a:endParaRPr>
          </a:p>
          <a:p>
            <a:r>
              <a:rPr lang="ar-JO" sz="3200" dirty="0" smtClean="0"/>
              <a:t>ولذلكَ فكلّ فعلٍ </a:t>
            </a:r>
            <a:r>
              <a:rPr lang="ar-JO" sz="3200" dirty="0" smtClean="0">
                <a:solidFill>
                  <a:srgbClr val="FF0000"/>
                </a:solidFill>
              </a:rPr>
              <a:t>لا يكتفي </a:t>
            </a:r>
            <a:r>
              <a:rPr lang="ar-JO" sz="3200" dirty="0" smtClean="0"/>
              <a:t>بذكرِ فاعلهِ </a:t>
            </a:r>
            <a:r>
              <a:rPr lang="ar-JO" sz="3200" dirty="0" smtClean="0">
                <a:solidFill>
                  <a:srgbClr val="FF0000"/>
                </a:solidFill>
              </a:rPr>
              <a:t>ويتعدّاهُ</a:t>
            </a:r>
            <a:r>
              <a:rPr lang="ar-JO" sz="3200" dirty="0" smtClean="0"/>
              <a:t> إلى المفعول به يسمّى الفعلُ</a:t>
            </a:r>
            <a:r>
              <a:rPr lang="ar-JO" sz="3200" dirty="0" smtClean="0">
                <a:solidFill>
                  <a:srgbClr val="FF0000"/>
                </a:solidFill>
              </a:rPr>
              <a:t> فعلًا متعدّيًّا.</a:t>
            </a:r>
          </a:p>
          <a:p>
            <a:r>
              <a:rPr lang="ar-JO" sz="3200" dirty="0" smtClean="0"/>
              <a:t> </a:t>
            </a:r>
            <a:endParaRPr lang="ar-JO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833351" y="1133342"/>
            <a:ext cx="8023538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200" dirty="0" smtClean="0"/>
              <a:t>ــ أكلَ الولدُ التّفّاحةَ.                   ــ طوى الخادمُ الثّوبَ.</a:t>
            </a:r>
          </a:p>
          <a:p>
            <a:endParaRPr lang="ar-JO" sz="2800" dirty="0" smtClean="0"/>
          </a:p>
          <a:p>
            <a:r>
              <a:rPr lang="ar-JO" sz="2800" dirty="0" smtClean="0"/>
              <a:t>   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159976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10703" y="386367"/>
            <a:ext cx="768159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/>
          <a:p>
            <a:r>
              <a:rPr lang="ar-JO" sz="2800" dirty="0" smtClean="0"/>
              <a:t>إذن: </a:t>
            </a:r>
            <a:endParaRPr lang="ar-JO" sz="2800" dirty="0"/>
          </a:p>
        </p:txBody>
      </p:sp>
      <p:sp>
        <p:nvSpPr>
          <p:cNvPr id="3" name="Horizontal Scroll 2"/>
          <p:cNvSpPr/>
          <p:nvPr/>
        </p:nvSpPr>
        <p:spPr>
          <a:xfrm>
            <a:off x="1977328" y="1378039"/>
            <a:ext cx="9556124" cy="2202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الفعلُ اللّازمُ: هوَ الفعلُ الّذي </a:t>
            </a:r>
            <a:r>
              <a:rPr lang="ar-JO" sz="3600" dirty="0" smtClean="0">
                <a:solidFill>
                  <a:srgbClr val="FF0000"/>
                </a:solidFill>
              </a:rPr>
              <a:t>يكتفي بفاعلهِ </a:t>
            </a:r>
            <a:r>
              <a:rPr lang="ar-JO" sz="3600" dirty="0" smtClean="0"/>
              <a:t>لإتمام المعنى.</a:t>
            </a:r>
            <a:endParaRPr lang="ar-JO" sz="3600" dirty="0"/>
          </a:p>
        </p:txBody>
      </p:sp>
      <p:sp>
        <p:nvSpPr>
          <p:cNvPr id="4" name="Horizontal Scroll 3"/>
          <p:cNvSpPr/>
          <p:nvPr/>
        </p:nvSpPr>
        <p:spPr>
          <a:xfrm flipH="1">
            <a:off x="1977325" y="3928055"/>
            <a:ext cx="9556125" cy="227956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الفعلُ المتعدّي: هوَ الفعلُ الّذي </a:t>
            </a:r>
            <a:r>
              <a:rPr lang="ar-JO" sz="3600" dirty="0" smtClean="0">
                <a:solidFill>
                  <a:srgbClr val="FF0000"/>
                </a:solidFill>
              </a:rPr>
              <a:t>لا يكتفي بفاعلهِ</a:t>
            </a:r>
            <a:r>
              <a:rPr lang="ar-JO" sz="3600" dirty="0" smtClean="0"/>
              <a:t>، بل يتعدّاهُ إلى المفعولِ بهِ</a:t>
            </a:r>
            <a:r>
              <a:rPr lang="ar-JO" sz="2800" dirty="0" smtClean="0"/>
              <a:t>.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378481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313" y="1107583"/>
            <a:ext cx="11781402" cy="61863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400" dirty="0" smtClean="0"/>
              <a:t>يمكنُ التّفريقُ بين الفعلِ اللّازمِ والفعلِ المتعدّي بهاتيْنِ المعادلتيْنِ: </a:t>
            </a:r>
          </a:p>
          <a:p>
            <a:endParaRPr lang="ar-JO" sz="4400" dirty="0" smtClean="0"/>
          </a:p>
          <a:p>
            <a:r>
              <a:rPr lang="ar-JO" sz="4800" dirty="0" smtClean="0"/>
              <a:t>جُملة الفعل اللّازم = </a:t>
            </a:r>
            <a:r>
              <a:rPr lang="ar-JO" sz="4800" dirty="0" smtClean="0">
                <a:solidFill>
                  <a:srgbClr val="00B0F0"/>
                </a:solidFill>
              </a:rPr>
              <a:t>فعل + فاعل.</a:t>
            </a:r>
          </a:p>
          <a:p>
            <a:endParaRPr lang="ar-JO" sz="3200" dirty="0" smtClean="0"/>
          </a:p>
          <a:p>
            <a:r>
              <a:rPr lang="ar-JO" sz="4400" dirty="0" smtClean="0"/>
              <a:t>جُملة الفعل المتعدّي = </a:t>
            </a:r>
            <a:r>
              <a:rPr lang="ar-JO" sz="4400" dirty="0" smtClean="0">
                <a:solidFill>
                  <a:srgbClr val="00B0F0"/>
                </a:solidFill>
              </a:rPr>
              <a:t>فعل + فاعل </a:t>
            </a:r>
            <a:r>
              <a:rPr lang="ar-JO" sz="4400" dirty="0" smtClean="0">
                <a:solidFill>
                  <a:srgbClr val="FF0000"/>
                </a:solidFill>
              </a:rPr>
              <a:t>+</a:t>
            </a:r>
            <a:r>
              <a:rPr lang="ar-JO" sz="4400" dirty="0" smtClean="0"/>
              <a:t> </a:t>
            </a:r>
            <a:r>
              <a:rPr lang="ar-JO" sz="4400" dirty="0" smtClean="0">
                <a:solidFill>
                  <a:srgbClr val="FF0000"/>
                </a:solidFill>
              </a:rPr>
              <a:t>مفعول بهِ.</a:t>
            </a:r>
          </a:p>
          <a:p>
            <a:endParaRPr lang="ar-JO" sz="4400" dirty="0"/>
          </a:p>
          <a:p>
            <a:endParaRPr lang="ar-JO" sz="4400" dirty="0" smtClean="0"/>
          </a:p>
          <a:p>
            <a:endParaRPr lang="ar-JO" sz="3200" dirty="0"/>
          </a:p>
          <a:p>
            <a:endParaRPr lang="ar-JO" sz="3200" dirty="0" smtClean="0"/>
          </a:p>
          <a:p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328781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ular Callout 1"/>
          <p:cNvSpPr/>
          <p:nvPr/>
        </p:nvSpPr>
        <p:spPr>
          <a:xfrm>
            <a:off x="7392472" y="721217"/>
            <a:ext cx="4288665" cy="525458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 smtClean="0"/>
              <a:t>أمثلة على الفعل اللّازم: </a:t>
            </a:r>
          </a:p>
          <a:p>
            <a:pPr algn="ctr"/>
            <a:r>
              <a:rPr lang="ar-JO" sz="4400" dirty="0" smtClean="0"/>
              <a:t>ـ نامَ </a:t>
            </a:r>
            <a:r>
              <a:rPr lang="ar-JO" sz="4400" dirty="0" smtClean="0">
                <a:solidFill>
                  <a:srgbClr val="FF0000"/>
                </a:solidFill>
              </a:rPr>
              <a:t>الطّفلُ.</a:t>
            </a:r>
          </a:p>
          <a:p>
            <a:pPr algn="ctr"/>
            <a:r>
              <a:rPr lang="ar-JO" sz="4400" dirty="0" smtClean="0"/>
              <a:t>ـ نزلَ </a:t>
            </a:r>
            <a:r>
              <a:rPr lang="ar-JO" sz="4400" dirty="0" smtClean="0">
                <a:solidFill>
                  <a:srgbClr val="FF0000"/>
                </a:solidFill>
              </a:rPr>
              <a:t>الرّاكبُ.</a:t>
            </a:r>
          </a:p>
          <a:p>
            <a:pPr algn="ctr"/>
            <a:r>
              <a:rPr lang="ar-JO" sz="4400" dirty="0" smtClean="0"/>
              <a:t>ـ جاءَ </a:t>
            </a:r>
            <a:r>
              <a:rPr lang="ar-JO" sz="4400" dirty="0" smtClean="0">
                <a:solidFill>
                  <a:srgbClr val="FF0000"/>
                </a:solidFill>
              </a:rPr>
              <a:t>الرّجلُ</a:t>
            </a:r>
            <a:r>
              <a:rPr lang="ar-JO" sz="4400" dirty="0" smtClean="0"/>
              <a:t>. </a:t>
            </a:r>
          </a:p>
          <a:p>
            <a:pPr algn="ctr"/>
            <a:r>
              <a:rPr lang="ar-JO" sz="4400" dirty="0" smtClean="0"/>
              <a:t>ـ يلعبُ </a:t>
            </a:r>
            <a:r>
              <a:rPr lang="ar-JO" sz="4400" dirty="0" smtClean="0">
                <a:solidFill>
                  <a:srgbClr val="FF0000"/>
                </a:solidFill>
              </a:rPr>
              <a:t>الطّفلُ</a:t>
            </a:r>
            <a:r>
              <a:rPr lang="ar-JO" sz="4400" dirty="0" smtClean="0"/>
              <a:t> بالكرةِ.</a:t>
            </a:r>
            <a:endParaRPr lang="ar-JO" sz="4400" dirty="0"/>
          </a:p>
        </p:txBody>
      </p:sp>
      <p:sp>
        <p:nvSpPr>
          <p:cNvPr id="3" name="Rectangular Callout 2"/>
          <p:cNvSpPr/>
          <p:nvPr/>
        </p:nvSpPr>
        <p:spPr>
          <a:xfrm>
            <a:off x="1981199" y="721217"/>
            <a:ext cx="5076424" cy="525458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 smtClean="0"/>
              <a:t>أمثلة على الفعل المتعدّي:</a:t>
            </a:r>
          </a:p>
          <a:p>
            <a:pPr algn="ctr"/>
            <a:r>
              <a:rPr lang="ar-JO" sz="4400" dirty="0" smtClean="0"/>
              <a:t>ـ أصلحَ </a:t>
            </a:r>
            <a:r>
              <a:rPr lang="ar-JO" sz="4400" dirty="0" smtClean="0">
                <a:solidFill>
                  <a:srgbClr val="FF0000"/>
                </a:solidFill>
              </a:rPr>
              <a:t>العاملُ الأبوابَ</a:t>
            </a:r>
            <a:r>
              <a:rPr lang="ar-JO" sz="4400" dirty="0" smtClean="0"/>
              <a:t>.</a:t>
            </a:r>
          </a:p>
          <a:p>
            <a:pPr algn="ctr"/>
            <a:r>
              <a:rPr lang="ar-JO" sz="4400" dirty="0" smtClean="0"/>
              <a:t>ـ قطفَ </a:t>
            </a:r>
            <a:r>
              <a:rPr lang="ar-JO" sz="4400" dirty="0" smtClean="0">
                <a:solidFill>
                  <a:srgbClr val="FF0000"/>
                </a:solidFill>
              </a:rPr>
              <a:t>المزارعُ الثّمارَ</a:t>
            </a:r>
            <a:r>
              <a:rPr lang="ar-JO" sz="4400" dirty="0" smtClean="0"/>
              <a:t>.</a:t>
            </a:r>
          </a:p>
          <a:p>
            <a:pPr algn="ctr"/>
            <a:r>
              <a:rPr lang="ar-JO" sz="4400" dirty="0" smtClean="0"/>
              <a:t>ـ يحمي </a:t>
            </a:r>
            <a:r>
              <a:rPr lang="ar-JO" sz="4400" dirty="0" smtClean="0">
                <a:solidFill>
                  <a:srgbClr val="FF0000"/>
                </a:solidFill>
              </a:rPr>
              <a:t>الجنودُ الوطنَ</a:t>
            </a:r>
            <a:r>
              <a:rPr lang="ar-JO" sz="4400" dirty="0" smtClean="0"/>
              <a:t>.</a:t>
            </a:r>
          </a:p>
          <a:p>
            <a:pPr algn="ctr"/>
            <a:endParaRPr lang="ar-JO" sz="4400" dirty="0"/>
          </a:p>
        </p:txBody>
      </p:sp>
    </p:spTree>
    <p:extLst>
      <p:ext uri="{BB962C8B-B14F-4D97-AF65-F5344CB8AC3E}">
        <p14:creationId xmlns:p14="http://schemas.microsoft.com/office/powerpoint/2010/main" val="387677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الفعلُ اللّازمُ والفعلُ المُتعدّي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2020-08-02T12:33:45Z</dcterms:created>
  <dcterms:modified xsi:type="dcterms:W3CDTF">2020-08-07T16:55:19Z</dcterms:modified>
</cp:coreProperties>
</file>