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56" r:id="rId2"/>
    <p:sldId id="258" r:id="rId3"/>
    <p:sldId id="259" r:id="rId4"/>
    <p:sldId id="260" r:id="rId5"/>
    <p:sldId id="262" r:id="rId6"/>
    <p:sldId id="263" r:id="rId7"/>
    <p:sldId id="265" r:id="rId8"/>
    <p:sldId id="266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20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37B39E-425C-4EAE-B62B-4693E212F823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EB26D-D127-4AC8-82CD-1ECC33F21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722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397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7941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161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41384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6742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0481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86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11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554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161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8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995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650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909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76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4A470-8363-4023-97B0-6674368D3C43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529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AgfnK528RA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9vG0QoWB6ZU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Y1pAKJ4rf-M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_BgblvF90U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988840"/>
            <a:ext cx="7772400" cy="1828800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r>
              <a:rPr lang="en-US" dirty="0"/>
              <a:t>Unit 1 “Integers, powers and roots”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077072"/>
            <a:ext cx="7772400" cy="914400"/>
          </a:xfrm>
        </p:spPr>
        <p:txBody>
          <a:bodyPr>
            <a:normAutofit/>
          </a:bodyPr>
          <a:lstStyle/>
          <a:p>
            <a:pPr algn="ctr"/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88848-3F9D-4FA5-B434-4162EBDF1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8" y="379045"/>
            <a:ext cx="6347713" cy="875184"/>
          </a:xfrm>
        </p:spPr>
        <p:txBody>
          <a:bodyPr/>
          <a:lstStyle/>
          <a:p>
            <a:r>
              <a:rPr lang="en-US" dirty="0"/>
              <a:t>The order of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1D650-491A-4B19-80AA-D9FF8C506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052736"/>
            <a:ext cx="7850834" cy="561662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/>
              <a:t>The order you should do your calculation is:</a:t>
            </a:r>
          </a:p>
          <a:p>
            <a:pPr lvl="0">
              <a:lnSpc>
                <a:spcPct val="150000"/>
              </a:lnSpc>
            </a:pPr>
            <a:r>
              <a:rPr lang="en-US" b="1" dirty="0"/>
              <a:t>Brackets</a:t>
            </a:r>
            <a:endParaRPr lang="en-US" dirty="0"/>
          </a:p>
          <a:p>
            <a:pPr lvl="0">
              <a:lnSpc>
                <a:spcPct val="150000"/>
              </a:lnSpc>
            </a:pPr>
            <a:r>
              <a:rPr lang="en-US" b="1" dirty="0"/>
              <a:t>Indices </a:t>
            </a:r>
            <a:endParaRPr lang="en-US" dirty="0"/>
          </a:p>
          <a:p>
            <a:pPr lvl="0">
              <a:lnSpc>
                <a:spcPct val="150000"/>
              </a:lnSpc>
            </a:pPr>
            <a:r>
              <a:rPr lang="en-US" b="1" dirty="0"/>
              <a:t>Division and multiplication.</a:t>
            </a:r>
            <a:r>
              <a:rPr lang="en-US" dirty="0"/>
              <a:t> (Start on the left and work them out in the order that you find them)</a:t>
            </a:r>
          </a:p>
          <a:p>
            <a:pPr lvl="0">
              <a:lnSpc>
                <a:spcPct val="150000"/>
              </a:lnSpc>
            </a:pPr>
            <a:r>
              <a:rPr lang="en-US" b="1" dirty="0"/>
              <a:t>Addition and subtraction.</a:t>
            </a:r>
            <a:r>
              <a:rPr lang="en-US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47A7094-94B5-462E-B75F-3C1DC6EF85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5203" y="3645024"/>
            <a:ext cx="1944216" cy="196669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C5CCC64-CDC4-4151-8D61-A958D02C3F1E}"/>
              </a:ext>
            </a:extLst>
          </p:cNvPr>
          <p:cNvSpPr txBox="1"/>
          <p:nvPr/>
        </p:nvSpPr>
        <p:spPr>
          <a:xfrm>
            <a:off x="6156176" y="5805264"/>
            <a:ext cx="2814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Ex. 1D, P. 13</a:t>
            </a:r>
          </a:p>
          <a:p>
            <a:r>
              <a:rPr lang="en-US" dirty="0"/>
              <a:t>Q1 + 2 + 6</a:t>
            </a:r>
          </a:p>
        </p:txBody>
      </p:sp>
    </p:spTree>
    <p:extLst>
      <p:ext uri="{BB962C8B-B14F-4D97-AF65-F5344CB8AC3E}">
        <p14:creationId xmlns:p14="http://schemas.microsoft.com/office/powerpoint/2010/main" val="2087048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47F27-0396-473E-9660-A20562AAFD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476672"/>
            <a:ext cx="6347714" cy="3880773"/>
          </a:xfrm>
        </p:spPr>
        <p:txBody>
          <a:bodyPr/>
          <a:lstStyle/>
          <a:p>
            <a:r>
              <a:rPr lang="en-US" dirty="0"/>
              <a:t>To review watch the video below:</a:t>
            </a:r>
          </a:p>
          <a:p>
            <a:pPr>
              <a:buNone/>
            </a:pPr>
            <a:r>
              <a:rPr lang="en-US" dirty="0"/>
              <a:t> </a:t>
            </a:r>
          </a:p>
          <a:p>
            <a:pPr>
              <a:buNone/>
            </a:pPr>
            <a:r>
              <a:rPr lang="en-US" dirty="0">
                <a:hlinkClick r:id="rId2"/>
              </a:rPr>
              <a:t>https://www.youtube.com/watch?v=dAgfnK528RA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5504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004A1-D757-4BDD-8F81-EC94D586C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56237"/>
            <a:ext cx="6347713" cy="1320800"/>
          </a:xfrm>
        </p:spPr>
        <p:txBody>
          <a:bodyPr/>
          <a:lstStyle/>
          <a:p>
            <a:r>
              <a:rPr lang="en-US" dirty="0"/>
              <a:t>Multiples and factors.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B54B86-7E54-41E1-BB07-89CE55B51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980728"/>
            <a:ext cx="7634810" cy="5184576"/>
          </a:xfrm>
        </p:spPr>
        <p:txBody>
          <a:bodyPr/>
          <a:lstStyle/>
          <a:p>
            <a:pPr>
              <a:lnSpc>
                <a:spcPct val="160000"/>
              </a:lnSpc>
            </a:pPr>
            <a:r>
              <a:rPr lang="en-US" dirty="0"/>
              <a:t>The multiples of a number are all the numbers from its timetable.</a:t>
            </a:r>
          </a:p>
          <a:p>
            <a:pPr>
              <a:lnSpc>
                <a:spcPct val="160000"/>
              </a:lnSpc>
            </a:pPr>
            <a:endParaRPr lang="en-US" dirty="0"/>
          </a:p>
          <a:p>
            <a:pPr>
              <a:lnSpc>
                <a:spcPct val="160000"/>
              </a:lnSpc>
            </a:pPr>
            <a:r>
              <a:rPr lang="en-US" dirty="0"/>
              <a:t>For example, the multiples of 4 are: </a:t>
            </a:r>
          </a:p>
          <a:p>
            <a:pPr>
              <a:lnSpc>
                <a:spcPct val="160000"/>
              </a:lnSpc>
              <a:buNone/>
            </a:pPr>
            <a:r>
              <a:rPr lang="en-US" dirty="0"/>
              <a:t>  1 x 4 = 4</a:t>
            </a:r>
          </a:p>
          <a:p>
            <a:pPr>
              <a:lnSpc>
                <a:spcPct val="160000"/>
              </a:lnSpc>
              <a:buNone/>
            </a:pPr>
            <a:r>
              <a:rPr lang="en-US" dirty="0"/>
              <a:t>  2 x 4 = 8      </a:t>
            </a:r>
            <a:r>
              <a:rPr lang="en-US" sz="1400" b="1" dirty="0"/>
              <a:t>4, 8, and 12 are the multiples of 4</a:t>
            </a:r>
          </a:p>
          <a:p>
            <a:pPr>
              <a:lnSpc>
                <a:spcPct val="160000"/>
              </a:lnSpc>
              <a:buNone/>
            </a:pPr>
            <a:r>
              <a:rPr lang="en-US" dirty="0"/>
              <a:t>  3 x 4 = 12</a:t>
            </a:r>
          </a:p>
          <a:p>
            <a:r>
              <a:rPr lang="en-US" dirty="0"/>
              <a:t>The first seven multiples of 8.</a:t>
            </a:r>
          </a:p>
          <a:p>
            <a:pPr>
              <a:buNone/>
            </a:pPr>
            <a:r>
              <a:rPr lang="en-US" dirty="0"/>
              <a:t>      </a:t>
            </a:r>
            <a:r>
              <a:rPr lang="en-US" b="1" dirty="0"/>
              <a:t>8, 16, 24, 32, 40, 48, 56 </a:t>
            </a:r>
          </a:p>
          <a:p>
            <a:pPr>
              <a:lnSpc>
                <a:spcPct val="160000"/>
              </a:lnSpc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1885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581C0-A8B7-4FC7-9BD2-DC8D659A8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56237"/>
            <a:ext cx="6347713" cy="1320800"/>
          </a:xfrm>
        </p:spPr>
        <p:txBody>
          <a:bodyPr/>
          <a:lstStyle/>
          <a:p>
            <a:r>
              <a:rPr lang="en-US" dirty="0"/>
              <a:t>Factors.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CE52C-50E6-4980-9593-E5A60E052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2" y="1052736"/>
            <a:ext cx="7488833" cy="532859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The factors of a number are all the whole numbers that divide into it.</a:t>
            </a:r>
          </a:p>
          <a:p>
            <a:pPr>
              <a:lnSpc>
                <a:spcPct val="150000"/>
              </a:lnSpc>
              <a:buNone/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For example. 1, 2, 3, and 6 all divide into 6, so they are all factors of 6.</a:t>
            </a:r>
          </a:p>
          <a:p>
            <a:pPr>
              <a:lnSpc>
                <a:spcPct val="150000"/>
              </a:lnSpc>
            </a:pPr>
            <a:r>
              <a:rPr lang="en-US" dirty="0"/>
              <a:t>Find all the factors of 12.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When we multiply: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2 x 6 = 12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3 x 4 = 12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1 x 12 = 12 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So, the factors of 12 are:</a:t>
            </a:r>
          </a:p>
          <a:p>
            <a:pPr>
              <a:lnSpc>
                <a:spcPct val="150000"/>
              </a:lnSpc>
              <a:buNone/>
            </a:pPr>
            <a:r>
              <a:rPr lang="en-US" b="1" dirty="0"/>
              <a:t>1, 2, 3, 4, 6 and 12 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9799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D78C9-ED59-4A87-8A4C-286F03DDF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56237"/>
            <a:ext cx="6347713" cy="1320800"/>
          </a:xfrm>
        </p:spPr>
        <p:txBody>
          <a:bodyPr/>
          <a:lstStyle/>
          <a:p>
            <a:r>
              <a:rPr lang="en-US" dirty="0"/>
              <a:t>Prime number.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2C96CF-3E23-4185-B780-98B450E46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560" y="980728"/>
            <a:ext cx="7795847" cy="54006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Prime number is the number that has only </a:t>
            </a:r>
            <a:r>
              <a:rPr lang="en-US" b="1" dirty="0"/>
              <a:t>two factors</a:t>
            </a:r>
            <a:r>
              <a:rPr lang="en-US" dirty="0"/>
              <a:t>; </a:t>
            </a:r>
            <a:r>
              <a:rPr lang="en-US" b="1" dirty="0"/>
              <a:t>1</a:t>
            </a:r>
            <a:r>
              <a:rPr lang="en-US" dirty="0"/>
              <a:t> and the </a:t>
            </a:r>
            <a:r>
              <a:rPr lang="en-US" b="1" dirty="0"/>
              <a:t>number itself</a:t>
            </a:r>
            <a:r>
              <a:rPr lang="en-US" dirty="0"/>
              <a:t>.</a:t>
            </a:r>
          </a:p>
          <a:p>
            <a:pPr>
              <a:lnSpc>
                <a:spcPct val="150000"/>
              </a:lnSpc>
              <a:buNone/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Example: Is 5 a prime number?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We have only 1 x 5 = 5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So, 5 is a </a:t>
            </a:r>
            <a:r>
              <a:rPr lang="en-US" b="1" dirty="0"/>
              <a:t>prime number </a:t>
            </a:r>
            <a:r>
              <a:rPr lang="en-US" dirty="0"/>
              <a:t>because we have only two factors 1 and the number itself (5)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763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5BCC0-9584-4C72-8A2A-24C869741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56237"/>
            <a:ext cx="6347713" cy="1320800"/>
          </a:xfrm>
        </p:spPr>
        <p:txBody>
          <a:bodyPr/>
          <a:lstStyle/>
          <a:p>
            <a:r>
              <a:rPr lang="en-US" dirty="0"/>
              <a:t>Composite number.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7D7B5-1C95-4DE5-84E4-AF68EE2E4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843785"/>
            <a:ext cx="7632848" cy="474545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A number that has </a:t>
            </a:r>
            <a:r>
              <a:rPr lang="en-US" b="1" dirty="0"/>
              <a:t>more than two factors.</a:t>
            </a:r>
          </a:p>
          <a:p>
            <a:pPr>
              <a:lnSpc>
                <a:spcPct val="150000"/>
              </a:lnSpc>
            </a:pPr>
            <a:r>
              <a:rPr lang="en-US" dirty="0"/>
              <a:t>Example: Is 16 a composite number?</a:t>
            </a:r>
          </a:p>
          <a:p>
            <a:pPr>
              <a:lnSpc>
                <a:spcPct val="150000"/>
              </a:lnSpc>
            </a:pPr>
            <a:r>
              <a:rPr lang="en-US" dirty="0"/>
              <a:t>We have 4 x 4 = 16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                   8 x 2 = 16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                   1 x 16 = 16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Here 1, 2, 4, 8, and 16 are the factors of 16, so 16 is a </a:t>
            </a:r>
            <a:r>
              <a:rPr lang="en-US" b="1" dirty="0"/>
              <a:t>composite number.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6186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D60A30-A477-4E38-A866-956A07A59F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404664"/>
            <a:ext cx="6347714" cy="3880773"/>
          </a:xfrm>
        </p:spPr>
        <p:txBody>
          <a:bodyPr/>
          <a:lstStyle/>
          <a:p>
            <a:r>
              <a:rPr lang="en-US" dirty="0"/>
              <a:t>To review watch the video below:</a:t>
            </a:r>
          </a:p>
          <a:p>
            <a:pPr>
              <a:buNone/>
            </a:pPr>
            <a:r>
              <a:rPr lang="en-US" b="1" dirty="0"/>
              <a:t>  </a:t>
            </a:r>
            <a:r>
              <a:rPr lang="en-US" dirty="0">
                <a:hlinkClick r:id="rId2"/>
              </a:rPr>
              <a:t>https://www.youtube.com/watch?v=9vG0QoWB6ZU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9735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86352-0BE7-4CB1-A584-7725732F8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56237"/>
            <a:ext cx="7344816" cy="1320800"/>
          </a:xfrm>
        </p:spPr>
        <p:txBody>
          <a:bodyPr/>
          <a:lstStyle/>
          <a:p>
            <a:r>
              <a:rPr lang="en-US" dirty="0"/>
              <a:t>The highest common factor (HCF)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02546-D1AC-48BF-A657-B3CDFB053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980728"/>
            <a:ext cx="7776864" cy="49685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Look at the factors of 20 and 30.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Factors of 20: </a:t>
            </a:r>
            <a:r>
              <a:rPr lang="en-US" b="1" dirty="0"/>
              <a:t>1</a:t>
            </a:r>
            <a:r>
              <a:rPr lang="en-US" dirty="0"/>
              <a:t>, </a:t>
            </a:r>
            <a:r>
              <a:rPr lang="en-US" b="1" dirty="0"/>
              <a:t>2</a:t>
            </a:r>
            <a:r>
              <a:rPr lang="en-US" dirty="0"/>
              <a:t>, 4, </a:t>
            </a:r>
            <a:r>
              <a:rPr lang="en-US" b="1" dirty="0"/>
              <a:t>5</a:t>
            </a:r>
            <a:r>
              <a:rPr lang="en-US" dirty="0"/>
              <a:t>, </a:t>
            </a:r>
            <a:r>
              <a:rPr lang="en-US" b="1" dirty="0"/>
              <a:t>10</a:t>
            </a:r>
            <a:r>
              <a:rPr lang="en-US" dirty="0"/>
              <a:t>, 20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Factors of 30: </a:t>
            </a:r>
            <a:r>
              <a:rPr lang="en-US" b="1" dirty="0"/>
              <a:t>1</a:t>
            </a:r>
            <a:r>
              <a:rPr lang="en-US" dirty="0"/>
              <a:t>, </a:t>
            </a:r>
            <a:r>
              <a:rPr lang="en-US" b="1" dirty="0"/>
              <a:t>2</a:t>
            </a:r>
            <a:r>
              <a:rPr lang="en-US" dirty="0"/>
              <a:t>, 3, </a:t>
            </a:r>
            <a:r>
              <a:rPr lang="en-US" b="1" dirty="0"/>
              <a:t>5</a:t>
            </a:r>
            <a:r>
              <a:rPr lang="en-US" dirty="0"/>
              <a:t>, 6, </a:t>
            </a:r>
            <a:r>
              <a:rPr lang="en-US" b="1" dirty="0"/>
              <a:t>10</a:t>
            </a:r>
            <a:r>
              <a:rPr lang="en-US" dirty="0"/>
              <a:t>, 15, 30</a:t>
            </a:r>
          </a:p>
          <a:p>
            <a:pPr>
              <a:lnSpc>
                <a:spcPct val="150000"/>
              </a:lnSpc>
              <a:buNone/>
            </a:pPr>
            <a:endParaRPr lang="en-US" dirty="0"/>
          </a:p>
          <a:p>
            <a:pPr>
              <a:lnSpc>
                <a:spcPct val="150000"/>
              </a:lnSpc>
              <a:buNone/>
            </a:pPr>
            <a:r>
              <a:rPr lang="en-US" sz="1600" dirty="0"/>
              <a:t>The </a:t>
            </a:r>
            <a:r>
              <a:rPr lang="en-US" sz="1600" b="1" dirty="0"/>
              <a:t>common factors </a:t>
            </a:r>
            <a:r>
              <a:rPr lang="en-US" sz="1600" dirty="0"/>
              <a:t>of 20 and 30 are: </a:t>
            </a:r>
            <a:r>
              <a:rPr lang="en-US" sz="1600" b="1" dirty="0"/>
              <a:t>1, 2, 5, 10</a:t>
            </a:r>
          </a:p>
          <a:p>
            <a:pPr>
              <a:lnSpc>
                <a:spcPct val="150000"/>
              </a:lnSpc>
              <a:buNone/>
            </a:pPr>
            <a:r>
              <a:rPr lang="en-US" sz="1600" dirty="0"/>
              <a:t>The </a:t>
            </a:r>
            <a:r>
              <a:rPr lang="en-US" sz="1600" b="1" dirty="0"/>
              <a:t>highest common factor </a:t>
            </a:r>
            <a:r>
              <a:rPr lang="en-US" sz="1600" dirty="0"/>
              <a:t>(HCF) is </a:t>
            </a:r>
            <a:r>
              <a:rPr lang="en-US" sz="1600" b="1" dirty="0"/>
              <a:t>10</a:t>
            </a:r>
            <a:r>
              <a:rPr lang="en-US" sz="16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9936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C921F-C6F4-47AC-B646-928B0554F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156237"/>
            <a:ext cx="6347713" cy="1320800"/>
          </a:xfrm>
        </p:spPr>
        <p:txBody>
          <a:bodyPr/>
          <a:lstStyle/>
          <a:p>
            <a:r>
              <a:rPr lang="en-US" dirty="0"/>
              <a:t>The lowest multiple (LCM)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41868-21D5-4CC9-A4A9-6DDC457B4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794" y="843967"/>
            <a:ext cx="7985629" cy="553736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To find the lowest common multiple (LCM) of two numbers, you need to look at their multiples.</a:t>
            </a:r>
          </a:p>
          <a:p>
            <a:pPr>
              <a:lnSpc>
                <a:spcPct val="150000"/>
              </a:lnSpc>
              <a:buNone/>
            </a:pPr>
            <a:r>
              <a:rPr lang="en-US" b="1" u="sng" dirty="0"/>
              <a:t>For example: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Multiples of 6:6, 12, 18, 24, 30, 36, 42,...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Multiples of 8: 8, 16, 24, 32, 40, 48, 56, …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The </a:t>
            </a:r>
            <a:r>
              <a:rPr lang="en-US" b="1" dirty="0"/>
              <a:t>common multiples</a:t>
            </a:r>
            <a:r>
              <a:rPr lang="en-US" dirty="0"/>
              <a:t> of 6 and 8 are: 24 and 48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The </a:t>
            </a:r>
            <a:r>
              <a:rPr lang="en-US" b="1" dirty="0"/>
              <a:t>LCM</a:t>
            </a:r>
            <a:r>
              <a:rPr lang="en-US" dirty="0"/>
              <a:t> of 6 and 8 is </a:t>
            </a:r>
            <a:r>
              <a:rPr lang="en-US" b="1" dirty="0"/>
              <a:t>24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5E05C1-2B6F-4CE1-8335-656F8587FF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0192" y="3610106"/>
            <a:ext cx="1944216" cy="196669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FC180E3-6212-4852-A0C0-913832C08D13}"/>
              </a:ext>
            </a:extLst>
          </p:cNvPr>
          <p:cNvSpPr txBox="1"/>
          <p:nvPr/>
        </p:nvSpPr>
        <p:spPr>
          <a:xfrm>
            <a:off x="6516216" y="5576799"/>
            <a:ext cx="2814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Ex. 1E, P. 15</a:t>
            </a:r>
          </a:p>
          <a:p>
            <a:r>
              <a:rPr lang="en-US" dirty="0"/>
              <a:t>Q1 + 2 + 9</a:t>
            </a:r>
          </a:p>
        </p:txBody>
      </p:sp>
    </p:spTree>
    <p:extLst>
      <p:ext uri="{BB962C8B-B14F-4D97-AF65-F5344CB8AC3E}">
        <p14:creationId xmlns:p14="http://schemas.microsoft.com/office/powerpoint/2010/main" val="24414753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27692-8A1D-4FF0-B9FA-8B0516795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7259"/>
            <a:ext cx="6347713" cy="1320800"/>
          </a:xfrm>
        </p:spPr>
        <p:txBody>
          <a:bodyPr/>
          <a:lstStyle/>
          <a:p>
            <a:r>
              <a:rPr lang="en-US" dirty="0"/>
              <a:t>Divisibility tests.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6A50A4-B2B0-48A2-B2A0-F88B98A07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B1CF32D-BA25-47C0-9E70-7840F253E4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816637"/>
            <a:ext cx="7303310" cy="6034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19475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are positive and negative numbers?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980728"/>
            <a:ext cx="8136904" cy="5877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2020C-A795-473F-818C-9BFAB8B2BE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404664"/>
            <a:ext cx="6347714" cy="3880773"/>
          </a:xfrm>
        </p:spPr>
        <p:txBody>
          <a:bodyPr/>
          <a:lstStyle/>
          <a:p>
            <a:r>
              <a:rPr lang="en-US" dirty="0"/>
              <a:t>To review watch the video below:</a:t>
            </a:r>
          </a:p>
          <a:p>
            <a:pPr>
              <a:buNone/>
            </a:pPr>
            <a:r>
              <a:rPr lang="en-US" dirty="0">
                <a:hlinkClick r:id="rId2"/>
              </a:rPr>
              <a:t>https://www.youtube.com/watch?v=Y1pAKJ4rf-M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8F1172-1ED4-4477-96BC-EE1437DE76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0192" y="3610106"/>
            <a:ext cx="1944216" cy="196669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C415411-22FB-4783-91AB-E1405E2614E7}"/>
              </a:ext>
            </a:extLst>
          </p:cNvPr>
          <p:cNvSpPr txBox="1"/>
          <p:nvPr/>
        </p:nvSpPr>
        <p:spPr>
          <a:xfrm>
            <a:off x="6516216" y="5576799"/>
            <a:ext cx="2814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Ex. 1F, P. 17</a:t>
            </a:r>
          </a:p>
          <a:p>
            <a:r>
              <a:rPr lang="en-US" dirty="0"/>
              <a:t>Q1 + 3 + 4 + 5</a:t>
            </a:r>
          </a:p>
        </p:txBody>
      </p:sp>
    </p:spTree>
    <p:extLst>
      <p:ext uri="{BB962C8B-B14F-4D97-AF65-F5344CB8AC3E}">
        <p14:creationId xmlns:p14="http://schemas.microsoft.com/office/powerpoint/2010/main" val="346991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88AC9-CC70-461F-B7E4-3BA3D8B9D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56237"/>
            <a:ext cx="7488832" cy="1320800"/>
          </a:xfrm>
        </p:spPr>
        <p:txBody>
          <a:bodyPr/>
          <a:lstStyle/>
          <a:p>
            <a:r>
              <a:rPr lang="en-US" dirty="0"/>
              <a:t>Square numbers and square roots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A334D-C617-426F-AFD4-084CC11F6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730" y="908720"/>
            <a:ext cx="7902678" cy="5040560"/>
          </a:xfrm>
        </p:spPr>
        <p:txBody>
          <a:bodyPr/>
          <a:lstStyle/>
          <a:p>
            <a:r>
              <a:rPr lang="en-US" dirty="0"/>
              <a:t>To </a:t>
            </a:r>
            <a:r>
              <a:rPr lang="en-US" b="1" dirty="0"/>
              <a:t>square</a:t>
            </a:r>
            <a:r>
              <a:rPr lang="en-US" dirty="0"/>
              <a:t> a number you </a:t>
            </a:r>
            <a:r>
              <a:rPr lang="en-US" b="1" dirty="0"/>
              <a:t>multiply</a:t>
            </a:r>
            <a:r>
              <a:rPr lang="en-US" dirty="0"/>
              <a:t> it by </a:t>
            </a:r>
            <a:r>
              <a:rPr lang="en-US" b="1" dirty="0"/>
              <a:t>itself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For example:</a:t>
            </a:r>
          </a:p>
          <a:p>
            <a:pPr>
              <a:buNone/>
            </a:pPr>
            <a:r>
              <a:rPr lang="en-US" dirty="0"/>
              <a:t>  4 x 4 = 4² = 16</a:t>
            </a:r>
          </a:p>
          <a:p>
            <a:pPr>
              <a:buNone/>
            </a:pPr>
            <a:r>
              <a:rPr lang="en-US" dirty="0"/>
              <a:t>  5 x 5 = 5² = 25</a:t>
            </a:r>
          </a:p>
          <a:p>
            <a:pPr>
              <a:buNone/>
            </a:pPr>
            <a:r>
              <a:rPr lang="en-US" dirty="0"/>
              <a:t>  8 x 8 = 8² = 64</a:t>
            </a:r>
          </a:p>
          <a:p>
            <a:pPr>
              <a:buNone/>
            </a:pPr>
            <a:r>
              <a:rPr lang="en-US" dirty="0"/>
              <a:t>  12 x 12 = 12² = 144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4² is read as </a:t>
            </a:r>
            <a:r>
              <a:rPr lang="en-US" b="1" dirty="0"/>
              <a:t>“four squared”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7602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C8155-A158-4C4C-91D8-AD377EEC4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0"/>
            <a:ext cx="6347713" cy="1320800"/>
          </a:xfrm>
        </p:spPr>
        <p:txBody>
          <a:bodyPr/>
          <a:lstStyle/>
          <a:p>
            <a:r>
              <a:rPr lang="en-US" dirty="0"/>
              <a:t>Square root.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337E1-7974-467C-BA7A-C0511C045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366" y="836712"/>
            <a:ext cx="7687017" cy="511256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The inverse of the square of a number is called its square root.</a:t>
            </a:r>
          </a:p>
          <a:p>
            <a:pPr>
              <a:lnSpc>
                <a:spcPct val="150000"/>
              </a:lnSpc>
            </a:pPr>
            <a:r>
              <a:rPr lang="en-US" dirty="0"/>
              <a:t>For example: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  6            square            36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  6           square root        36</a:t>
            </a: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ACDD7195-8887-411D-BB5D-C35F5BFEEB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08304" y="864202"/>
            <a:ext cx="504056" cy="518458"/>
          </a:xfrm>
          <a:prstGeom prst="rect">
            <a:avLst/>
          </a:prstGeom>
          <a:noFill/>
        </p:spPr>
      </p:pic>
      <p:sp>
        <p:nvSpPr>
          <p:cNvPr id="5" name="Arrow: Right 4">
            <a:extLst>
              <a:ext uri="{FF2B5EF4-FFF2-40B4-BE49-F238E27FC236}">
                <a16:creationId xmlns:a16="http://schemas.microsoft.com/office/drawing/2014/main" id="{3FF68935-36D7-43E0-8AC2-3DC441C87F05}"/>
              </a:ext>
            </a:extLst>
          </p:cNvPr>
          <p:cNvSpPr/>
          <p:nvPr/>
        </p:nvSpPr>
        <p:spPr>
          <a:xfrm>
            <a:off x="827584" y="2060848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6E57EF2F-27A8-4DF1-BE6E-78A86F81BBE2}"/>
              </a:ext>
            </a:extLst>
          </p:cNvPr>
          <p:cNvSpPr/>
          <p:nvPr/>
        </p:nvSpPr>
        <p:spPr>
          <a:xfrm>
            <a:off x="2339752" y="2060848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Left 6">
            <a:extLst>
              <a:ext uri="{FF2B5EF4-FFF2-40B4-BE49-F238E27FC236}">
                <a16:creationId xmlns:a16="http://schemas.microsoft.com/office/drawing/2014/main" id="{06BF7115-F1F0-4821-94FC-E65214465A15}"/>
              </a:ext>
            </a:extLst>
          </p:cNvPr>
          <p:cNvSpPr/>
          <p:nvPr/>
        </p:nvSpPr>
        <p:spPr>
          <a:xfrm>
            <a:off x="2627784" y="2636912"/>
            <a:ext cx="432048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Left 8">
            <a:extLst>
              <a:ext uri="{FF2B5EF4-FFF2-40B4-BE49-F238E27FC236}">
                <a16:creationId xmlns:a16="http://schemas.microsoft.com/office/drawing/2014/main" id="{E2A0AB62-C19B-4B3E-95B1-A875A7EEF3FC}"/>
              </a:ext>
            </a:extLst>
          </p:cNvPr>
          <p:cNvSpPr/>
          <p:nvPr/>
        </p:nvSpPr>
        <p:spPr>
          <a:xfrm>
            <a:off x="939679" y="2636912"/>
            <a:ext cx="432048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4B7443B-8851-4DFF-8619-E1ADB3484C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0192" y="3610106"/>
            <a:ext cx="1944216" cy="196669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9DE5750-31D1-48BD-A5CB-0BED95CD4CF3}"/>
              </a:ext>
            </a:extLst>
          </p:cNvPr>
          <p:cNvSpPr txBox="1"/>
          <p:nvPr/>
        </p:nvSpPr>
        <p:spPr>
          <a:xfrm>
            <a:off x="6516216" y="5582977"/>
            <a:ext cx="2814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Ex. 1G, P. 18</a:t>
            </a:r>
          </a:p>
          <a:p>
            <a:r>
              <a:rPr lang="en-US" dirty="0"/>
              <a:t>Q1 + 2 + 4 + 5</a:t>
            </a:r>
          </a:p>
        </p:txBody>
      </p:sp>
    </p:spTree>
    <p:extLst>
      <p:ext uri="{BB962C8B-B14F-4D97-AF65-F5344CB8AC3E}">
        <p14:creationId xmlns:p14="http://schemas.microsoft.com/office/powerpoint/2010/main" val="15655741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C04F8-B8AB-4245-990E-5DA0C84CA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0"/>
            <a:ext cx="6347713" cy="1320800"/>
          </a:xfrm>
        </p:spPr>
        <p:txBody>
          <a:bodyPr/>
          <a:lstStyle/>
          <a:p>
            <a:r>
              <a:rPr lang="en-US" dirty="0"/>
              <a:t>Cube number.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CDE5A-4988-4136-89C5-08168BF9DB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7266" y="764704"/>
            <a:ext cx="7433085" cy="5400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 A cube number is </a:t>
            </a:r>
            <a:r>
              <a:rPr lang="en-US" b="1" dirty="0"/>
              <a:t>the result when a number has been multiplied by itself three times</a:t>
            </a:r>
            <a:r>
              <a:rPr lang="en-US" dirty="0"/>
              <a:t>. The symbol for cubed is </a:t>
            </a:r>
            <a:r>
              <a:rPr lang="en-US" baseline="30000" dirty="0"/>
              <a:t>3</a:t>
            </a:r>
            <a:r>
              <a:rPr lang="en-US" dirty="0"/>
              <a:t>. For example, 8 is a cube number because it's 2 x 2 x 2 (2 multiplied by itself twice).</a:t>
            </a:r>
          </a:p>
          <a:p>
            <a:pPr>
              <a:lnSpc>
                <a:spcPct val="150000"/>
              </a:lnSpc>
            </a:pPr>
            <a:r>
              <a:rPr lang="en-US" dirty="0"/>
              <a:t>For example: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     3</a:t>
            </a:r>
            <a:r>
              <a:rPr lang="en-US" baseline="30000" dirty="0"/>
              <a:t>3</a:t>
            </a:r>
            <a:r>
              <a:rPr lang="en-US" dirty="0"/>
              <a:t> = 3x3x3 = 27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u="sng" dirty="0"/>
              <a:t>Cube root.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The </a:t>
            </a:r>
            <a:r>
              <a:rPr lang="en-US" b="1" dirty="0"/>
              <a:t>cube root</a:t>
            </a:r>
            <a:r>
              <a:rPr lang="en-US" dirty="0"/>
              <a:t> is the reverse of the cube of a number and is denoted by ∛. For example, ∛216, that is, the </a:t>
            </a:r>
            <a:r>
              <a:rPr lang="en-US" b="1" dirty="0"/>
              <a:t>cube root</a:t>
            </a:r>
            <a:r>
              <a:rPr lang="en-US" dirty="0"/>
              <a:t> of 216 = 6 because when 6 is multiplied by itself three times ....</a:t>
            </a:r>
          </a:p>
        </p:txBody>
      </p:sp>
    </p:spTree>
    <p:extLst>
      <p:ext uri="{BB962C8B-B14F-4D97-AF65-F5344CB8AC3E}">
        <p14:creationId xmlns:p14="http://schemas.microsoft.com/office/powerpoint/2010/main" val="18106114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5B7F1B1-6529-491F-9889-DB468D873D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03848" y="1556792"/>
            <a:ext cx="2078589" cy="210261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73897AD-708B-49BA-BBC9-9AA412B2D89C}"/>
              </a:ext>
            </a:extLst>
          </p:cNvPr>
          <p:cNvSpPr txBox="1"/>
          <p:nvPr/>
        </p:nvSpPr>
        <p:spPr>
          <a:xfrm>
            <a:off x="3419872" y="3717032"/>
            <a:ext cx="28140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Ex. 1I, P. 21</a:t>
            </a:r>
          </a:p>
          <a:p>
            <a:r>
              <a:rPr lang="en-US" dirty="0"/>
              <a:t>    Q1 + 6</a:t>
            </a:r>
          </a:p>
          <a:p>
            <a:r>
              <a:rPr lang="en-US" u="sng" dirty="0"/>
              <a:t>Ex. 1, P. 22</a:t>
            </a:r>
          </a:p>
          <a:p>
            <a:r>
              <a:rPr lang="en-US" dirty="0"/>
              <a:t>Q1 + 2 + 3 + </a:t>
            </a:r>
            <a:r>
              <a:rPr lang="en-US"/>
              <a:t>4  + 8 </a:t>
            </a:r>
            <a:r>
              <a:rPr lang="en-US" dirty="0"/>
              <a:t>+ 9 + 11 (a, c, d, e) + 16 + 17 + 19 + 20 </a:t>
            </a:r>
          </a:p>
        </p:txBody>
      </p:sp>
    </p:spTree>
    <p:extLst>
      <p:ext uri="{BB962C8B-B14F-4D97-AF65-F5344CB8AC3E}">
        <p14:creationId xmlns:p14="http://schemas.microsoft.com/office/powerpoint/2010/main" val="20046855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040B2-FB19-473C-B746-256B26320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624" y="2204864"/>
            <a:ext cx="6347714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dirty="0"/>
              <a:t>The End </a:t>
            </a:r>
            <a:r>
              <a:rPr lang="en-US" sz="9600" dirty="0">
                <a:sym typeface="Wingdings" panose="05000000000000000000" pitchFamily="2" charset="2"/>
              </a:rPr>
              <a:t>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217161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Example: Decide what number is greater?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183880" cy="4187952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/>
              <a:t>a) -3 __&lt;_ 1                     b) 12 __&gt;__ -20</a:t>
            </a:r>
          </a:p>
          <a:p>
            <a:pPr marL="514350" indent="-514350">
              <a:buAutoNum type="alphaLcParenR"/>
            </a:pPr>
            <a:endParaRPr lang="en-US" dirty="0"/>
          </a:p>
          <a:p>
            <a:pPr marL="514350" indent="-514350">
              <a:buNone/>
            </a:pPr>
            <a:r>
              <a:rPr lang="en-US" dirty="0"/>
              <a:t>c) 10 _&gt;__ -3                    d) -5 __&lt;_ 5</a:t>
            </a:r>
          </a:p>
          <a:p>
            <a:pPr marL="514350" indent="-514350">
              <a:buNone/>
            </a:pPr>
            <a:endParaRPr lang="en-US" dirty="0"/>
          </a:p>
          <a:p>
            <a:pPr marL="514350" indent="-514350">
              <a:buNone/>
            </a:pPr>
            <a:r>
              <a:rPr lang="en-US" dirty="0"/>
              <a:t>e) 14 _&gt;__ -25                  f) -15 _&lt;__ -2</a:t>
            </a:r>
          </a:p>
          <a:p>
            <a:pPr marL="514350" indent="-514350">
              <a:buNone/>
            </a:pPr>
            <a:endParaRPr lang="en-US" dirty="0"/>
          </a:p>
          <a:p>
            <a:pPr marL="514350" indent="-514350">
              <a:buNone/>
            </a:pPr>
            <a:endParaRPr lang="en-US" b="1" dirty="0"/>
          </a:p>
          <a:p>
            <a:pPr marL="514350" indent="-514350">
              <a:buNone/>
            </a:pPr>
            <a:endParaRPr 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183880" cy="1051560"/>
          </a:xfrm>
        </p:spPr>
        <p:txBody>
          <a:bodyPr/>
          <a:lstStyle/>
          <a:p>
            <a:r>
              <a:rPr lang="en-US" dirty="0"/>
              <a:t>Adding negative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8352928" cy="41879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In </a:t>
            </a:r>
            <a:r>
              <a:rPr lang="en-US" b="1" dirty="0"/>
              <a:t>adding</a:t>
            </a:r>
            <a:r>
              <a:rPr lang="en-US" dirty="0"/>
              <a:t> negative numbers, remember that:</a:t>
            </a:r>
          </a:p>
          <a:p>
            <a:pPr lvl="0">
              <a:lnSpc>
                <a:spcPct val="150000"/>
              </a:lnSpc>
              <a:buNone/>
            </a:pPr>
            <a:r>
              <a:rPr lang="en-US" b="1" dirty="0"/>
              <a:t>  Same</a:t>
            </a:r>
            <a:r>
              <a:rPr lang="en-US" dirty="0"/>
              <a:t> signs           </a:t>
            </a:r>
            <a:r>
              <a:rPr lang="en-US" b="1" dirty="0"/>
              <a:t>add</a:t>
            </a:r>
            <a:r>
              <a:rPr lang="en-US" dirty="0"/>
              <a:t> the numbers and put the </a:t>
            </a:r>
            <a:r>
              <a:rPr lang="en-US" b="1" dirty="0"/>
              <a:t>common</a:t>
            </a:r>
            <a:r>
              <a:rPr lang="en-US" dirty="0"/>
              <a:t> sign.</a:t>
            </a:r>
          </a:p>
          <a:p>
            <a:pPr lvl="0">
              <a:lnSpc>
                <a:spcPct val="150000"/>
              </a:lnSpc>
              <a:buNone/>
            </a:pPr>
            <a:r>
              <a:rPr lang="en-US" b="1" dirty="0"/>
              <a:t>Example:</a:t>
            </a:r>
          </a:p>
          <a:p>
            <a:pPr lvl="0">
              <a:lnSpc>
                <a:spcPct val="150000"/>
              </a:lnSpc>
              <a:buNone/>
            </a:pPr>
            <a:r>
              <a:rPr lang="en-US" dirty="0"/>
              <a:t>-2 + (-3) (here we have the </a:t>
            </a:r>
            <a:r>
              <a:rPr lang="en-US" b="1" dirty="0"/>
              <a:t>same</a:t>
            </a:r>
            <a:r>
              <a:rPr lang="en-US" dirty="0"/>
              <a:t> signs so we will </a:t>
            </a:r>
            <a:r>
              <a:rPr lang="en-US" b="1" dirty="0"/>
              <a:t>add</a:t>
            </a:r>
            <a:r>
              <a:rPr lang="en-US" dirty="0"/>
              <a:t>)</a:t>
            </a:r>
          </a:p>
          <a:p>
            <a:pPr lvl="0">
              <a:lnSpc>
                <a:spcPct val="150000"/>
              </a:lnSpc>
              <a:buNone/>
            </a:pPr>
            <a:r>
              <a:rPr lang="en-US" b="1" dirty="0"/>
              <a:t>-2 + (-3) = -5</a:t>
            </a:r>
          </a:p>
        </p:txBody>
      </p:sp>
      <p:sp>
        <p:nvSpPr>
          <p:cNvPr id="4" name="Right Arrow 3"/>
          <p:cNvSpPr/>
          <p:nvPr/>
        </p:nvSpPr>
        <p:spPr>
          <a:xfrm>
            <a:off x="1979712" y="2132856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83880" cy="1051560"/>
          </a:xfrm>
        </p:spPr>
        <p:txBody>
          <a:bodyPr/>
          <a:lstStyle/>
          <a:p>
            <a:r>
              <a:rPr lang="en-US" dirty="0"/>
              <a:t>Subtracting negative numbers.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349" y="1484784"/>
            <a:ext cx="8183880" cy="4536504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n-US" dirty="0"/>
              <a:t>If we have</a:t>
            </a:r>
            <a:r>
              <a:rPr lang="en-US" b="1" dirty="0"/>
              <a:t> different</a:t>
            </a:r>
            <a:r>
              <a:rPr lang="en-US" dirty="0"/>
              <a:t> signs         </a:t>
            </a:r>
            <a:r>
              <a:rPr lang="en-US" b="1" dirty="0"/>
              <a:t>subtract</a:t>
            </a:r>
            <a:r>
              <a:rPr lang="en-US" dirty="0"/>
              <a:t> the numbers and the </a:t>
            </a:r>
            <a:r>
              <a:rPr lang="en-US" b="1" dirty="0"/>
              <a:t>sign</a:t>
            </a:r>
            <a:r>
              <a:rPr lang="en-US" dirty="0"/>
              <a:t> of the </a:t>
            </a:r>
            <a:r>
              <a:rPr lang="en-US" b="1" dirty="0"/>
              <a:t>answer</a:t>
            </a:r>
            <a:r>
              <a:rPr lang="en-US" dirty="0"/>
              <a:t> is according to the </a:t>
            </a:r>
            <a:r>
              <a:rPr lang="en-US" b="1" dirty="0"/>
              <a:t>sign</a:t>
            </a:r>
            <a:r>
              <a:rPr lang="en-US" dirty="0"/>
              <a:t> of </a:t>
            </a:r>
            <a:r>
              <a:rPr lang="en-US" u="sng" dirty="0"/>
              <a:t>the </a:t>
            </a:r>
            <a:r>
              <a:rPr lang="en-US" b="1" u="sng" dirty="0"/>
              <a:t>bigger</a:t>
            </a:r>
            <a:r>
              <a:rPr lang="en-US" u="sng" dirty="0"/>
              <a:t> number.</a:t>
            </a:r>
          </a:p>
          <a:p>
            <a:pPr lvl="0">
              <a:lnSpc>
                <a:spcPct val="150000"/>
              </a:lnSpc>
              <a:buNone/>
            </a:pPr>
            <a:r>
              <a:rPr lang="en-US" b="1" dirty="0"/>
              <a:t>Example</a:t>
            </a:r>
            <a:r>
              <a:rPr lang="en-US" dirty="0"/>
              <a:t>: </a:t>
            </a:r>
          </a:p>
          <a:p>
            <a:pPr lvl="0">
              <a:lnSpc>
                <a:spcPct val="150000"/>
              </a:lnSpc>
              <a:buNone/>
            </a:pPr>
            <a:r>
              <a:rPr lang="en-US" dirty="0"/>
              <a:t>-7 + 3 (here we have </a:t>
            </a:r>
            <a:r>
              <a:rPr lang="en-US" b="1" dirty="0"/>
              <a:t>different</a:t>
            </a:r>
            <a:r>
              <a:rPr lang="en-US" dirty="0"/>
              <a:t> signs so we will </a:t>
            </a:r>
            <a:r>
              <a:rPr lang="en-US" b="1" dirty="0"/>
              <a:t>subtract</a:t>
            </a:r>
            <a:r>
              <a:rPr lang="en-US" dirty="0"/>
              <a:t>)</a:t>
            </a:r>
          </a:p>
          <a:p>
            <a:pPr lvl="0">
              <a:lnSpc>
                <a:spcPct val="150000"/>
              </a:lnSpc>
              <a:buNone/>
            </a:pPr>
            <a:r>
              <a:rPr lang="en-US" dirty="0"/>
              <a:t>-7 + 3 = </a:t>
            </a:r>
            <a:r>
              <a:rPr lang="en-US" b="1" dirty="0"/>
              <a:t>-4</a:t>
            </a:r>
            <a:r>
              <a:rPr lang="en-US" dirty="0"/>
              <a:t> (the </a:t>
            </a:r>
            <a:r>
              <a:rPr lang="en-US" b="1" dirty="0"/>
              <a:t>answer</a:t>
            </a:r>
            <a:r>
              <a:rPr lang="en-US" dirty="0"/>
              <a:t> is </a:t>
            </a:r>
            <a:r>
              <a:rPr lang="en-US" b="1" dirty="0"/>
              <a:t>negative</a:t>
            </a:r>
            <a:r>
              <a:rPr lang="en-US" dirty="0"/>
              <a:t> because the </a:t>
            </a:r>
            <a:r>
              <a:rPr lang="en-US" b="1" dirty="0"/>
              <a:t>bigger</a:t>
            </a:r>
            <a:r>
              <a:rPr lang="en-US" dirty="0"/>
              <a:t> number (7) is </a:t>
            </a:r>
            <a:r>
              <a:rPr lang="en-US" b="1" dirty="0"/>
              <a:t>negative</a:t>
            </a:r>
            <a:r>
              <a:rPr lang="en-US" dirty="0"/>
              <a:t>)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3563888" y="1700808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548680"/>
            <a:ext cx="7920880" cy="4968552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en-US" dirty="0"/>
              <a:t>When we have </a:t>
            </a:r>
            <a:r>
              <a:rPr lang="en-US" b="1" dirty="0"/>
              <a:t>two negative</a:t>
            </a:r>
            <a:r>
              <a:rPr lang="en-US" dirty="0"/>
              <a:t> signs (-  -) </a:t>
            </a:r>
            <a:r>
              <a:rPr lang="en-US" b="1" dirty="0"/>
              <a:t>turn</a:t>
            </a:r>
            <a:r>
              <a:rPr lang="en-US" dirty="0"/>
              <a:t> the sign to </a:t>
            </a:r>
            <a:r>
              <a:rPr lang="en-US" b="1" dirty="0"/>
              <a:t>positive </a:t>
            </a:r>
            <a:r>
              <a:rPr lang="en-US" dirty="0"/>
              <a:t>(+).</a:t>
            </a:r>
          </a:p>
          <a:p>
            <a:pPr>
              <a:lnSpc>
                <a:spcPct val="150000"/>
              </a:lnSpc>
              <a:buNone/>
            </a:pPr>
            <a:r>
              <a:rPr lang="en-US" b="1" dirty="0"/>
              <a:t>Example: 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6 - - 7 = ( - - becomes + )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So it will be: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6 + 7 = </a:t>
            </a:r>
            <a:r>
              <a:rPr lang="en-US" b="1" dirty="0"/>
              <a:t>13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9CDB7E-6868-4AF3-9F6E-B9A97523BD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0112" y="2708920"/>
            <a:ext cx="1944216" cy="196669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C0944AA-8008-450D-9811-8B14E7504D03}"/>
              </a:ext>
            </a:extLst>
          </p:cNvPr>
          <p:cNvSpPr txBox="1"/>
          <p:nvPr/>
        </p:nvSpPr>
        <p:spPr>
          <a:xfrm>
            <a:off x="5868144" y="4773257"/>
            <a:ext cx="2814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Ex. 1A, P. 9</a:t>
            </a:r>
          </a:p>
          <a:p>
            <a:r>
              <a:rPr lang="en-US" dirty="0"/>
              <a:t>Q2 + 3 + 5 + 7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/>
              <a:t>Multiplying and dividing negative numbers.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8183880" cy="4620000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n-US" dirty="0"/>
              <a:t>if you have </a:t>
            </a:r>
            <a:r>
              <a:rPr lang="en-US" b="1" dirty="0"/>
              <a:t>same</a:t>
            </a:r>
            <a:r>
              <a:rPr lang="en-US" dirty="0"/>
              <a:t> signs (+ +) or (- -)            The sign of the </a:t>
            </a:r>
            <a:r>
              <a:rPr lang="en-US" b="1" dirty="0"/>
              <a:t>answer</a:t>
            </a:r>
            <a:r>
              <a:rPr lang="en-US" dirty="0"/>
              <a:t> is  </a:t>
            </a:r>
            <a:r>
              <a:rPr lang="en-US" b="1" dirty="0"/>
              <a:t>positive</a:t>
            </a:r>
            <a:r>
              <a:rPr lang="en-US" dirty="0"/>
              <a:t> (+).</a:t>
            </a:r>
          </a:p>
          <a:p>
            <a:pPr lvl="0">
              <a:lnSpc>
                <a:spcPct val="150000"/>
              </a:lnSpc>
              <a:buNone/>
            </a:pPr>
            <a:r>
              <a:rPr lang="en-US" b="1" dirty="0"/>
              <a:t>Example: </a:t>
            </a:r>
          </a:p>
          <a:p>
            <a:pPr lvl="0">
              <a:lnSpc>
                <a:spcPct val="150000"/>
              </a:lnSpc>
              <a:buNone/>
            </a:pPr>
            <a:r>
              <a:rPr lang="en-US" dirty="0"/>
              <a:t>7 x 2 (</a:t>
            </a:r>
            <a:r>
              <a:rPr lang="en-US" b="1" dirty="0"/>
              <a:t>same</a:t>
            </a:r>
            <a:r>
              <a:rPr lang="en-US" dirty="0"/>
              <a:t> signs        the </a:t>
            </a:r>
            <a:r>
              <a:rPr lang="en-US" b="1" dirty="0"/>
              <a:t>answer</a:t>
            </a:r>
            <a:r>
              <a:rPr lang="en-US" dirty="0"/>
              <a:t> is </a:t>
            </a:r>
            <a:r>
              <a:rPr lang="en-US" b="1" dirty="0"/>
              <a:t>+</a:t>
            </a:r>
            <a:r>
              <a:rPr lang="en-US" dirty="0"/>
              <a:t>)</a:t>
            </a:r>
          </a:p>
          <a:p>
            <a:pPr lvl="0">
              <a:lnSpc>
                <a:spcPct val="150000"/>
              </a:lnSpc>
              <a:buNone/>
            </a:pPr>
            <a:r>
              <a:rPr lang="en-US" dirty="0"/>
              <a:t>7 x 2 = </a:t>
            </a:r>
            <a:r>
              <a:rPr lang="en-US" b="1" dirty="0"/>
              <a:t>+14 </a:t>
            </a:r>
          </a:p>
          <a:p>
            <a:pPr lvl="0">
              <a:lnSpc>
                <a:spcPct val="150000"/>
              </a:lnSpc>
              <a:buNone/>
            </a:pPr>
            <a:endParaRPr lang="en-US" b="1" dirty="0"/>
          </a:p>
          <a:p>
            <a:pPr lvl="0">
              <a:lnSpc>
                <a:spcPct val="150000"/>
              </a:lnSpc>
              <a:buNone/>
            </a:pPr>
            <a:r>
              <a:rPr lang="en-US" dirty="0"/>
              <a:t>-2 x (-5)  (</a:t>
            </a:r>
            <a:r>
              <a:rPr lang="en-US" b="1" dirty="0"/>
              <a:t>same</a:t>
            </a:r>
            <a:r>
              <a:rPr lang="en-US" dirty="0"/>
              <a:t> signs         the </a:t>
            </a:r>
            <a:r>
              <a:rPr lang="en-US" b="1" dirty="0"/>
              <a:t>answer</a:t>
            </a:r>
            <a:r>
              <a:rPr lang="en-US" dirty="0"/>
              <a:t> is </a:t>
            </a:r>
            <a:r>
              <a:rPr lang="en-US" b="1" dirty="0"/>
              <a:t>+</a:t>
            </a:r>
            <a:r>
              <a:rPr lang="en-US" dirty="0"/>
              <a:t>)</a:t>
            </a:r>
          </a:p>
          <a:p>
            <a:pPr lvl="0">
              <a:lnSpc>
                <a:spcPct val="150000"/>
              </a:lnSpc>
              <a:buNone/>
            </a:pPr>
            <a:r>
              <a:rPr lang="en-US" dirty="0"/>
              <a:t>-2 x (-5) = </a:t>
            </a:r>
            <a:r>
              <a:rPr lang="en-US" b="1" dirty="0"/>
              <a:t>+10 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4427984" y="1091980"/>
            <a:ext cx="576064" cy="2922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3">
            <a:extLst>
              <a:ext uri="{FF2B5EF4-FFF2-40B4-BE49-F238E27FC236}">
                <a16:creationId xmlns:a16="http://schemas.microsoft.com/office/drawing/2014/main" id="{07340149-38CE-4349-9BE2-DF1FCD768E32}"/>
              </a:ext>
            </a:extLst>
          </p:cNvPr>
          <p:cNvSpPr/>
          <p:nvPr/>
        </p:nvSpPr>
        <p:spPr>
          <a:xfrm>
            <a:off x="2195736" y="2636912"/>
            <a:ext cx="423664" cy="2922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3">
            <a:extLst>
              <a:ext uri="{FF2B5EF4-FFF2-40B4-BE49-F238E27FC236}">
                <a16:creationId xmlns:a16="http://schemas.microsoft.com/office/drawing/2014/main" id="{12308EDC-558E-4D32-B466-87DA4BB85C82}"/>
              </a:ext>
            </a:extLst>
          </p:cNvPr>
          <p:cNvSpPr/>
          <p:nvPr/>
        </p:nvSpPr>
        <p:spPr>
          <a:xfrm>
            <a:off x="2608348" y="4293096"/>
            <a:ext cx="4236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60648"/>
            <a:ext cx="8183880" cy="4187952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n-US" dirty="0"/>
              <a:t>If you have </a:t>
            </a:r>
            <a:r>
              <a:rPr lang="en-US" b="1" dirty="0"/>
              <a:t>different</a:t>
            </a:r>
            <a:r>
              <a:rPr lang="en-US" dirty="0"/>
              <a:t> signs (+ -)       The sign of the </a:t>
            </a:r>
            <a:r>
              <a:rPr lang="en-US" b="1" dirty="0"/>
              <a:t>answer</a:t>
            </a:r>
            <a:r>
              <a:rPr lang="en-US" dirty="0"/>
              <a:t> is </a:t>
            </a:r>
            <a:r>
              <a:rPr lang="en-US" b="1" dirty="0"/>
              <a:t>negative</a:t>
            </a:r>
            <a:r>
              <a:rPr lang="en-US" dirty="0"/>
              <a:t> (-)</a:t>
            </a:r>
          </a:p>
          <a:p>
            <a:pPr lvl="0">
              <a:lnSpc>
                <a:spcPct val="150000"/>
              </a:lnSpc>
              <a:buNone/>
            </a:pPr>
            <a:r>
              <a:rPr lang="en-US" b="1" dirty="0"/>
              <a:t>Example: </a:t>
            </a:r>
          </a:p>
          <a:p>
            <a:pPr lvl="0">
              <a:lnSpc>
                <a:spcPct val="150000"/>
              </a:lnSpc>
              <a:buNone/>
            </a:pPr>
            <a:r>
              <a:rPr lang="en-US" dirty="0"/>
              <a:t>-7 x 3 = (</a:t>
            </a:r>
            <a:r>
              <a:rPr lang="en-US" b="1" dirty="0"/>
              <a:t>different</a:t>
            </a:r>
            <a:r>
              <a:rPr lang="en-US" dirty="0"/>
              <a:t> signs, the </a:t>
            </a:r>
            <a:r>
              <a:rPr lang="en-US" b="1" dirty="0"/>
              <a:t>answer</a:t>
            </a:r>
            <a:r>
              <a:rPr lang="en-US" dirty="0"/>
              <a:t> is -)</a:t>
            </a:r>
          </a:p>
          <a:p>
            <a:pPr lvl="0">
              <a:lnSpc>
                <a:spcPct val="150000"/>
              </a:lnSpc>
              <a:buNone/>
            </a:pPr>
            <a:r>
              <a:rPr lang="en-US" dirty="0"/>
              <a:t>-7 x 3 = - 21</a:t>
            </a:r>
          </a:p>
          <a:p>
            <a:pPr lvl="0">
              <a:lnSpc>
                <a:spcPct val="150000"/>
              </a:lnSpc>
              <a:buNone/>
            </a:pPr>
            <a:endParaRPr lang="en-US" dirty="0"/>
          </a:p>
          <a:p>
            <a:pPr lvl="0">
              <a:lnSpc>
                <a:spcPct val="150000"/>
              </a:lnSpc>
              <a:buNone/>
            </a:pPr>
            <a:r>
              <a:rPr lang="en-US" dirty="0"/>
              <a:t>-25 ÷ (-5) (same signs, the answer is +)</a:t>
            </a:r>
          </a:p>
          <a:p>
            <a:pPr lvl="0">
              <a:lnSpc>
                <a:spcPct val="150000"/>
              </a:lnSpc>
              <a:buNone/>
            </a:pPr>
            <a:r>
              <a:rPr lang="en-US" dirty="0"/>
              <a:t>-25 ÷ (-5) = +5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10" name="Right Arrow 3">
            <a:extLst>
              <a:ext uri="{FF2B5EF4-FFF2-40B4-BE49-F238E27FC236}">
                <a16:creationId xmlns:a16="http://schemas.microsoft.com/office/drawing/2014/main" id="{9D4F1B9A-C8B6-4643-A946-F4A0CDA2F5DB}"/>
              </a:ext>
            </a:extLst>
          </p:cNvPr>
          <p:cNvSpPr/>
          <p:nvPr/>
        </p:nvSpPr>
        <p:spPr>
          <a:xfrm>
            <a:off x="3923928" y="404664"/>
            <a:ext cx="36004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37353A3-BF35-49E2-8FB4-CC97A56460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8144" y="3068960"/>
            <a:ext cx="1944216" cy="196669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7165AAF-6D03-406E-BCA6-E6232EA37179}"/>
              </a:ext>
            </a:extLst>
          </p:cNvPr>
          <p:cNvSpPr txBox="1"/>
          <p:nvPr/>
        </p:nvSpPr>
        <p:spPr>
          <a:xfrm>
            <a:off x="6084168" y="5035653"/>
            <a:ext cx="2814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Ex. 1B, P. 11</a:t>
            </a:r>
          </a:p>
          <a:p>
            <a:r>
              <a:rPr lang="en-US" dirty="0"/>
              <a:t>Q 4 + 5 + 7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548680"/>
            <a:ext cx="8136904" cy="4968552"/>
          </a:xfrm>
        </p:spPr>
        <p:txBody>
          <a:bodyPr/>
          <a:lstStyle/>
          <a:p>
            <a:r>
              <a:rPr lang="en-US" dirty="0"/>
              <a:t>To review watch the video below:</a:t>
            </a:r>
          </a:p>
          <a:p>
            <a:pPr>
              <a:buNone/>
            </a:pPr>
            <a:r>
              <a:rPr lang="en-US" dirty="0"/>
              <a:t> </a:t>
            </a:r>
          </a:p>
          <a:p>
            <a:pPr>
              <a:buNone/>
            </a:pPr>
            <a:r>
              <a:rPr lang="en-US" dirty="0">
                <a:hlinkClick r:id="rId2"/>
              </a:rPr>
              <a:t>https://www.youtube.com/watch?v=_BgblvF90UE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4685</TotalTime>
  <Words>1241</Words>
  <Application>Microsoft Office PowerPoint</Application>
  <PresentationFormat>On-screen Show (4:3)</PresentationFormat>
  <Paragraphs>143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Trebuchet MS</vt:lpstr>
      <vt:lpstr>Wingdings</vt:lpstr>
      <vt:lpstr>Wingdings 3</vt:lpstr>
      <vt:lpstr>Facet</vt:lpstr>
      <vt:lpstr>  Unit 1 “Integers, powers and roots”</vt:lpstr>
      <vt:lpstr>What are positive and negative numbers?</vt:lpstr>
      <vt:lpstr>Example: Decide what number is greater?</vt:lpstr>
      <vt:lpstr>Adding negative numbers</vt:lpstr>
      <vt:lpstr>Subtracting negative numbers.</vt:lpstr>
      <vt:lpstr>PowerPoint Presentation</vt:lpstr>
      <vt:lpstr>Multiplying and dividing negative numbers.</vt:lpstr>
      <vt:lpstr>PowerPoint Presentation</vt:lpstr>
      <vt:lpstr>PowerPoint Presentation</vt:lpstr>
      <vt:lpstr>The order of operations</vt:lpstr>
      <vt:lpstr>PowerPoint Presentation</vt:lpstr>
      <vt:lpstr>Multiples and factors.</vt:lpstr>
      <vt:lpstr>Factors.</vt:lpstr>
      <vt:lpstr>Prime number.</vt:lpstr>
      <vt:lpstr>Composite number.</vt:lpstr>
      <vt:lpstr>PowerPoint Presentation</vt:lpstr>
      <vt:lpstr>The highest common factor (HCF)</vt:lpstr>
      <vt:lpstr>The lowest multiple (LCM)</vt:lpstr>
      <vt:lpstr>Divisibility tests.</vt:lpstr>
      <vt:lpstr>PowerPoint Presentation</vt:lpstr>
      <vt:lpstr>Square numbers and square roots</vt:lpstr>
      <vt:lpstr>Square root.</vt:lpstr>
      <vt:lpstr>Cube number.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“Number and calculation 1”</dc:title>
  <dc:creator>NOS</dc:creator>
  <cp:lastModifiedBy>L.AldawaherAlhalasah</cp:lastModifiedBy>
  <cp:revision>31</cp:revision>
  <dcterms:created xsi:type="dcterms:W3CDTF">2020-06-24T05:53:27Z</dcterms:created>
  <dcterms:modified xsi:type="dcterms:W3CDTF">2022-09-28T08:59:15Z</dcterms:modified>
</cp:coreProperties>
</file>