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2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2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2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2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7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2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9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8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99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48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11/29/2022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24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5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s://www.youtube.com/embed/NC8ItrcR2Ak?feature=oembed" TargetMode="External"/><Relationship Id="rId1" Type="http://schemas.openxmlformats.org/officeDocument/2006/relationships/video" Target="https://www.youtube.com/embed/L8vz1MQsuys?feature=oembed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3DB895-35AA-4FDB-AC12-46272D344C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37006" b="67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32364-3DDE-4192-9332-D456961C4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en-US"/>
              <a:t>Sankey Diagrams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727590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77F84-7769-4F0D-B008-AF1E3505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Sankey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BBCDC-2047-42C3-B58B-9080A980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400" dirty="0"/>
              <a:t>Sankey diagrams show the energy transfers taking place in a device, they have in a way the same idea as energy diagrams but with a difference of showing the amount of each energy that goes into and out of the process.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Using them gives us a better understanding of the nature of the system and its efficiency.</a:t>
            </a:r>
          </a:p>
        </p:txBody>
      </p:sp>
    </p:spTree>
    <p:extLst>
      <p:ext uri="{BB962C8B-B14F-4D97-AF65-F5344CB8AC3E}">
        <p14:creationId xmlns:p14="http://schemas.microsoft.com/office/powerpoint/2010/main" val="26128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Sankey Diagrams:</a:t>
            </a:r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72" t="29543" r="25910" b="23737"/>
          <a:stretch/>
        </p:blipFill>
        <p:spPr>
          <a:xfrm>
            <a:off x="1748118" y="1667435"/>
            <a:ext cx="8095129" cy="443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19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2A0F06-3188-47FD-98A8-E8A5B4AB7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Sankey Diagrams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0EEDD0-05F5-4FE8-A48F-2EB3CBB63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1659118"/>
            <a:ext cx="4928647" cy="46662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Here is an example of a Sankey diagram for a light bulb.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GB" altLang="en-US" sz="2400" dirty="0"/>
              <a:t>The width of the arrow shows the energy involved in joules, let say we have 100 joules of electrical energy.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GB" altLang="en-US" sz="2400" dirty="0"/>
              <a:t>The useful energy output is shown horizontally. Here it is 10 joules of light.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60000"/>
              </a:spcAft>
            </a:pPr>
            <a:r>
              <a:rPr lang="en-GB" altLang="en-US" sz="2400" dirty="0"/>
              <a:t>The </a:t>
            </a:r>
            <a:r>
              <a:rPr lang="en-GB" altLang="en-US" sz="2400" dirty="0" smtClean="0"/>
              <a:t>wasted/dissipated </a:t>
            </a:r>
            <a:r>
              <a:rPr lang="en-GB" altLang="en-US" sz="2400" dirty="0"/>
              <a:t>energy output is shown vertically (up or down). Here it is 90 joules of heat. </a:t>
            </a:r>
            <a:endParaRPr lang="en-US" altLang="en-US" sz="2400" dirty="0"/>
          </a:p>
          <a:p>
            <a:endParaRPr lang="en-US" sz="2400" dirty="0"/>
          </a:p>
        </p:txBody>
      </p:sp>
      <p:pic>
        <p:nvPicPr>
          <p:cNvPr id="7" name="Content Placeholder 6" descr="09_05_06_slide 2.jpg">
            <a:extLst>
              <a:ext uri="{FF2B5EF4-FFF2-40B4-BE49-F238E27FC236}">
                <a16:creationId xmlns:a16="http://schemas.microsoft.com/office/drawing/2014/main" id="{BD9F8E29-7A49-493E-B9D3-299B1161B5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48698"/>
            <a:ext cx="5670212" cy="368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B94BA68-751E-4894-B49F-E31687966D12}"/>
              </a:ext>
            </a:extLst>
          </p:cNvPr>
          <p:cNvCxnSpPr>
            <a:cxnSpLocks/>
          </p:cNvCxnSpPr>
          <p:nvPr/>
        </p:nvCxnSpPr>
        <p:spPr>
          <a:xfrm>
            <a:off x="9464634" y="2014194"/>
            <a:ext cx="0" cy="2421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5D5CF10-552E-40D8-971F-288C36425363}"/>
              </a:ext>
            </a:extLst>
          </p:cNvPr>
          <p:cNvSpPr txBox="1"/>
          <p:nvPr/>
        </p:nvSpPr>
        <p:spPr>
          <a:xfrm>
            <a:off x="8823365" y="1652240"/>
            <a:ext cx="149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Useful energy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532DB3-BD99-4216-B6E7-CA76CB1E0829}"/>
              </a:ext>
            </a:extLst>
          </p:cNvPr>
          <p:cNvCxnSpPr>
            <a:cxnSpLocks/>
          </p:cNvCxnSpPr>
          <p:nvPr/>
        </p:nvCxnSpPr>
        <p:spPr>
          <a:xfrm flipV="1">
            <a:off x="8385957" y="5360792"/>
            <a:ext cx="437408" cy="37499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C6C6235-F67E-45B5-BBF7-14E7272B77C8}"/>
              </a:ext>
            </a:extLst>
          </p:cNvPr>
          <p:cNvSpPr txBox="1"/>
          <p:nvPr/>
        </p:nvSpPr>
        <p:spPr>
          <a:xfrm>
            <a:off x="7637816" y="5512639"/>
            <a:ext cx="182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Dissipated energy 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2B0CDB-1A6E-46BA-959A-F6A67B819DF3}"/>
              </a:ext>
            </a:extLst>
          </p:cNvPr>
          <p:cNvSpPr txBox="1"/>
          <p:nvPr/>
        </p:nvSpPr>
        <p:spPr>
          <a:xfrm>
            <a:off x="5953499" y="1690058"/>
            <a:ext cx="18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Input Energy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14DE9A8-B698-46C6-805D-C5C7D9F68F04}"/>
              </a:ext>
            </a:extLst>
          </p:cNvPr>
          <p:cNvCxnSpPr>
            <a:cxnSpLocks/>
          </p:cNvCxnSpPr>
          <p:nvPr/>
        </p:nvCxnSpPr>
        <p:spPr>
          <a:xfrm>
            <a:off x="6648203" y="2045535"/>
            <a:ext cx="0" cy="2421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698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84C69-FE2C-47BC-B95B-2A1B57C79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and Sankey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C9217-599C-40D2-A5C3-7BEB0C182D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From the previous example we can see that the wasted energy is much more than useful energy.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Therefore we can say that the light bulb used is not efficient just by looking at the Sankey diagram.</a:t>
            </a:r>
          </a:p>
        </p:txBody>
      </p:sp>
      <p:pic>
        <p:nvPicPr>
          <p:cNvPr id="5" name="Content Placeholder 6" descr="09_05_06_slide 2.jpg">
            <a:extLst>
              <a:ext uri="{FF2B5EF4-FFF2-40B4-BE49-F238E27FC236}">
                <a16:creationId xmlns:a16="http://schemas.microsoft.com/office/drawing/2014/main" id="{CA8C2CE7-A5C4-419B-8635-C94D8ED395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25" y="2461053"/>
            <a:ext cx="4664075" cy="303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51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8D8B-9579-47CB-99F5-CB308E3F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draw a Sankey Diagram?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823D-1DC0-44D7-84A1-8430900FF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5526505" cy="42303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Let us say we want to draw a Sankey Diagram for some fireworks.</a:t>
            </a:r>
          </a:p>
          <a:p>
            <a:pPr>
              <a:lnSpc>
                <a:spcPct val="150000"/>
              </a:lnSpc>
            </a:pPr>
            <a:r>
              <a:rPr lang="en-GB" altLang="en-US" sz="2400" dirty="0"/>
              <a:t>A firework converts 100J of chemical energy into 80J of light energy and 20J of sound energy.</a:t>
            </a:r>
            <a:endParaRPr lang="en-US" alt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So we start with step one, the base of the diagram which is a rectangle with the input energy (chemical).</a:t>
            </a:r>
          </a:p>
          <a:p>
            <a:endParaRPr lang="en-US" sz="2400" dirty="0"/>
          </a:p>
        </p:txBody>
      </p:sp>
      <p:pic>
        <p:nvPicPr>
          <p:cNvPr id="5" name="Picture 6" descr="sankey_slide05_01.jpg">
            <a:extLst>
              <a:ext uri="{FF2B5EF4-FFF2-40B4-BE49-F238E27FC236}">
                <a16:creationId xmlns:a16="http://schemas.microsoft.com/office/drawing/2014/main" id="{DAE32A32-A08F-4D2C-B17B-E2E0D66EAA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64" r="56452" b="46978"/>
          <a:stretch/>
        </p:blipFill>
        <p:spPr bwMode="auto">
          <a:xfrm>
            <a:off x="7048580" y="2723950"/>
            <a:ext cx="3518212" cy="23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746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8D8B-9579-47CB-99F5-CB308E3F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draw a Sankey Diagram?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823D-1DC0-44D7-84A1-8430900FF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8673967" cy="3749040"/>
          </a:xfrm>
        </p:spPr>
        <p:txBody>
          <a:bodyPr>
            <a:normAutofit/>
          </a:bodyPr>
          <a:lstStyle/>
          <a:p>
            <a:r>
              <a:rPr lang="en-US" sz="2400" dirty="0"/>
              <a:t>Step two, we draw the useful energy arrow straight as in the diagram.</a:t>
            </a:r>
          </a:p>
          <a:p>
            <a:endParaRPr lang="en-US" sz="2400" dirty="0"/>
          </a:p>
        </p:txBody>
      </p:sp>
      <p:pic>
        <p:nvPicPr>
          <p:cNvPr id="7" name="Picture 5" descr="sankey_slide05_02.jpg">
            <a:extLst>
              <a:ext uri="{FF2B5EF4-FFF2-40B4-BE49-F238E27FC236}">
                <a16:creationId xmlns:a16="http://schemas.microsoft.com/office/drawing/2014/main" id="{1D1005CB-143D-4FFD-987C-912AAB78DA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44" b="40044"/>
          <a:stretch/>
        </p:blipFill>
        <p:spPr bwMode="auto">
          <a:xfrm>
            <a:off x="2451234" y="2938110"/>
            <a:ext cx="6251384" cy="2521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6429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8D8B-9579-47CB-99F5-CB308E3F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draw a Sankey Diagram?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823D-1DC0-44D7-84A1-8430900FF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2103119"/>
            <a:ext cx="8673967" cy="4273929"/>
          </a:xfrm>
        </p:spPr>
        <p:txBody>
          <a:bodyPr>
            <a:normAutofit/>
          </a:bodyPr>
          <a:lstStyle/>
          <a:p>
            <a:r>
              <a:rPr lang="en-US" sz="2400" dirty="0"/>
              <a:t>Step three, we draw the wasted energy arrow pointing downward as in the diagram.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Note that the total energy input </a:t>
            </a:r>
          </a:p>
          <a:p>
            <a:pPr marL="0" indent="0">
              <a:buNone/>
            </a:pPr>
            <a:r>
              <a:rPr lang="en-US" sz="2400" dirty="0"/>
              <a:t>must equal t the total energy output.</a:t>
            </a:r>
          </a:p>
          <a:p>
            <a:endParaRPr lang="en-US" sz="2400" dirty="0"/>
          </a:p>
        </p:txBody>
      </p:sp>
      <p:pic>
        <p:nvPicPr>
          <p:cNvPr id="6" name="Picture 6" descr="sankey_slide05_03.jpg">
            <a:extLst>
              <a:ext uri="{FF2B5EF4-FFF2-40B4-BE49-F238E27FC236}">
                <a16:creationId xmlns:a16="http://schemas.microsoft.com/office/drawing/2014/main" id="{108F2171-052D-43C3-B790-C41243CA15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94" b="15135"/>
          <a:stretch/>
        </p:blipFill>
        <p:spPr bwMode="auto">
          <a:xfrm>
            <a:off x="6096000" y="2588821"/>
            <a:ext cx="5402314" cy="3009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448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AEE3-8354-496A-B338-BE1034C3E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Videos on Sankey Diagrams</a:t>
            </a:r>
          </a:p>
        </p:txBody>
      </p:sp>
      <p:pic>
        <p:nvPicPr>
          <p:cNvPr id="5" name="Online Media 4" title="The Sankey Diagram - GCSE Physics">
            <a:hlinkClick r:id="" action="ppaction://media"/>
            <a:extLst>
              <a:ext uri="{FF2B5EF4-FFF2-40B4-BE49-F238E27FC236}">
                <a16:creationId xmlns:a16="http://schemas.microsoft.com/office/drawing/2014/main" id="{242A1C0E-1ABC-49F1-94CC-72D69DAF8F8F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66800" y="2665413"/>
            <a:ext cx="4664075" cy="2624137"/>
          </a:xfrm>
          <a:prstGeom prst="rect">
            <a:avLst/>
          </a:prstGeom>
        </p:spPr>
      </p:pic>
      <p:pic>
        <p:nvPicPr>
          <p:cNvPr id="6" name="Online Media 5" title="Physics - Energy - Sankey Diagrams">
            <a:hlinkClick r:id="" action="ppaction://media"/>
            <a:extLst>
              <a:ext uri="{FF2B5EF4-FFF2-40B4-BE49-F238E27FC236}">
                <a16:creationId xmlns:a16="http://schemas.microsoft.com/office/drawing/2014/main" id="{8664B845-62AD-4315-8F96-0B7EB65C9B55}"/>
              </a:ext>
            </a:extLst>
          </p:cNvPr>
          <p:cNvPicPr>
            <a:picLocks noGrp="1" noRot="1" noChangeAspect="1"/>
          </p:cNvPicPr>
          <p:nvPr>
            <p:ph sz="half" idx="2"/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461125" y="2665413"/>
            <a:ext cx="4664075" cy="26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41242B"/>
      </a:dk2>
      <a:lt2>
        <a:srgbClr val="E2E8E7"/>
      </a:lt2>
      <a:accent1>
        <a:srgbClr val="C696A1"/>
      </a:accent1>
      <a:accent2>
        <a:srgbClr val="BA8A7F"/>
      </a:accent2>
      <a:accent3>
        <a:srgbClr val="B8A07C"/>
      </a:accent3>
      <a:accent4>
        <a:srgbClr val="A6A772"/>
      </a:accent4>
      <a:accent5>
        <a:srgbClr val="98A980"/>
      </a:accent5>
      <a:accent6>
        <a:srgbClr val="7FAE77"/>
      </a:accent6>
      <a:hlink>
        <a:srgbClr val="568E81"/>
      </a:hlink>
      <a:folHlink>
        <a:srgbClr val="7F7F7F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6726</TotalTime>
  <Words>319</Words>
  <Application>Microsoft Office PowerPoint</Application>
  <PresentationFormat>Widescreen</PresentationFormat>
  <Paragraphs>30</Paragraphs>
  <Slides>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Schoolbook</vt:lpstr>
      <vt:lpstr>Franklin Gothic Book</vt:lpstr>
      <vt:lpstr>Garamond</vt:lpstr>
      <vt:lpstr>SavonVTI</vt:lpstr>
      <vt:lpstr>Sankey Diagrams</vt:lpstr>
      <vt:lpstr>Sankey Diagrams</vt:lpstr>
      <vt:lpstr>Sankey Diagrams:</vt:lpstr>
      <vt:lpstr>Sankey Diagrams</vt:lpstr>
      <vt:lpstr>Efficiency and Sankey Diagram</vt:lpstr>
      <vt:lpstr>How to draw a Sankey Diagram?</vt:lpstr>
      <vt:lpstr>How to draw a Sankey Diagram? (Cont.)</vt:lpstr>
      <vt:lpstr>How to draw a Sankey Diagram? (Cont.)</vt:lpstr>
      <vt:lpstr>Videos on Sankey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Sankey Diagrams</dc:title>
  <dc:creator>mudar rawas</dc:creator>
  <cp:lastModifiedBy>W.AlBagain</cp:lastModifiedBy>
  <cp:revision>24</cp:revision>
  <dcterms:created xsi:type="dcterms:W3CDTF">2020-03-26T19:25:55Z</dcterms:created>
  <dcterms:modified xsi:type="dcterms:W3CDTF">2022-11-29T17:34:38Z</dcterms:modified>
</cp:coreProperties>
</file>