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C61B652-DD84-4CEE-9EFF-423ECA1BD90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45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3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337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828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72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151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48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115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1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7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65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05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1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60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3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61B652-DD84-4CEE-9EFF-423ECA1BD90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8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8734-4402-44A5-9C30-93B9071A2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Quoted Speech and Saying Verbs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39A49-9746-4BAD-8399-465502013D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00" b="1" u="sng" dirty="0"/>
              <a:t>Learning Objective:</a:t>
            </a:r>
            <a:r>
              <a:rPr lang="en-US" sz="2600" b="1" dirty="0"/>
              <a:t> </a:t>
            </a:r>
            <a:r>
              <a:rPr lang="en-US" sz="2600" dirty="0"/>
              <a:t>To be able to use speech marks correctly and to use different saying verbs. </a:t>
            </a:r>
          </a:p>
        </p:txBody>
      </p:sp>
    </p:spTree>
    <p:extLst>
      <p:ext uri="{BB962C8B-B14F-4D97-AF65-F5344CB8AC3E}">
        <p14:creationId xmlns:p14="http://schemas.microsoft.com/office/powerpoint/2010/main" val="17811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2277-11BB-40DC-A534-9031B8FF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are quotation marks (speech marks)?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7030A-6681-44B7-AE75-FA8C8C704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7384773" cy="3318936"/>
          </a:xfrm>
        </p:spPr>
        <p:txBody>
          <a:bodyPr>
            <a:normAutofit/>
          </a:bodyPr>
          <a:lstStyle/>
          <a:p>
            <a:r>
              <a:rPr lang="en-US" sz="3200" dirty="0"/>
              <a:t>Quotation marks are used to show someone's exact words. </a:t>
            </a:r>
          </a:p>
          <a:p>
            <a:r>
              <a:rPr lang="en-US" sz="3200" dirty="0"/>
              <a:t>They go before and after the person’s exact words.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Quoting | GSA Learning Support">
            <a:extLst>
              <a:ext uri="{FF2B5EF4-FFF2-40B4-BE49-F238E27FC236}">
                <a16:creationId xmlns:a16="http://schemas.microsoft.com/office/drawing/2014/main" id="{7BB69381-99CE-4095-928E-455984CCE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24" y="4460196"/>
            <a:ext cx="4229100" cy="168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43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5E7AD-F3D5-47F6-9CFB-77511DD46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should we place quotation marks?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4B416-32F3-4030-9A31-B8B994E42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ClrTx/>
              <a:buFont typeface="+mj-lt"/>
              <a:buAutoNum type="arabicParenR"/>
            </a:pPr>
            <a:r>
              <a:rPr lang="en-US" sz="2500" dirty="0"/>
              <a:t>Open the quotation with a small 66.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sz="2500" dirty="0"/>
              <a:t>Begin with a capital letter. 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sz="2500" dirty="0"/>
              <a:t>End the quoted speech with the correct punctuation. 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sz="2500" dirty="0"/>
              <a:t>Close the quotation with a small 99.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sz="2500" dirty="0"/>
              <a:t>Make sure to use a saying verb with the name of the person speaking. </a:t>
            </a:r>
          </a:p>
          <a:p>
            <a:pPr marL="0" indent="0">
              <a:buClrTx/>
              <a:buNone/>
            </a:pPr>
            <a:r>
              <a:rPr lang="en-US" sz="2500" dirty="0"/>
              <a:t>		</a:t>
            </a:r>
            <a:r>
              <a:rPr lang="en-US" sz="3500" dirty="0"/>
              <a:t> </a:t>
            </a:r>
            <a:r>
              <a:rPr lang="en-US" sz="3500" b="1" dirty="0">
                <a:solidFill>
                  <a:srgbClr val="FF0000"/>
                </a:solidFill>
              </a:rPr>
              <a:t>“</a:t>
            </a:r>
            <a:r>
              <a:rPr lang="en-US" sz="3000" dirty="0">
                <a:highlight>
                  <a:srgbClr val="FFFF00"/>
                </a:highlight>
              </a:rPr>
              <a:t>T</a:t>
            </a:r>
            <a:r>
              <a:rPr lang="en-US" sz="3000" dirty="0"/>
              <a:t>his is a great book</a:t>
            </a:r>
            <a:r>
              <a:rPr lang="en-US" sz="3000" b="1" dirty="0">
                <a:highlight>
                  <a:srgbClr val="FFFF00"/>
                </a:highlight>
              </a:rPr>
              <a:t>!</a:t>
            </a:r>
            <a:r>
              <a:rPr lang="en-US" sz="3500" b="1" dirty="0">
                <a:solidFill>
                  <a:srgbClr val="FF0000"/>
                </a:solidFill>
              </a:rPr>
              <a:t>”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>
                <a:solidFill>
                  <a:schemeClr val="tx1"/>
                </a:solidFill>
              </a:rPr>
              <a:t>Sam </a:t>
            </a:r>
            <a:r>
              <a:rPr lang="en-US" sz="3000" b="1" dirty="0">
                <a:solidFill>
                  <a:schemeClr val="tx1"/>
                </a:solidFill>
                <a:highlight>
                  <a:srgbClr val="FFFF00"/>
                </a:highlight>
              </a:rPr>
              <a:t>shouted</a:t>
            </a:r>
            <a:r>
              <a:rPr lang="en-US" sz="3000" b="1" dirty="0">
                <a:solidFill>
                  <a:schemeClr val="tx1"/>
                </a:solidFill>
              </a:rPr>
              <a:t>. </a:t>
            </a:r>
          </a:p>
          <a:p>
            <a:pPr marL="0" indent="0">
              <a:buClrTx/>
              <a:buNone/>
            </a:pPr>
            <a:endParaRPr lang="en-US" sz="25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artoon kids reading book Royalty Free Vector Image">
            <a:extLst>
              <a:ext uri="{FF2B5EF4-FFF2-40B4-BE49-F238E27FC236}">
                <a16:creationId xmlns:a16="http://schemas.microsoft.com/office/drawing/2014/main" id="{B224C779-A87B-4180-8756-0E9B8E00A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" t="4445" r="2827" b="10724"/>
          <a:stretch/>
        </p:blipFill>
        <p:spPr bwMode="auto">
          <a:xfrm>
            <a:off x="8680174" y="2056296"/>
            <a:ext cx="2610678" cy="21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44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646F1-E634-4C54-B6A2-FE0B02B50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should we place quotation marks?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33DB2-0590-4883-ADC2-706E3B3D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116521"/>
          </a:xfrm>
        </p:spPr>
        <p:txBody>
          <a:bodyPr>
            <a:normAutofit fontScale="25000" lnSpcReduction="20000"/>
          </a:bodyPr>
          <a:lstStyle/>
          <a:p>
            <a:r>
              <a:rPr lang="en-US" sz="10000" dirty="0"/>
              <a:t>If the quotation comes </a:t>
            </a:r>
            <a:r>
              <a:rPr lang="en-US" sz="10000" b="1" u="sng" dirty="0"/>
              <a:t>at the end</a:t>
            </a:r>
            <a:r>
              <a:rPr lang="en-US" sz="10000" dirty="0"/>
              <a:t>, make sure to place a comma after the saying verb. For 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1DD79F-5FD4-4CFE-904F-F12B9D2945FC}"/>
              </a:ext>
            </a:extLst>
          </p:cNvPr>
          <p:cNvSpPr txBox="1"/>
          <p:nvPr/>
        </p:nvSpPr>
        <p:spPr>
          <a:xfrm>
            <a:off x="3019839" y="3434926"/>
            <a:ext cx="6152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The teacher asked</a:t>
            </a:r>
            <a:r>
              <a:rPr lang="en-US" sz="3000" b="1" dirty="0">
                <a:highlight>
                  <a:srgbClr val="00FF00"/>
                </a:highlight>
              </a:rPr>
              <a:t>,</a:t>
            </a:r>
            <a:r>
              <a:rPr lang="en-US" sz="2500" b="1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“</a:t>
            </a:r>
            <a:r>
              <a:rPr lang="en-US" sz="2500" dirty="0">
                <a:highlight>
                  <a:srgbClr val="00FFFF"/>
                </a:highlight>
              </a:rPr>
              <a:t>D</a:t>
            </a:r>
            <a:r>
              <a:rPr lang="en-US" sz="2500" dirty="0"/>
              <a:t>id you like this book</a:t>
            </a:r>
            <a:r>
              <a:rPr lang="en-US" sz="3000" b="1" dirty="0">
                <a:highlight>
                  <a:srgbClr val="FFFF00"/>
                </a:highlight>
              </a:rPr>
              <a:t>?</a:t>
            </a:r>
            <a:r>
              <a:rPr lang="en-US" sz="3000" b="1" dirty="0">
                <a:solidFill>
                  <a:srgbClr val="FF0000"/>
                </a:solidFill>
              </a:rPr>
              <a:t>”</a:t>
            </a:r>
            <a:endParaRPr lang="en-US" sz="3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0A70C2-C760-4FB9-B827-57A240F09974}"/>
              </a:ext>
            </a:extLst>
          </p:cNvPr>
          <p:cNvSpPr txBox="1">
            <a:spLocks/>
          </p:cNvSpPr>
          <p:nvPr/>
        </p:nvSpPr>
        <p:spPr>
          <a:xfrm>
            <a:off x="1295401" y="4295593"/>
            <a:ext cx="9601196" cy="9887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0" dirty="0"/>
              <a:t>If the quotation comes </a:t>
            </a:r>
            <a:r>
              <a:rPr lang="en-US" sz="10000" b="1" u="sng" dirty="0"/>
              <a:t>at the beginning</a:t>
            </a:r>
            <a:r>
              <a:rPr lang="en-US" sz="10000" dirty="0"/>
              <a:t>, no need to place a comma. For example:</a:t>
            </a:r>
            <a:endParaRPr lang="en-US" sz="2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19039-54C0-483C-B1FF-EFD226BE29F9}"/>
              </a:ext>
            </a:extLst>
          </p:cNvPr>
          <p:cNvSpPr txBox="1"/>
          <p:nvPr/>
        </p:nvSpPr>
        <p:spPr>
          <a:xfrm>
            <a:off x="3019839" y="5190913"/>
            <a:ext cx="6152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“</a:t>
            </a:r>
            <a:r>
              <a:rPr lang="en-US" sz="2500" dirty="0">
                <a:highlight>
                  <a:srgbClr val="00FFFF"/>
                </a:highlight>
              </a:rPr>
              <a:t>D</a:t>
            </a:r>
            <a:r>
              <a:rPr lang="en-US" sz="2500" dirty="0"/>
              <a:t>id you like this book</a:t>
            </a:r>
            <a:r>
              <a:rPr lang="en-US" sz="3000" b="1" dirty="0">
                <a:highlight>
                  <a:srgbClr val="FFFF00"/>
                </a:highlight>
              </a:rPr>
              <a:t>?</a:t>
            </a:r>
            <a:r>
              <a:rPr lang="en-US" sz="3000" b="1" dirty="0">
                <a:solidFill>
                  <a:srgbClr val="FF0000"/>
                </a:solidFill>
              </a:rPr>
              <a:t>” </a:t>
            </a:r>
            <a:r>
              <a:rPr lang="en-US" sz="2500" dirty="0"/>
              <a:t>asked the teacher.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F9A0DB-33C6-438F-9AE8-1961263494FD}"/>
              </a:ext>
            </a:extLst>
          </p:cNvPr>
          <p:cNvCxnSpPr/>
          <p:nvPr/>
        </p:nvCxnSpPr>
        <p:spPr>
          <a:xfrm flipH="1">
            <a:off x="4411318" y="4769015"/>
            <a:ext cx="255101" cy="4829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A55743-00FA-4DBE-8307-D27AD40B19B1}"/>
              </a:ext>
            </a:extLst>
          </p:cNvPr>
          <p:cNvCxnSpPr>
            <a:cxnSpLocks/>
          </p:cNvCxnSpPr>
          <p:nvPr/>
        </p:nvCxnSpPr>
        <p:spPr>
          <a:xfrm flipH="1">
            <a:off x="7182678" y="2947697"/>
            <a:ext cx="331305" cy="552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7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F6C9-2486-4CFE-992F-E9BD6F08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Which sentence is correct?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FD4D0-1328-40D2-A2F9-583699473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3" y="2556932"/>
            <a:ext cx="10310192" cy="3318936"/>
          </a:xfrm>
        </p:spPr>
        <p:txBody>
          <a:bodyPr>
            <a:normAutofit/>
          </a:bodyPr>
          <a:lstStyle/>
          <a:p>
            <a:r>
              <a:rPr lang="en-US" sz="3000" dirty="0"/>
              <a:t>A. “after dinner, we are going out for ice-cream!” Dad announced. </a:t>
            </a:r>
          </a:p>
          <a:p>
            <a:endParaRPr lang="en-US" sz="3000" dirty="0"/>
          </a:p>
          <a:p>
            <a:r>
              <a:rPr lang="en-US" sz="3000" dirty="0"/>
              <a:t>B. “After dinner, we are going out for ice-cream”! Dad announced.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r>
              <a:rPr lang="en-US" sz="3000" dirty="0"/>
              <a:t>C. “After dinner, we are going out for ice-cream!” Dad announced.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778D4C-6011-4A95-9CE2-1959908D664F}"/>
              </a:ext>
            </a:extLst>
          </p:cNvPr>
          <p:cNvSpPr/>
          <p:nvPr/>
        </p:nvSpPr>
        <p:spPr>
          <a:xfrm>
            <a:off x="795130" y="4691271"/>
            <a:ext cx="10588487" cy="1184597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DE6B-E539-4365-88E3-ECB53073F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Saying Verbs are verbs that indicate speaking </a:t>
            </a:r>
          </a:p>
        </p:txBody>
      </p:sp>
      <p:pic>
        <p:nvPicPr>
          <p:cNvPr id="3074" name="Picture 2" descr="How To Pronounce Shouted - Pronunciation Academy - YouTube">
            <a:extLst>
              <a:ext uri="{FF2B5EF4-FFF2-40B4-BE49-F238E27FC236}">
                <a16:creationId xmlns:a16="http://schemas.microsoft.com/office/drawing/2014/main" id="{AA8DA989-D934-4B8A-B7D8-3DA3BF7B39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" t="31960" r="6863" b="28742"/>
          <a:stretch/>
        </p:blipFill>
        <p:spPr bwMode="auto">
          <a:xfrm>
            <a:off x="808381" y="3653683"/>
            <a:ext cx="3803374" cy="96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aid - Lessons - Blendspace">
            <a:extLst>
              <a:ext uri="{FF2B5EF4-FFF2-40B4-BE49-F238E27FC236}">
                <a16:creationId xmlns:a16="http://schemas.microsoft.com/office/drawing/2014/main" id="{5746A139-0D3F-4B9A-9C82-13FF4033B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19565" r="8551" b="28647"/>
          <a:stretch/>
        </p:blipFill>
        <p:spPr bwMode="auto">
          <a:xfrm>
            <a:off x="1020417" y="2529961"/>
            <a:ext cx="2706755" cy="10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xplained | Netflix Official Site">
            <a:extLst>
              <a:ext uri="{FF2B5EF4-FFF2-40B4-BE49-F238E27FC236}">
                <a16:creationId xmlns:a16="http://schemas.microsoft.com/office/drawing/2014/main" id="{FC875D2B-EDAE-43A8-A46E-E87FDEF35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" t="34662" r="30870"/>
          <a:stretch/>
        </p:blipFill>
        <p:spPr bwMode="auto">
          <a:xfrm>
            <a:off x="7169427" y="3566992"/>
            <a:ext cx="4214192" cy="9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sked Logo | Free Logo Design Tool from Flaming Text">
            <a:extLst>
              <a:ext uri="{FF2B5EF4-FFF2-40B4-BE49-F238E27FC236}">
                <a16:creationId xmlns:a16="http://schemas.microsoft.com/office/drawing/2014/main" id="{C8EEB342-EE77-4263-93BB-3FAF84B41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9" t="29177" r="18989" b="32667"/>
          <a:stretch/>
        </p:blipFill>
        <p:spPr bwMode="auto">
          <a:xfrm>
            <a:off x="4227443" y="2452019"/>
            <a:ext cx="2941984" cy="108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ow To Pronounce Replied - Pronunciation Academy - YouTube">
            <a:extLst>
              <a:ext uri="{FF2B5EF4-FFF2-40B4-BE49-F238E27FC236}">
                <a16:creationId xmlns:a16="http://schemas.microsoft.com/office/drawing/2014/main" id="{29C73219-4173-4DFB-A18A-26D5ED55D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33333" r="8370" b="33333"/>
          <a:stretch/>
        </p:blipFill>
        <p:spPr bwMode="auto">
          <a:xfrm>
            <a:off x="7745159" y="2605991"/>
            <a:ext cx="3426424" cy="77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ow to Pronounce Whined - YouTube">
            <a:extLst>
              <a:ext uri="{FF2B5EF4-FFF2-40B4-BE49-F238E27FC236}">
                <a16:creationId xmlns:a16="http://schemas.microsoft.com/office/drawing/2014/main" id="{9D252097-4F47-4E92-8EAB-0F76CA458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26667" r="8369" b="35459"/>
          <a:stretch/>
        </p:blipFill>
        <p:spPr bwMode="auto">
          <a:xfrm>
            <a:off x="4724401" y="3816130"/>
            <a:ext cx="2345634" cy="58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Giggled | Definitions &amp;amp; Meanings That Nobody Will Tell You.">
            <a:extLst>
              <a:ext uri="{FF2B5EF4-FFF2-40B4-BE49-F238E27FC236}">
                <a16:creationId xmlns:a16="http://schemas.microsoft.com/office/drawing/2014/main" id="{7DB2C1CA-925B-40C5-9081-637A0C9D3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32885" r="11044" b="13765"/>
          <a:stretch/>
        </p:blipFill>
        <p:spPr bwMode="auto">
          <a:xfrm>
            <a:off x="7262192" y="4664950"/>
            <a:ext cx="3590420" cy="116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ow To Pronounce Cried - Pronunciation Academy - YouTube">
            <a:extLst>
              <a:ext uri="{FF2B5EF4-FFF2-40B4-BE49-F238E27FC236}">
                <a16:creationId xmlns:a16="http://schemas.microsoft.com/office/drawing/2014/main" id="{C6459F2B-25D1-49E8-A27F-79B95144C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29179" r="10625" b="27713"/>
          <a:stretch/>
        </p:blipFill>
        <p:spPr bwMode="auto">
          <a:xfrm>
            <a:off x="4572644" y="5553549"/>
            <a:ext cx="2251582" cy="6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ow To Say Reminded - YouTube">
            <a:extLst>
              <a:ext uri="{FF2B5EF4-FFF2-40B4-BE49-F238E27FC236}">
                <a16:creationId xmlns:a16="http://schemas.microsoft.com/office/drawing/2014/main" id="{627CEBB4-C678-4F2F-A7C6-CF21C825A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35754" r="12500" b="36425"/>
          <a:stretch/>
        </p:blipFill>
        <p:spPr bwMode="auto">
          <a:xfrm>
            <a:off x="1924407" y="4644576"/>
            <a:ext cx="3972811" cy="83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Announced meaning in Hindi | Announced ka kya matlab hota hai | daily use  English words - YouTube">
            <a:extLst>
              <a:ext uri="{FF2B5EF4-FFF2-40B4-BE49-F238E27FC236}">
                <a16:creationId xmlns:a16="http://schemas.microsoft.com/office/drawing/2014/main" id="{C59D317E-B24C-45BC-B884-9220892E0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t="7149" r="18695" b="70628"/>
          <a:stretch/>
        </p:blipFill>
        <p:spPr bwMode="auto">
          <a:xfrm>
            <a:off x="808380" y="5524106"/>
            <a:ext cx="3326298" cy="5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24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C1097-F1E1-4567-8F01-90B62BDA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/>
              <a:t>Now Let’s Practice!</a:t>
            </a:r>
          </a:p>
        </p:txBody>
      </p:sp>
      <p:pic>
        <p:nvPicPr>
          <p:cNvPr id="4098" name="Picture 2" descr="Writing Hand Joypixels Sticker - Writing Hand Joypixels Human Hand Holding  A Pen - Discover &amp;amp; Share GIFs">
            <a:extLst>
              <a:ext uri="{FF2B5EF4-FFF2-40B4-BE49-F238E27FC236}">
                <a16:creationId xmlns:a16="http://schemas.microsoft.com/office/drawing/2014/main" id="{D6A89E9B-AF2A-4D75-BA4C-E951AB96A8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83" y="2034208"/>
            <a:ext cx="5088834" cy="428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53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194</TotalTime>
  <Words>253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Quoted Speech and Saying Verbs</vt:lpstr>
      <vt:lpstr>What are quotation marks (speech marks)?</vt:lpstr>
      <vt:lpstr>How should we place quotation marks?</vt:lpstr>
      <vt:lpstr>How should we place quotation marks?</vt:lpstr>
      <vt:lpstr>Which sentence is correct?</vt:lpstr>
      <vt:lpstr>Saying Verbs are verbs that indicate speaking </vt:lpstr>
      <vt:lpstr>Now Let’s Practice!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Quoted Speech and Saying Verbs</dc:title>
  <dc:creator>SS.Nassar</dc:creator>
  <cp:lastModifiedBy>SS.Nassar</cp:lastModifiedBy>
  <cp:revision>14</cp:revision>
  <dcterms:created xsi:type="dcterms:W3CDTF">2021-11-03T16:32:39Z</dcterms:created>
  <dcterms:modified xsi:type="dcterms:W3CDTF">2022-11-21T10:55:12Z</dcterms:modified>
</cp:coreProperties>
</file>