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7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068D7-4CC0-4702-B362-F8C6E683EE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650451-23BC-41B2-A742-5919DE024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1691F-7E5A-43B3-B33F-EB81001DD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D6039-D069-4C58-81E7-56157B4BF429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2598C-232E-4AF1-AB83-4D5C6302F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17535-0F31-43F5-BD2D-568AAB881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D6D8-B2F6-40F4-8771-E545642D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1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190C8-489C-4FE8-BD23-173828FBC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14722E-9D04-43D7-8583-A73857517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F6B73-0F4A-43B6-A953-9FFEDF033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D6039-D069-4C58-81E7-56157B4BF429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1A984-A154-4076-9C2D-9C56C1931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90A0D-2A2D-43AC-BE4B-F23F7519F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D6D8-B2F6-40F4-8771-E545642D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9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ABC984-43B3-4416-842C-61053F1FC4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9583E-1DE9-4521-8CF3-10E10ABF5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231D4-D6CA-4532-9572-AB9514FCA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D6039-D069-4C58-81E7-56157B4BF429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4F94D-84B3-49FB-AEC5-7AB6EF7C4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E0352-FFAD-4079-B557-C88982C82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D6D8-B2F6-40F4-8771-E545642D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3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702D6-ED5C-4BB8-A632-27E24F4E2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F031B-3955-410E-8F16-09E2E1FDB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3AA6D-65D9-4E81-AAF4-5B17F5101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D6039-D069-4C58-81E7-56157B4BF429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3033E-63B8-498B-BF6F-CD25399F2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2B7E2-F890-439D-9D82-E6D16282D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D6D8-B2F6-40F4-8771-E545642D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9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4D41C-9914-4C1A-A7DE-E8733D0BB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0DCE21-B766-42E6-A89D-C92676E59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8BBFF-B5BF-4234-9D47-F785F656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D6039-D069-4C58-81E7-56157B4BF429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E8450-7F88-4626-A39C-0348AC74F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A4260-55CF-48D4-89DE-A8E0A5A16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D6D8-B2F6-40F4-8771-E545642D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2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B9B25-B183-42CE-8A5A-83C27AC48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F0A06-FE5F-4263-8267-CF04BB8AD5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6C5ADD-2387-4307-AA09-BCFDBAB9F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C36053-A767-4A2A-8606-E2F355AB4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D6039-D069-4C58-81E7-56157B4BF429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F279B2-017E-4AFC-80C1-D3DE54210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993F4C-0659-4E72-88EA-B8A252A67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D6D8-B2F6-40F4-8771-E545642D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41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F2296-6D7F-4C1C-94DE-4FD558C2B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33A47F-FD97-4937-941A-C4957E192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C74414-5226-4A02-AD86-DBA0C56D0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87412C-D307-4B88-A56F-938DAFF2C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090653-ECCF-4D0C-A403-49289C8C8C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8432A8-F66A-442E-8D1A-28CCAEFAA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D6039-D069-4C58-81E7-56157B4BF429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6DD07F-7E93-4F30-93E1-92E79D04F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07533-27BD-4595-9133-35EC78B0A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D6D8-B2F6-40F4-8771-E545642D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00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4AED9-B144-4F28-BFD1-A0BB8F23B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57AA40-1F13-46E7-BD94-E7A1C0488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D6039-D069-4C58-81E7-56157B4BF429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4D8D4-9680-4405-8585-7BC722779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0618DD-775C-43AF-8307-1B39B7ACA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D6D8-B2F6-40F4-8771-E545642D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83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D9D731-DEC0-4FAD-8CBD-A9E70B8D0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D6039-D069-4C58-81E7-56157B4BF429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2BEA8D-1301-4E1B-9DFD-5467CA2FB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70129-47E9-4A7D-85D8-90F2440AA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D6D8-B2F6-40F4-8771-E545642D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2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3967D-8B22-4328-9620-A3F5EAFA4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131CA-5EF8-4D33-911D-F02E5E3E0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2F7C9F-05C0-4401-A1FA-185A6EDFF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78BD3A-8D74-49BC-8766-C0DFD9E68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D6039-D069-4C58-81E7-56157B4BF429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AFBF67-E26E-4A27-88F0-E701643CD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1B60BD-152A-456F-A0BE-D6CC0D61F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D6D8-B2F6-40F4-8771-E545642D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2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25A0C-5932-4377-A0A1-4A11B49C2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F59F6E-0E41-4E83-A1A2-4A29DB0317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35EE06-6BA5-4AA0-A2FF-7922E9E1A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AD013-F5BD-4763-8608-511BA6DCB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D6039-D069-4C58-81E7-56157B4BF429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46A32-535E-4356-82D9-15A3DB45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C0B245-A589-4F81-8B86-359A7E93B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D6D8-B2F6-40F4-8771-E545642D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15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A86ACF-3DA2-410F-9844-24CE49C33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4C0CA9-2CE4-47EB-BC5E-968507131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C0411-5398-4B6D-8471-293CC2DD35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D6039-D069-4C58-81E7-56157B4BF429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35C62-7381-4EB4-85B9-1211D7F185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DB6DB-A3EC-43FD-ACC4-76BD07E39B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3D6D8-B2F6-40F4-8771-E545642D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37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6E5-F9B2-4A90-80B7-8F2DF7EA70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94287C-2014-449E-9E6F-204B42496B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THIS IS MY HOUSE ">
            <a:extLst>
              <a:ext uri="{FF2B5EF4-FFF2-40B4-BE49-F238E27FC236}">
                <a16:creationId xmlns:a16="http://schemas.microsoft.com/office/drawing/2014/main" id="{9D09D1F1-C75C-4C79-BD62-45EC24B2B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478" y="0"/>
            <a:ext cx="940407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381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ESCRIBING SOME PARTS OF MY HOUSE   In my house...     THERE IS A BEDROOMchair                                  2 windows ...">
            <a:extLst>
              <a:ext uri="{FF2B5EF4-FFF2-40B4-BE49-F238E27FC236}">
                <a16:creationId xmlns:a16="http://schemas.microsoft.com/office/drawing/2014/main" id="{E331FECC-A37F-4BC3-B222-A5AEFA9243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" t="12307"/>
          <a:stretch/>
        </p:blipFill>
        <p:spPr bwMode="auto">
          <a:xfrm>
            <a:off x="924153" y="314740"/>
            <a:ext cx="9492055" cy="57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7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n my house...      THERE IS A LIVING ROOM  TV                                         2 sofaswindow                      ...">
            <a:extLst>
              <a:ext uri="{FF2B5EF4-FFF2-40B4-BE49-F238E27FC236}">
                <a16:creationId xmlns:a16="http://schemas.microsoft.com/office/drawing/2014/main" id="{6D3A8E35-E4B5-4969-96FE-B23960CF3B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09" y="79513"/>
            <a:ext cx="9798326" cy="6361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487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2DB06B-F55B-4E77-92C6-F200EEEE4488}"/>
              </a:ext>
            </a:extLst>
          </p:cNvPr>
          <p:cNvSpPr txBox="1"/>
          <p:nvPr/>
        </p:nvSpPr>
        <p:spPr>
          <a:xfrm>
            <a:off x="1802296" y="68289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There 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BE5D87-1B2C-49A6-B69E-6185F52A6E81}"/>
              </a:ext>
            </a:extLst>
          </p:cNvPr>
          <p:cNvSpPr txBox="1"/>
          <p:nvPr/>
        </p:nvSpPr>
        <p:spPr>
          <a:xfrm>
            <a:off x="6076122" y="682889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There  are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BDFD49E7-0F9A-42EC-9FB3-189AD2AFDECA}"/>
              </a:ext>
            </a:extLst>
          </p:cNvPr>
          <p:cNvSpPr/>
          <p:nvPr/>
        </p:nvSpPr>
        <p:spPr>
          <a:xfrm>
            <a:off x="2570919" y="1637265"/>
            <a:ext cx="278295" cy="9011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F71A1C-3523-4312-9E6F-C1B335F11E80}"/>
              </a:ext>
            </a:extLst>
          </p:cNvPr>
          <p:cNvSpPr txBox="1"/>
          <p:nvPr/>
        </p:nvSpPr>
        <p:spPr>
          <a:xfrm>
            <a:off x="1020415" y="2615625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  <a:latin typeface="Comic Sans MS" panose="030F0702030302020204" pitchFamily="66" charset="0"/>
              </a:rPr>
              <a:t>Singular noun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3211C9-7C7F-431A-8294-77AE0B4F67BE}"/>
              </a:ext>
            </a:extLst>
          </p:cNvPr>
          <p:cNvSpPr txBox="1"/>
          <p:nvPr/>
        </p:nvSpPr>
        <p:spPr>
          <a:xfrm>
            <a:off x="5917098" y="2666791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  <a:latin typeface="Comic Sans MS" panose="030F0702030302020204" pitchFamily="66" charset="0"/>
              </a:rPr>
              <a:t>Plural nouns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8E283BDD-96A9-4C31-92FF-6A9C91AA2EE6}"/>
              </a:ext>
            </a:extLst>
          </p:cNvPr>
          <p:cNvSpPr/>
          <p:nvPr/>
        </p:nvSpPr>
        <p:spPr>
          <a:xfrm>
            <a:off x="6997147" y="1637265"/>
            <a:ext cx="278295" cy="9011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latin typeface="Comic Sans MS" panose="030F0702030302020204" pitchFamily="66" charset="0"/>
            </a:endParaRPr>
          </a:p>
        </p:txBody>
      </p:sp>
      <p:pic>
        <p:nvPicPr>
          <p:cNvPr id="5122" name="Picture 2" descr="Paw,small To Medium Sized Cats,kitten - Cat On A Mat Clipart, HD Png  Download , Transparent Png Image - PNGitem">
            <a:extLst>
              <a:ext uri="{FF2B5EF4-FFF2-40B4-BE49-F238E27FC236}">
                <a16:creationId xmlns:a16="http://schemas.microsoft.com/office/drawing/2014/main" id="{E5EDC972-EF9A-40D5-A114-9B89EA6D90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871" y="3657601"/>
            <a:ext cx="2562225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1E2B9C8-5F84-48D6-BA5A-B1CAA0FDDD26}"/>
              </a:ext>
            </a:extLst>
          </p:cNvPr>
          <p:cNvSpPr txBox="1"/>
          <p:nvPr/>
        </p:nvSpPr>
        <p:spPr>
          <a:xfrm>
            <a:off x="119269" y="5603589"/>
            <a:ext cx="46780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There is </a:t>
            </a:r>
            <a:r>
              <a:rPr lang="en-US" sz="3200" u="sng" dirty="0">
                <a:solidFill>
                  <a:srgbClr val="00B050"/>
                </a:solidFill>
                <a:latin typeface="Comic Sans MS" panose="030F0702030302020204" pitchFamily="66" charset="0"/>
              </a:rPr>
              <a:t>a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cat on a mat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5124" name="Picture 4" descr="Full of Cats Animated Stickers 2 | Cute love cartoons, Cute cat gif, Cute  love memes">
            <a:extLst>
              <a:ext uri="{FF2B5EF4-FFF2-40B4-BE49-F238E27FC236}">
                <a16:creationId xmlns:a16="http://schemas.microsoft.com/office/drawing/2014/main" id="{17F84980-ED4D-45C7-B92C-B98B3B2C8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516775"/>
            <a:ext cx="25527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35C9FE0-AE51-4E8E-94CA-48EFA6F52756}"/>
              </a:ext>
            </a:extLst>
          </p:cNvPr>
          <p:cNvSpPr txBox="1"/>
          <p:nvPr/>
        </p:nvSpPr>
        <p:spPr>
          <a:xfrm>
            <a:off x="5459896" y="5603589"/>
            <a:ext cx="5711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There are </a:t>
            </a:r>
            <a:r>
              <a:rPr lang="en-US" sz="3200" dirty="0">
                <a:latin typeface="Comic Sans MS" panose="030F0702030302020204" pitchFamily="66" charset="0"/>
              </a:rPr>
              <a:t>two cat</a:t>
            </a:r>
            <a:r>
              <a:rPr lang="en-US" sz="3200" dirty="0">
                <a:solidFill>
                  <a:srgbClr val="00B050"/>
                </a:solidFill>
                <a:latin typeface="Comic Sans MS" panose="030F0702030302020204" pitchFamily="66" charset="0"/>
              </a:rPr>
              <a:t>s</a:t>
            </a:r>
            <a:r>
              <a:rPr lang="en-US" sz="3200" dirty="0">
                <a:latin typeface="Comic Sans MS" panose="030F0702030302020204" pitchFamily="66" charset="0"/>
              </a:rPr>
              <a:t> on a mat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582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/>
      <p:bldP spid="9" grpId="0" animBg="1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here is/ There are - Basic Theory">
            <a:extLst>
              <a:ext uri="{FF2B5EF4-FFF2-40B4-BE49-F238E27FC236}">
                <a16:creationId xmlns:a16="http://schemas.microsoft.com/office/drawing/2014/main" id="{2C0E0896-1E0F-4DED-B47F-E44A986C18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31" r="-2779"/>
          <a:stretch/>
        </p:blipFill>
        <p:spPr bwMode="auto">
          <a:xfrm>
            <a:off x="1301955" y="477078"/>
            <a:ext cx="9803365" cy="4929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loud 1">
            <a:extLst>
              <a:ext uri="{FF2B5EF4-FFF2-40B4-BE49-F238E27FC236}">
                <a16:creationId xmlns:a16="http://schemas.microsoft.com/office/drawing/2014/main" id="{8E14AA1C-1465-45F6-9B39-32409BC873BF}"/>
              </a:ext>
            </a:extLst>
          </p:cNvPr>
          <p:cNvSpPr/>
          <p:nvPr/>
        </p:nvSpPr>
        <p:spPr>
          <a:xfrm>
            <a:off x="1301955" y="5088835"/>
            <a:ext cx="8610671" cy="147099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To say something exist or doesn’t exist.</a:t>
            </a:r>
          </a:p>
        </p:txBody>
      </p:sp>
    </p:spTree>
    <p:extLst>
      <p:ext uri="{BB962C8B-B14F-4D97-AF65-F5344CB8AC3E}">
        <p14:creationId xmlns:p14="http://schemas.microsoft.com/office/powerpoint/2010/main" val="1143927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CDB4D-90D2-402C-AC66-642F19178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1188" y="1785938"/>
            <a:ext cx="8786812" cy="5072062"/>
          </a:xfrm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Dot"/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l" eaLnBrk="1" hangingPunct="1">
              <a:lnSpc>
                <a:spcPct val="150000"/>
              </a:lnSpc>
            </a:pPr>
            <a:r>
              <a:rPr lang="en-US" altLang="en-US" sz="3600" dirty="0">
                <a:latin typeface="Comic Sans MS" panose="030F0702030302020204" pitchFamily="66" charset="0"/>
              </a:rPr>
              <a:t>*</a:t>
            </a:r>
            <a:r>
              <a:rPr lang="en-US" altLang="en-US" sz="4000" dirty="0">
                <a:latin typeface="Comic Sans MS" panose="030F0702030302020204" pitchFamily="66" charset="0"/>
              </a:rPr>
              <a:t> ……….…..     </a:t>
            </a:r>
            <a:r>
              <a:rPr lang="en-US" altLang="en-US" sz="40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a</a:t>
            </a:r>
            <a:r>
              <a:rPr lang="en-US" altLang="en-US" sz="4000" dirty="0">
                <a:latin typeface="Comic Sans MS" panose="030F0702030302020204" pitchFamily="66" charset="0"/>
              </a:rPr>
              <a:t> ball.</a:t>
            </a:r>
            <a:br>
              <a:rPr lang="en-US" altLang="en-US" sz="4000" dirty="0">
                <a:latin typeface="Comic Sans MS" panose="030F0702030302020204" pitchFamily="66" charset="0"/>
              </a:rPr>
            </a:br>
            <a:r>
              <a:rPr lang="en-US" altLang="en-US" sz="4000" dirty="0">
                <a:latin typeface="Comic Sans MS" panose="030F0702030302020204" pitchFamily="66" charset="0"/>
              </a:rPr>
              <a:t>* ………….        </a:t>
            </a:r>
            <a:r>
              <a:rPr lang="en-US" altLang="en-US" sz="40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four</a:t>
            </a:r>
            <a:r>
              <a:rPr lang="en-US" altLang="en-US" sz="4000" dirty="0">
                <a:latin typeface="Comic Sans MS" panose="030F0702030302020204" pitchFamily="66" charset="0"/>
              </a:rPr>
              <a:t> flowers.</a:t>
            </a:r>
            <a:br>
              <a:rPr lang="en-US" altLang="en-US" sz="4000" dirty="0">
                <a:latin typeface="Comic Sans MS" panose="030F0702030302020204" pitchFamily="66" charset="0"/>
              </a:rPr>
            </a:br>
            <a:r>
              <a:rPr lang="en-US" altLang="en-US" sz="4000" dirty="0">
                <a:latin typeface="Comic Sans MS" panose="030F0702030302020204" pitchFamily="66" charset="0"/>
              </a:rPr>
              <a:t>* …………….….. </a:t>
            </a:r>
            <a:r>
              <a:rPr lang="en-US" altLang="en-US" sz="40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three</a:t>
            </a:r>
            <a:r>
              <a:rPr lang="en-US" altLang="en-US" sz="4000" dirty="0">
                <a:latin typeface="Comic Sans MS" panose="030F0702030302020204" pitchFamily="66" charset="0"/>
              </a:rPr>
              <a:t> yellow dogs.</a:t>
            </a:r>
            <a:br>
              <a:rPr lang="en-US" altLang="en-US" sz="4000" dirty="0">
                <a:latin typeface="Comic Sans MS" panose="030F0702030302020204" pitchFamily="66" charset="0"/>
              </a:rPr>
            </a:br>
            <a:r>
              <a:rPr lang="en-US" altLang="en-US" sz="4000" dirty="0">
                <a:latin typeface="Comic Sans MS" panose="030F0702030302020204" pitchFamily="66" charset="0"/>
              </a:rPr>
              <a:t>* </a:t>
            </a:r>
            <a:r>
              <a:rPr lang="en-US" altLang="en-US" sz="4000">
                <a:latin typeface="Comic Sans MS" panose="030F0702030302020204" pitchFamily="66" charset="0"/>
              </a:rPr>
              <a:t>………………… a </a:t>
            </a:r>
            <a:r>
              <a:rPr lang="en-US" altLang="en-US" sz="4000" dirty="0">
                <a:latin typeface="Comic Sans MS" panose="030F0702030302020204" pitchFamily="66" charset="0"/>
              </a:rPr>
              <a:t>black spider. </a:t>
            </a:r>
            <a:br>
              <a:rPr lang="en-US" altLang="en-US" sz="4000" dirty="0">
                <a:latin typeface="Comic Sans MS" panose="030F0702030302020204" pitchFamily="66" charset="0"/>
              </a:rPr>
            </a:br>
            <a:r>
              <a:rPr lang="en-US" altLang="en-US" sz="4000" dirty="0">
                <a:latin typeface="Comic Sans MS" panose="030F0702030302020204" pitchFamily="66" charset="0"/>
              </a:rPr>
              <a:t>*                 </a:t>
            </a:r>
            <a:r>
              <a:rPr lang="en-US" altLang="en-US" sz="40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an</a:t>
            </a:r>
            <a:r>
              <a:rPr lang="en-US" altLang="en-US" sz="4000" dirty="0">
                <a:latin typeface="Comic Sans MS" panose="030F0702030302020204" pitchFamily="66" charset="0"/>
              </a:rPr>
              <a:t> elephant in the picture.</a:t>
            </a:r>
            <a:br>
              <a:rPr lang="en-US" altLang="en-US" sz="4000" dirty="0">
                <a:latin typeface="Comic Sans MS" panose="030F0702030302020204" pitchFamily="66" charset="0"/>
              </a:rPr>
            </a:br>
            <a:r>
              <a:rPr lang="en-US" altLang="en-US" sz="400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7172" name="TextBox 4">
            <a:extLst>
              <a:ext uri="{FF2B5EF4-FFF2-40B4-BE49-F238E27FC236}">
                <a16:creationId xmlns:a16="http://schemas.microsoft.com/office/drawing/2014/main" id="{886722A9-58B6-4FFE-9EAB-16A4A2371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9250" y="428625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77AD4E-064A-49CE-884A-DF274C5BB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2772" y="2081131"/>
            <a:ext cx="22103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There is</a:t>
            </a:r>
            <a:endParaRPr lang="en-US" altLang="en-US" sz="3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C65404-759E-457A-9090-A55FE86FC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2657" y="2948441"/>
            <a:ext cx="2594629" cy="584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00B050"/>
                </a:solidFill>
                <a:latin typeface="Comic Sans MS" panose="030F0702030302020204" pitchFamily="66" charset="0"/>
              </a:rPr>
              <a:t>There are</a:t>
            </a:r>
            <a:endParaRPr lang="en-US" altLang="en-US" sz="3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1878C1-1230-4DA0-9A21-CD387B68074C}"/>
              </a:ext>
            </a:extLst>
          </p:cNvPr>
          <p:cNvSpPr txBox="1"/>
          <p:nvPr/>
        </p:nvSpPr>
        <p:spPr>
          <a:xfrm>
            <a:off x="2202657" y="3744097"/>
            <a:ext cx="23104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dirty="0">
                <a:solidFill>
                  <a:srgbClr val="7030A0"/>
                </a:solidFill>
                <a:latin typeface="Comic Sans MS" panose="030F0702030302020204" pitchFamily="66" charset="0"/>
              </a:rPr>
              <a:t>There are</a:t>
            </a:r>
            <a:endParaRPr lang="en-US" altLang="en-US" sz="3200" dirty="0">
              <a:solidFill>
                <a:srgbClr val="7030A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873658-AC63-48CD-975A-23A869F7F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2773" y="4597263"/>
            <a:ext cx="22103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0070C0"/>
                </a:solidFill>
                <a:latin typeface="Comic Sans MS" panose="030F0702030302020204" pitchFamily="66" charset="0"/>
              </a:rPr>
              <a:t>There is</a:t>
            </a:r>
            <a:endParaRPr lang="en-US" altLang="en-US" sz="3000" dirty="0"/>
          </a:p>
        </p:txBody>
      </p:sp>
      <p:pic>
        <p:nvPicPr>
          <p:cNvPr id="7178" name="Picture 2" descr="br /&gt; &lt;b&gt;Warning&lt;/b&gt;: Use of undefined constant right - assumed 'right'  (this will throw an Error in a future version of PHP) in  &lt;b&gt;/homepages/38/d200775813/htdocs/superawesomebook/wp-content/themes/theme1336/header.php&lt;/b&gt;  on line &lt;b&gt;19&lt;/b&gt;&lt;br /&gt; The ...">
            <a:extLst>
              <a:ext uri="{FF2B5EF4-FFF2-40B4-BE49-F238E27FC236}">
                <a16:creationId xmlns:a16="http://schemas.microsoft.com/office/drawing/2014/main" id="{235FB4EE-09FF-41FA-B48B-DA5299D2B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-79512"/>
            <a:ext cx="1928813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44D494A-61EF-4AB6-848C-CC7FB16BF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2772" y="5369296"/>
            <a:ext cx="22103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There is</a:t>
            </a:r>
            <a:endParaRPr lang="en-US" altLang="en-US" sz="30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B4082A-AF35-4277-A3D0-358BC778AA3C}"/>
              </a:ext>
            </a:extLst>
          </p:cNvPr>
          <p:cNvSpPr txBox="1"/>
          <p:nvPr/>
        </p:nvSpPr>
        <p:spPr>
          <a:xfrm>
            <a:off x="238539" y="887791"/>
            <a:ext cx="109595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**Complete the sentences with 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There is </a:t>
            </a:r>
            <a:r>
              <a:rPr lang="en-US" sz="3200" dirty="0">
                <a:latin typeface="Comic Sans MS" panose="030F0702030302020204" pitchFamily="66" charset="0"/>
              </a:rPr>
              <a:t>/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 There 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7" grpId="1"/>
      <p:bldP spid="8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87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* ……….…..     a ball. * ………….        four flowers. * …………….….. three yellow dogs. * ………………… a black spider.  *                 an elephant in the picture.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T.Alnimri</dc:creator>
  <cp:lastModifiedBy>T.Alnimri</cp:lastModifiedBy>
  <cp:revision>16</cp:revision>
  <dcterms:created xsi:type="dcterms:W3CDTF">2020-12-13T16:13:39Z</dcterms:created>
  <dcterms:modified xsi:type="dcterms:W3CDTF">2022-11-28T08:47:44Z</dcterms:modified>
</cp:coreProperties>
</file>