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F755D3-0276-4B45-8192-EF17EE61FFF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323367-EF80-4E87-B969-B16F385909C0}">
      <dgm:prSet phldrT="[Text]"/>
      <dgm:spPr/>
      <dgm:t>
        <a:bodyPr/>
        <a:lstStyle/>
        <a:p>
          <a:r>
            <a:rPr lang="ar-JO" dirty="0" smtClean="0"/>
            <a:t>مظاهر الديمقراطية في الأردن</a:t>
          </a:r>
          <a:endParaRPr lang="en-US" dirty="0"/>
        </a:p>
      </dgm:t>
    </dgm:pt>
    <dgm:pt modelId="{32032B16-A2E7-45B6-86CD-89C7C5E838AF}" type="parTrans" cxnId="{50B510D2-37FD-48EE-94F3-571C3E221626}">
      <dgm:prSet/>
      <dgm:spPr/>
      <dgm:t>
        <a:bodyPr/>
        <a:lstStyle/>
        <a:p>
          <a:endParaRPr lang="en-US"/>
        </a:p>
      </dgm:t>
    </dgm:pt>
    <dgm:pt modelId="{59E0A69B-877E-4900-B3EF-E8E47A80D187}" type="sibTrans" cxnId="{50B510D2-37FD-48EE-94F3-571C3E221626}">
      <dgm:prSet/>
      <dgm:spPr/>
      <dgm:t>
        <a:bodyPr/>
        <a:lstStyle/>
        <a:p>
          <a:endParaRPr lang="en-US"/>
        </a:p>
      </dgm:t>
    </dgm:pt>
    <dgm:pt modelId="{F5530691-4FDE-472C-926D-491BFC257E81}">
      <dgm:prSet phldrT="[Text]"/>
      <dgm:spPr>
        <a:solidFill>
          <a:srgbClr val="7030A0"/>
        </a:solidFill>
      </dgm:spPr>
      <dgm:t>
        <a:bodyPr/>
        <a:lstStyle/>
        <a:p>
          <a:r>
            <a:rPr lang="ar-JO" dirty="0" smtClean="0"/>
            <a:t>حرية التعبير عن الرأي</a:t>
          </a:r>
          <a:endParaRPr lang="en-US" dirty="0"/>
        </a:p>
      </dgm:t>
    </dgm:pt>
    <dgm:pt modelId="{59F080DF-A826-4A7B-9985-08447D31C078}" type="parTrans" cxnId="{C9894481-2982-4A3A-90B0-DBB618046CFA}">
      <dgm:prSet/>
      <dgm:spPr/>
      <dgm:t>
        <a:bodyPr/>
        <a:lstStyle/>
        <a:p>
          <a:endParaRPr lang="en-US"/>
        </a:p>
      </dgm:t>
    </dgm:pt>
    <dgm:pt modelId="{C8A0916F-F364-4E22-A772-2985762B2D38}" type="sibTrans" cxnId="{C9894481-2982-4A3A-90B0-DBB618046CFA}">
      <dgm:prSet/>
      <dgm:spPr/>
      <dgm:t>
        <a:bodyPr/>
        <a:lstStyle/>
        <a:p>
          <a:endParaRPr lang="en-US"/>
        </a:p>
      </dgm:t>
    </dgm:pt>
    <dgm:pt modelId="{313A6798-07C7-4565-94F3-E4D5BAD634DE}">
      <dgm:prSet phldrT="[Text]"/>
      <dgm:spPr>
        <a:solidFill>
          <a:srgbClr val="00B050"/>
        </a:solidFill>
      </dgm:spPr>
      <dgm:t>
        <a:bodyPr/>
        <a:lstStyle/>
        <a:p>
          <a:r>
            <a:rPr lang="ar-JO" dirty="0" smtClean="0"/>
            <a:t>وجود أحزاب سياسية</a:t>
          </a:r>
          <a:endParaRPr lang="en-US" dirty="0"/>
        </a:p>
      </dgm:t>
    </dgm:pt>
    <dgm:pt modelId="{77CB50F0-6CC2-4BF9-8F6E-FAABE0206FD8}" type="parTrans" cxnId="{CB623F3D-6310-4B8D-898C-305D74226869}">
      <dgm:prSet/>
      <dgm:spPr/>
      <dgm:t>
        <a:bodyPr/>
        <a:lstStyle/>
        <a:p>
          <a:endParaRPr lang="en-US"/>
        </a:p>
      </dgm:t>
    </dgm:pt>
    <dgm:pt modelId="{3FC214D8-74CA-4697-9C05-938300579977}" type="sibTrans" cxnId="{CB623F3D-6310-4B8D-898C-305D74226869}">
      <dgm:prSet/>
      <dgm:spPr/>
      <dgm:t>
        <a:bodyPr/>
        <a:lstStyle/>
        <a:p>
          <a:endParaRPr lang="en-US"/>
        </a:p>
      </dgm:t>
    </dgm:pt>
    <dgm:pt modelId="{8D7C742B-5592-42E7-A514-FDB5C3A7B1B6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وجود مجالس نيابية منتخبة</a:t>
          </a:r>
          <a:endParaRPr lang="en-US" dirty="0"/>
        </a:p>
      </dgm:t>
    </dgm:pt>
    <dgm:pt modelId="{D4D83655-0B83-4861-ADDC-1579F9B0495B}" type="parTrans" cxnId="{FC7FCB93-0408-41E5-A8F5-9C1BB6A3A28A}">
      <dgm:prSet/>
      <dgm:spPr/>
      <dgm:t>
        <a:bodyPr/>
        <a:lstStyle/>
        <a:p>
          <a:endParaRPr lang="en-US"/>
        </a:p>
      </dgm:t>
    </dgm:pt>
    <dgm:pt modelId="{DA7F3E06-220C-44E8-9ACA-3EAF65BADBDF}" type="sibTrans" cxnId="{FC7FCB93-0408-41E5-A8F5-9C1BB6A3A28A}">
      <dgm:prSet/>
      <dgm:spPr/>
      <dgm:t>
        <a:bodyPr/>
        <a:lstStyle/>
        <a:p>
          <a:endParaRPr lang="en-US"/>
        </a:p>
      </dgm:t>
    </dgm:pt>
    <dgm:pt modelId="{4A5BC7F3-B42F-46D4-9D86-5D5C1338314C}">
      <dgm:prSet/>
      <dgm:spPr>
        <a:solidFill>
          <a:srgbClr val="FFC000"/>
        </a:solidFill>
      </dgm:spPr>
      <dgm:t>
        <a:bodyPr/>
        <a:lstStyle/>
        <a:p>
          <a:r>
            <a:rPr lang="ar-JO" dirty="0" smtClean="0"/>
            <a:t>وجود نقابات مهنية</a:t>
          </a:r>
          <a:endParaRPr lang="en-US" dirty="0"/>
        </a:p>
      </dgm:t>
    </dgm:pt>
    <dgm:pt modelId="{FFDA845C-1138-4C7B-9A40-984F2E62381E}" type="parTrans" cxnId="{FE61045B-9FF7-4928-A49B-EB97FBC228CF}">
      <dgm:prSet/>
      <dgm:spPr/>
      <dgm:t>
        <a:bodyPr/>
        <a:lstStyle/>
        <a:p>
          <a:endParaRPr lang="en-US"/>
        </a:p>
      </dgm:t>
    </dgm:pt>
    <dgm:pt modelId="{A1F13C91-8922-4428-A064-385CD6A2860D}" type="sibTrans" cxnId="{FE61045B-9FF7-4928-A49B-EB97FBC228CF}">
      <dgm:prSet/>
      <dgm:spPr/>
      <dgm:t>
        <a:bodyPr/>
        <a:lstStyle/>
        <a:p>
          <a:endParaRPr lang="en-US"/>
        </a:p>
      </dgm:t>
    </dgm:pt>
    <dgm:pt modelId="{08ED4594-09E0-4753-AA18-653A0849D6C5}" type="pres">
      <dgm:prSet presAssocID="{93F755D3-0276-4B45-8192-EF17EE61FFF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75B18F1-00B9-4827-A9B7-F1ED65783C3F}" type="pres">
      <dgm:prSet presAssocID="{DD323367-EF80-4E87-B969-B16F385909C0}" presName="hierRoot1" presStyleCnt="0">
        <dgm:presLayoutVars>
          <dgm:hierBranch val="init"/>
        </dgm:presLayoutVars>
      </dgm:prSet>
      <dgm:spPr/>
    </dgm:pt>
    <dgm:pt modelId="{911FD408-AEF4-45F4-82C5-F27A31F1CD18}" type="pres">
      <dgm:prSet presAssocID="{DD323367-EF80-4E87-B969-B16F385909C0}" presName="rootComposite1" presStyleCnt="0"/>
      <dgm:spPr/>
    </dgm:pt>
    <dgm:pt modelId="{DCFAB3A9-3C79-428E-A2E0-6B16BF6313CE}" type="pres">
      <dgm:prSet presAssocID="{DD323367-EF80-4E87-B969-B16F385909C0}" presName="rootText1" presStyleLbl="node0" presStyleIdx="0" presStyleCnt="1" custScaleX="226213" custLinFactNeighborX="0" custLinFactNeighborY="-11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DFDBFB-A5E4-46A8-BBC0-DD8883DDE570}" type="pres">
      <dgm:prSet presAssocID="{DD323367-EF80-4E87-B969-B16F385909C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39E9200-95E7-40DF-88FC-215D565116A6}" type="pres">
      <dgm:prSet presAssocID="{DD323367-EF80-4E87-B969-B16F385909C0}" presName="hierChild2" presStyleCnt="0"/>
      <dgm:spPr/>
    </dgm:pt>
    <dgm:pt modelId="{5CEF9D2D-05CF-4C3E-805A-0FAADC2C43FA}" type="pres">
      <dgm:prSet presAssocID="{59F080DF-A826-4A7B-9985-08447D31C078}" presName="Name37" presStyleLbl="parChTrans1D2" presStyleIdx="0" presStyleCnt="4"/>
      <dgm:spPr/>
      <dgm:t>
        <a:bodyPr/>
        <a:lstStyle/>
        <a:p>
          <a:endParaRPr lang="en-US"/>
        </a:p>
      </dgm:t>
    </dgm:pt>
    <dgm:pt modelId="{99D595E4-B19B-4607-AFA4-ACC58B644534}" type="pres">
      <dgm:prSet presAssocID="{F5530691-4FDE-472C-926D-491BFC257E81}" presName="hierRoot2" presStyleCnt="0">
        <dgm:presLayoutVars>
          <dgm:hierBranch val="init"/>
        </dgm:presLayoutVars>
      </dgm:prSet>
      <dgm:spPr/>
    </dgm:pt>
    <dgm:pt modelId="{69DA5CE2-F929-4416-94FA-5399F6F1FEAC}" type="pres">
      <dgm:prSet presAssocID="{F5530691-4FDE-472C-926D-491BFC257E81}" presName="rootComposite" presStyleCnt="0"/>
      <dgm:spPr/>
    </dgm:pt>
    <dgm:pt modelId="{962515B0-60ED-443B-BF7A-3133DE7A13BF}" type="pres">
      <dgm:prSet presAssocID="{F5530691-4FDE-472C-926D-491BFC257E81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356F11-B60A-4984-8234-6A38F3069F95}" type="pres">
      <dgm:prSet presAssocID="{F5530691-4FDE-472C-926D-491BFC257E81}" presName="rootConnector" presStyleLbl="node2" presStyleIdx="0" presStyleCnt="4"/>
      <dgm:spPr/>
      <dgm:t>
        <a:bodyPr/>
        <a:lstStyle/>
        <a:p>
          <a:endParaRPr lang="en-US"/>
        </a:p>
      </dgm:t>
    </dgm:pt>
    <dgm:pt modelId="{BD499B44-24D4-4060-B82E-9AD906FF7330}" type="pres">
      <dgm:prSet presAssocID="{F5530691-4FDE-472C-926D-491BFC257E81}" presName="hierChild4" presStyleCnt="0"/>
      <dgm:spPr/>
    </dgm:pt>
    <dgm:pt modelId="{4100E093-AEF3-4679-9E5A-9A1A2A74084E}" type="pres">
      <dgm:prSet presAssocID="{F5530691-4FDE-472C-926D-491BFC257E81}" presName="hierChild5" presStyleCnt="0"/>
      <dgm:spPr/>
    </dgm:pt>
    <dgm:pt modelId="{51D669CF-D495-4988-B4D2-CB5884986063}" type="pres">
      <dgm:prSet presAssocID="{FFDA845C-1138-4C7B-9A40-984F2E62381E}" presName="Name37" presStyleLbl="parChTrans1D2" presStyleIdx="1" presStyleCnt="4"/>
      <dgm:spPr/>
      <dgm:t>
        <a:bodyPr/>
        <a:lstStyle/>
        <a:p>
          <a:endParaRPr lang="en-US"/>
        </a:p>
      </dgm:t>
    </dgm:pt>
    <dgm:pt modelId="{72475F8D-E155-4AA8-BE14-8C2BEF6645A3}" type="pres">
      <dgm:prSet presAssocID="{4A5BC7F3-B42F-46D4-9D86-5D5C1338314C}" presName="hierRoot2" presStyleCnt="0">
        <dgm:presLayoutVars>
          <dgm:hierBranch val="init"/>
        </dgm:presLayoutVars>
      </dgm:prSet>
      <dgm:spPr/>
    </dgm:pt>
    <dgm:pt modelId="{85AB0053-B0CB-4003-B186-A96A5C01D1E6}" type="pres">
      <dgm:prSet presAssocID="{4A5BC7F3-B42F-46D4-9D86-5D5C1338314C}" presName="rootComposite" presStyleCnt="0"/>
      <dgm:spPr/>
    </dgm:pt>
    <dgm:pt modelId="{9B32B32F-E41E-4BFC-AA76-1BB31B803967}" type="pres">
      <dgm:prSet presAssocID="{4A5BC7F3-B42F-46D4-9D86-5D5C1338314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1E6AB7-F59D-4EC9-AEED-E8884E05CA97}" type="pres">
      <dgm:prSet presAssocID="{4A5BC7F3-B42F-46D4-9D86-5D5C1338314C}" presName="rootConnector" presStyleLbl="node2" presStyleIdx="1" presStyleCnt="4"/>
      <dgm:spPr/>
      <dgm:t>
        <a:bodyPr/>
        <a:lstStyle/>
        <a:p>
          <a:endParaRPr lang="en-US"/>
        </a:p>
      </dgm:t>
    </dgm:pt>
    <dgm:pt modelId="{1B44DCE2-7C18-4A76-A23B-99C421D4F260}" type="pres">
      <dgm:prSet presAssocID="{4A5BC7F3-B42F-46D4-9D86-5D5C1338314C}" presName="hierChild4" presStyleCnt="0"/>
      <dgm:spPr/>
    </dgm:pt>
    <dgm:pt modelId="{6AB95189-70D5-4F95-A152-48BA9D50108C}" type="pres">
      <dgm:prSet presAssocID="{4A5BC7F3-B42F-46D4-9D86-5D5C1338314C}" presName="hierChild5" presStyleCnt="0"/>
      <dgm:spPr/>
    </dgm:pt>
    <dgm:pt modelId="{F6249259-115A-407A-A99A-7765ABC438F2}" type="pres">
      <dgm:prSet presAssocID="{77CB50F0-6CC2-4BF9-8F6E-FAABE0206FD8}" presName="Name37" presStyleLbl="parChTrans1D2" presStyleIdx="2" presStyleCnt="4"/>
      <dgm:spPr/>
      <dgm:t>
        <a:bodyPr/>
        <a:lstStyle/>
        <a:p>
          <a:endParaRPr lang="en-US"/>
        </a:p>
      </dgm:t>
    </dgm:pt>
    <dgm:pt modelId="{3B13AE33-766A-4142-9183-37A98D19D6D4}" type="pres">
      <dgm:prSet presAssocID="{313A6798-07C7-4565-94F3-E4D5BAD634DE}" presName="hierRoot2" presStyleCnt="0">
        <dgm:presLayoutVars>
          <dgm:hierBranch val="init"/>
        </dgm:presLayoutVars>
      </dgm:prSet>
      <dgm:spPr/>
    </dgm:pt>
    <dgm:pt modelId="{81ED697E-FE96-4E9A-8B9F-096CF2EAFF21}" type="pres">
      <dgm:prSet presAssocID="{313A6798-07C7-4565-94F3-E4D5BAD634DE}" presName="rootComposite" presStyleCnt="0"/>
      <dgm:spPr/>
    </dgm:pt>
    <dgm:pt modelId="{3BC705BC-8561-4F78-BB5A-0D2D288916BC}" type="pres">
      <dgm:prSet presAssocID="{313A6798-07C7-4565-94F3-E4D5BAD634D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A2D302-05D2-4035-BCD0-DFB16984AEC8}" type="pres">
      <dgm:prSet presAssocID="{313A6798-07C7-4565-94F3-E4D5BAD634DE}" presName="rootConnector" presStyleLbl="node2" presStyleIdx="2" presStyleCnt="4"/>
      <dgm:spPr/>
      <dgm:t>
        <a:bodyPr/>
        <a:lstStyle/>
        <a:p>
          <a:endParaRPr lang="en-US"/>
        </a:p>
      </dgm:t>
    </dgm:pt>
    <dgm:pt modelId="{32E9E3C6-9720-4EA2-867E-93E719DE8FAD}" type="pres">
      <dgm:prSet presAssocID="{313A6798-07C7-4565-94F3-E4D5BAD634DE}" presName="hierChild4" presStyleCnt="0"/>
      <dgm:spPr/>
    </dgm:pt>
    <dgm:pt modelId="{ACE8EE53-283F-4C8B-A3F0-A65A9CAA6AEF}" type="pres">
      <dgm:prSet presAssocID="{313A6798-07C7-4565-94F3-E4D5BAD634DE}" presName="hierChild5" presStyleCnt="0"/>
      <dgm:spPr/>
    </dgm:pt>
    <dgm:pt modelId="{4A4006D6-9303-4AC7-93EE-90A963D3505B}" type="pres">
      <dgm:prSet presAssocID="{D4D83655-0B83-4861-ADDC-1579F9B0495B}" presName="Name37" presStyleLbl="parChTrans1D2" presStyleIdx="3" presStyleCnt="4"/>
      <dgm:spPr/>
      <dgm:t>
        <a:bodyPr/>
        <a:lstStyle/>
        <a:p>
          <a:endParaRPr lang="en-US"/>
        </a:p>
      </dgm:t>
    </dgm:pt>
    <dgm:pt modelId="{C3405F10-235A-41BD-B9BE-10DFE0395BC4}" type="pres">
      <dgm:prSet presAssocID="{8D7C742B-5592-42E7-A514-FDB5C3A7B1B6}" presName="hierRoot2" presStyleCnt="0">
        <dgm:presLayoutVars>
          <dgm:hierBranch val="init"/>
        </dgm:presLayoutVars>
      </dgm:prSet>
      <dgm:spPr/>
    </dgm:pt>
    <dgm:pt modelId="{0AA7BFEA-143D-4CE0-86C7-21240D56B428}" type="pres">
      <dgm:prSet presAssocID="{8D7C742B-5592-42E7-A514-FDB5C3A7B1B6}" presName="rootComposite" presStyleCnt="0"/>
      <dgm:spPr/>
    </dgm:pt>
    <dgm:pt modelId="{65181A4E-1BC4-4282-8828-ED65AADBF927}" type="pres">
      <dgm:prSet presAssocID="{8D7C742B-5592-42E7-A514-FDB5C3A7B1B6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086247-F759-4061-98E6-1958B85B61D9}" type="pres">
      <dgm:prSet presAssocID="{8D7C742B-5592-42E7-A514-FDB5C3A7B1B6}" presName="rootConnector" presStyleLbl="node2" presStyleIdx="3" presStyleCnt="4"/>
      <dgm:spPr/>
      <dgm:t>
        <a:bodyPr/>
        <a:lstStyle/>
        <a:p>
          <a:endParaRPr lang="en-US"/>
        </a:p>
      </dgm:t>
    </dgm:pt>
    <dgm:pt modelId="{12258011-840E-45B4-BF66-DC33DAC60FA4}" type="pres">
      <dgm:prSet presAssocID="{8D7C742B-5592-42E7-A514-FDB5C3A7B1B6}" presName="hierChild4" presStyleCnt="0"/>
      <dgm:spPr/>
    </dgm:pt>
    <dgm:pt modelId="{C348DA7D-5239-4923-A1D7-6EDD6D357D63}" type="pres">
      <dgm:prSet presAssocID="{8D7C742B-5592-42E7-A514-FDB5C3A7B1B6}" presName="hierChild5" presStyleCnt="0"/>
      <dgm:spPr/>
    </dgm:pt>
    <dgm:pt modelId="{052CCC37-4F19-4FA0-BFA1-D8A54DA13312}" type="pres">
      <dgm:prSet presAssocID="{DD323367-EF80-4E87-B969-B16F385909C0}" presName="hierChild3" presStyleCnt="0"/>
      <dgm:spPr/>
    </dgm:pt>
  </dgm:ptLst>
  <dgm:cxnLst>
    <dgm:cxn modelId="{E9B2E953-3128-4B59-B72C-455B3EF9287F}" type="presOf" srcId="{313A6798-07C7-4565-94F3-E4D5BAD634DE}" destId="{3BC705BC-8561-4F78-BB5A-0D2D288916BC}" srcOrd="0" destOrd="0" presId="urn:microsoft.com/office/officeart/2005/8/layout/orgChart1"/>
    <dgm:cxn modelId="{49906B79-9484-4691-AC38-6A8A9B011065}" type="presOf" srcId="{8D7C742B-5592-42E7-A514-FDB5C3A7B1B6}" destId="{65181A4E-1BC4-4282-8828-ED65AADBF927}" srcOrd="0" destOrd="0" presId="urn:microsoft.com/office/officeart/2005/8/layout/orgChart1"/>
    <dgm:cxn modelId="{7CD3653D-0E4F-4FE9-AE28-B0706F313461}" type="presOf" srcId="{D4D83655-0B83-4861-ADDC-1579F9B0495B}" destId="{4A4006D6-9303-4AC7-93EE-90A963D3505B}" srcOrd="0" destOrd="0" presId="urn:microsoft.com/office/officeart/2005/8/layout/orgChart1"/>
    <dgm:cxn modelId="{FC7FCB93-0408-41E5-A8F5-9C1BB6A3A28A}" srcId="{DD323367-EF80-4E87-B969-B16F385909C0}" destId="{8D7C742B-5592-42E7-A514-FDB5C3A7B1B6}" srcOrd="3" destOrd="0" parTransId="{D4D83655-0B83-4861-ADDC-1579F9B0495B}" sibTransId="{DA7F3E06-220C-44E8-9ACA-3EAF65BADBDF}"/>
    <dgm:cxn modelId="{FE61045B-9FF7-4928-A49B-EB97FBC228CF}" srcId="{DD323367-EF80-4E87-B969-B16F385909C0}" destId="{4A5BC7F3-B42F-46D4-9D86-5D5C1338314C}" srcOrd="1" destOrd="0" parTransId="{FFDA845C-1138-4C7B-9A40-984F2E62381E}" sibTransId="{A1F13C91-8922-4428-A064-385CD6A2860D}"/>
    <dgm:cxn modelId="{13818308-914A-455A-81D5-242D837A5232}" type="presOf" srcId="{313A6798-07C7-4565-94F3-E4D5BAD634DE}" destId="{A2A2D302-05D2-4035-BCD0-DFB16984AEC8}" srcOrd="1" destOrd="0" presId="urn:microsoft.com/office/officeart/2005/8/layout/orgChart1"/>
    <dgm:cxn modelId="{74D080A9-F7C3-4476-9859-DED2390E1F8A}" type="presOf" srcId="{DD323367-EF80-4E87-B969-B16F385909C0}" destId="{DCFAB3A9-3C79-428E-A2E0-6B16BF6313CE}" srcOrd="0" destOrd="0" presId="urn:microsoft.com/office/officeart/2005/8/layout/orgChart1"/>
    <dgm:cxn modelId="{344E8598-4462-4EC8-8F44-706B36052C8E}" type="presOf" srcId="{4A5BC7F3-B42F-46D4-9D86-5D5C1338314C}" destId="{9B32B32F-E41E-4BFC-AA76-1BB31B803967}" srcOrd="0" destOrd="0" presId="urn:microsoft.com/office/officeart/2005/8/layout/orgChart1"/>
    <dgm:cxn modelId="{5B45701C-65CA-40DD-BA78-09C4EAAB6853}" type="presOf" srcId="{4A5BC7F3-B42F-46D4-9D86-5D5C1338314C}" destId="{CD1E6AB7-F59D-4EC9-AEED-E8884E05CA97}" srcOrd="1" destOrd="0" presId="urn:microsoft.com/office/officeart/2005/8/layout/orgChart1"/>
    <dgm:cxn modelId="{2AC2C7B8-ABC6-49AA-B3CC-4F41F421DC2F}" type="presOf" srcId="{FFDA845C-1138-4C7B-9A40-984F2E62381E}" destId="{51D669CF-D495-4988-B4D2-CB5884986063}" srcOrd="0" destOrd="0" presId="urn:microsoft.com/office/officeart/2005/8/layout/orgChart1"/>
    <dgm:cxn modelId="{50B510D2-37FD-48EE-94F3-571C3E221626}" srcId="{93F755D3-0276-4B45-8192-EF17EE61FFFC}" destId="{DD323367-EF80-4E87-B969-B16F385909C0}" srcOrd="0" destOrd="0" parTransId="{32032B16-A2E7-45B6-86CD-89C7C5E838AF}" sibTransId="{59E0A69B-877E-4900-B3EF-E8E47A80D187}"/>
    <dgm:cxn modelId="{C58240F8-45E6-444C-92C5-7AF61EB2C1E6}" type="presOf" srcId="{93F755D3-0276-4B45-8192-EF17EE61FFFC}" destId="{08ED4594-09E0-4753-AA18-653A0849D6C5}" srcOrd="0" destOrd="0" presId="urn:microsoft.com/office/officeart/2005/8/layout/orgChart1"/>
    <dgm:cxn modelId="{5009DAD3-CFE6-42FE-9641-20F56C9B1B39}" type="presOf" srcId="{77CB50F0-6CC2-4BF9-8F6E-FAABE0206FD8}" destId="{F6249259-115A-407A-A99A-7765ABC438F2}" srcOrd="0" destOrd="0" presId="urn:microsoft.com/office/officeart/2005/8/layout/orgChart1"/>
    <dgm:cxn modelId="{32899230-BD10-4C57-85BD-396D764A2C19}" type="presOf" srcId="{F5530691-4FDE-472C-926D-491BFC257E81}" destId="{962515B0-60ED-443B-BF7A-3133DE7A13BF}" srcOrd="0" destOrd="0" presId="urn:microsoft.com/office/officeart/2005/8/layout/orgChart1"/>
    <dgm:cxn modelId="{A6CE01CC-FE94-436B-A3B3-366FE4A384E1}" type="presOf" srcId="{59F080DF-A826-4A7B-9985-08447D31C078}" destId="{5CEF9D2D-05CF-4C3E-805A-0FAADC2C43FA}" srcOrd="0" destOrd="0" presId="urn:microsoft.com/office/officeart/2005/8/layout/orgChart1"/>
    <dgm:cxn modelId="{7A25C250-3C67-49B9-9816-34F1C3761A4D}" type="presOf" srcId="{8D7C742B-5592-42E7-A514-FDB5C3A7B1B6}" destId="{81086247-F759-4061-98E6-1958B85B61D9}" srcOrd="1" destOrd="0" presId="urn:microsoft.com/office/officeart/2005/8/layout/orgChart1"/>
    <dgm:cxn modelId="{40A3E3E4-8E09-4993-865D-2B4E39EC30E8}" type="presOf" srcId="{F5530691-4FDE-472C-926D-491BFC257E81}" destId="{19356F11-B60A-4984-8234-6A38F3069F95}" srcOrd="1" destOrd="0" presId="urn:microsoft.com/office/officeart/2005/8/layout/orgChart1"/>
    <dgm:cxn modelId="{1BE53F8E-0834-48DD-AE05-E0DBF9D346FF}" type="presOf" srcId="{DD323367-EF80-4E87-B969-B16F385909C0}" destId="{2ADFDBFB-A5E4-46A8-BBC0-DD8883DDE570}" srcOrd="1" destOrd="0" presId="urn:microsoft.com/office/officeart/2005/8/layout/orgChart1"/>
    <dgm:cxn modelId="{C9894481-2982-4A3A-90B0-DBB618046CFA}" srcId="{DD323367-EF80-4E87-B969-B16F385909C0}" destId="{F5530691-4FDE-472C-926D-491BFC257E81}" srcOrd="0" destOrd="0" parTransId="{59F080DF-A826-4A7B-9985-08447D31C078}" sibTransId="{C8A0916F-F364-4E22-A772-2985762B2D38}"/>
    <dgm:cxn modelId="{CB623F3D-6310-4B8D-898C-305D74226869}" srcId="{DD323367-EF80-4E87-B969-B16F385909C0}" destId="{313A6798-07C7-4565-94F3-E4D5BAD634DE}" srcOrd="2" destOrd="0" parTransId="{77CB50F0-6CC2-4BF9-8F6E-FAABE0206FD8}" sibTransId="{3FC214D8-74CA-4697-9C05-938300579977}"/>
    <dgm:cxn modelId="{6DF8D7C2-643B-497A-BA51-3E564D05DD53}" type="presParOf" srcId="{08ED4594-09E0-4753-AA18-653A0849D6C5}" destId="{175B18F1-00B9-4827-A9B7-F1ED65783C3F}" srcOrd="0" destOrd="0" presId="urn:microsoft.com/office/officeart/2005/8/layout/orgChart1"/>
    <dgm:cxn modelId="{053DA5F9-C817-466B-80BB-9D4D52E990EA}" type="presParOf" srcId="{175B18F1-00B9-4827-A9B7-F1ED65783C3F}" destId="{911FD408-AEF4-45F4-82C5-F27A31F1CD18}" srcOrd="0" destOrd="0" presId="urn:microsoft.com/office/officeart/2005/8/layout/orgChart1"/>
    <dgm:cxn modelId="{D939BC07-F6DB-4D56-A3AE-FB21E8A62FCD}" type="presParOf" srcId="{911FD408-AEF4-45F4-82C5-F27A31F1CD18}" destId="{DCFAB3A9-3C79-428E-A2E0-6B16BF6313CE}" srcOrd="0" destOrd="0" presId="urn:microsoft.com/office/officeart/2005/8/layout/orgChart1"/>
    <dgm:cxn modelId="{1E1BF432-65DD-45A2-9F98-20807F6BD752}" type="presParOf" srcId="{911FD408-AEF4-45F4-82C5-F27A31F1CD18}" destId="{2ADFDBFB-A5E4-46A8-BBC0-DD8883DDE570}" srcOrd="1" destOrd="0" presId="urn:microsoft.com/office/officeart/2005/8/layout/orgChart1"/>
    <dgm:cxn modelId="{41FF5B69-F302-42A2-9EB1-A0F9CDD0CB38}" type="presParOf" srcId="{175B18F1-00B9-4827-A9B7-F1ED65783C3F}" destId="{539E9200-95E7-40DF-88FC-215D565116A6}" srcOrd="1" destOrd="0" presId="urn:microsoft.com/office/officeart/2005/8/layout/orgChart1"/>
    <dgm:cxn modelId="{1B767F2E-99AB-4167-9C30-5A713D11AF53}" type="presParOf" srcId="{539E9200-95E7-40DF-88FC-215D565116A6}" destId="{5CEF9D2D-05CF-4C3E-805A-0FAADC2C43FA}" srcOrd="0" destOrd="0" presId="urn:microsoft.com/office/officeart/2005/8/layout/orgChart1"/>
    <dgm:cxn modelId="{C86DEF81-8AC0-4668-9223-422CD40811DF}" type="presParOf" srcId="{539E9200-95E7-40DF-88FC-215D565116A6}" destId="{99D595E4-B19B-4607-AFA4-ACC58B644534}" srcOrd="1" destOrd="0" presId="urn:microsoft.com/office/officeart/2005/8/layout/orgChart1"/>
    <dgm:cxn modelId="{7CE10444-EA3D-4C90-92F4-9A64092179CE}" type="presParOf" srcId="{99D595E4-B19B-4607-AFA4-ACC58B644534}" destId="{69DA5CE2-F929-4416-94FA-5399F6F1FEAC}" srcOrd="0" destOrd="0" presId="urn:microsoft.com/office/officeart/2005/8/layout/orgChart1"/>
    <dgm:cxn modelId="{B2832A77-A1FE-4CF8-940E-EBC6A1784B9B}" type="presParOf" srcId="{69DA5CE2-F929-4416-94FA-5399F6F1FEAC}" destId="{962515B0-60ED-443B-BF7A-3133DE7A13BF}" srcOrd="0" destOrd="0" presId="urn:microsoft.com/office/officeart/2005/8/layout/orgChart1"/>
    <dgm:cxn modelId="{4DBFCA6D-0171-4A7A-B1B4-F2CCDB8FC723}" type="presParOf" srcId="{69DA5CE2-F929-4416-94FA-5399F6F1FEAC}" destId="{19356F11-B60A-4984-8234-6A38F3069F95}" srcOrd="1" destOrd="0" presId="urn:microsoft.com/office/officeart/2005/8/layout/orgChart1"/>
    <dgm:cxn modelId="{5B2A0ED2-5C3B-4D43-BED8-C774C559A8CE}" type="presParOf" srcId="{99D595E4-B19B-4607-AFA4-ACC58B644534}" destId="{BD499B44-24D4-4060-B82E-9AD906FF7330}" srcOrd="1" destOrd="0" presId="urn:microsoft.com/office/officeart/2005/8/layout/orgChart1"/>
    <dgm:cxn modelId="{8C328AE4-0548-482F-819F-A6503B63D555}" type="presParOf" srcId="{99D595E4-B19B-4607-AFA4-ACC58B644534}" destId="{4100E093-AEF3-4679-9E5A-9A1A2A74084E}" srcOrd="2" destOrd="0" presId="urn:microsoft.com/office/officeart/2005/8/layout/orgChart1"/>
    <dgm:cxn modelId="{7F5B1479-0324-4117-A596-A51259B4759B}" type="presParOf" srcId="{539E9200-95E7-40DF-88FC-215D565116A6}" destId="{51D669CF-D495-4988-B4D2-CB5884986063}" srcOrd="2" destOrd="0" presId="urn:microsoft.com/office/officeart/2005/8/layout/orgChart1"/>
    <dgm:cxn modelId="{A8BFAA9C-271B-4B80-99DC-805683FFA45F}" type="presParOf" srcId="{539E9200-95E7-40DF-88FC-215D565116A6}" destId="{72475F8D-E155-4AA8-BE14-8C2BEF6645A3}" srcOrd="3" destOrd="0" presId="urn:microsoft.com/office/officeart/2005/8/layout/orgChart1"/>
    <dgm:cxn modelId="{748888B7-C1CD-46AA-A47C-95F02FD3772F}" type="presParOf" srcId="{72475F8D-E155-4AA8-BE14-8C2BEF6645A3}" destId="{85AB0053-B0CB-4003-B186-A96A5C01D1E6}" srcOrd="0" destOrd="0" presId="urn:microsoft.com/office/officeart/2005/8/layout/orgChart1"/>
    <dgm:cxn modelId="{61FDCEF4-B518-4649-9EA2-9BD5E108A16B}" type="presParOf" srcId="{85AB0053-B0CB-4003-B186-A96A5C01D1E6}" destId="{9B32B32F-E41E-4BFC-AA76-1BB31B803967}" srcOrd="0" destOrd="0" presId="urn:microsoft.com/office/officeart/2005/8/layout/orgChart1"/>
    <dgm:cxn modelId="{BBDA121E-D5BB-401D-A75C-00FF78A5142B}" type="presParOf" srcId="{85AB0053-B0CB-4003-B186-A96A5C01D1E6}" destId="{CD1E6AB7-F59D-4EC9-AEED-E8884E05CA97}" srcOrd="1" destOrd="0" presId="urn:microsoft.com/office/officeart/2005/8/layout/orgChart1"/>
    <dgm:cxn modelId="{465C0291-3882-4AF1-92DF-91F0C33DDA23}" type="presParOf" srcId="{72475F8D-E155-4AA8-BE14-8C2BEF6645A3}" destId="{1B44DCE2-7C18-4A76-A23B-99C421D4F260}" srcOrd="1" destOrd="0" presId="urn:microsoft.com/office/officeart/2005/8/layout/orgChart1"/>
    <dgm:cxn modelId="{635E6EC4-D3DC-4D04-95A7-CE2C2349C187}" type="presParOf" srcId="{72475F8D-E155-4AA8-BE14-8C2BEF6645A3}" destId="{6AB95189-70D5-4F95-A152-48BA9D50108C}" srcOrd="2" destOrd="0" presId="urn:microsoft.com/office/officeart/2005/8/layout/orgChart1"/>
    <dgm:cxn modelId="{FA12FEA1-D172-4D6A-A43E-D2F492A6ACB9}" type="presParOf" srcId="{539E9200-95E7-40DF-88FC-215D565116A6}" destId="{F6249259-115A-407A-A99A-7765ABC438F2}" srcOrd="4" destOrd="0" presId="urn:microsoft.com/office/officeart/2005/8/layout/orgChart1"/>
    <dgm:cxn modelId="{87E77255-05B3-4344-A87C-C60E9037B805}" type="presParOf" srcId="{539E9200-95E7-40DF-88FC-215D565116A6}" destId="{3B13AE33-766A-4142-9183-37A98D19D6D4}" srcOrd="5" destOrd="0" presId="urn:microsoft.com/office/officeart/2005/8/layout/orgChart1"/>
    <dgm:cxn modelId="{44A6934A-3352-4A5A-B3EB-FF18C3B56DC6}" type="presParOf" srcId="{3B13AE33-766A-4142-9183-37A98D19D6D4}" destId="{81ED697E-FE96-4E9A-8B9F-096CF2EAFF21}" srcOrd="0" destOrd="0" presId="urn:microsoft.com/office/officeart/2005/8/layout/orgChart1"/>
    <dgm:cxn modelId="{A939C01A-4192-4503-8DFE-F9006427D64F}" type="presParOf" srcId="{81ED697E-FE96-4E9A-8B9F-096CF2EAFF21}" destId="{3BC705BC-8561-4F78-BB5A-0D2D288916BC}" srcOrd="0" destOrd="0" presId="urn:microsoft.com/office/officeart/2005/8/layout/orgChart1"/>
    <dgm:cxn modelId="{030BBF3B-D878-4C63-AAC8-066B3B69D018}" type="presParOf" srcId="{81ED697E-FE96-4E9A-8B9F-096CF2EAFF21}" destId="{A2A2D302-05D2-4035-BCD0-DFB16984AEC8}" srcOrd="1" destOrd="0" presId="urn:microsoft.com/office/officeart/2005/8/layout/orgChart1"/>
    <dgm:cxn modelId="{65035007-7787-4450-82FB-2B40C757F723}" type="presParOf" srcId="{3B13AE33-766A-4142-9183-37A98D19D6D4}" destId="{32E9E3C6-9720-4EA2-867E-93E719DE8FAD}" srcOrd="1" destOrd="0" presId="urn:microsoft.com/office/officeart/2005/8/layout/orgChart1"/>
    <dgm:cxn modelId="{436F1A02-A6D6-4665-9950-040289872CED}" type="presParOf" srcId="{3B13AE33-766A-4142-9183-37A98D19D6D4}" destId="{ACE8EE53-283F-4C8B-A3F0-A65A9CAA6AEF}" srcOrd="2" destOrd="0" presId="urn:microsoft.com/office/officeart/2005/8/layout/orgChart1"/>
    <dgm:cxn modelId="{E6266ACE-4BB6-413A-80ED-1F877C561CDD}" type="presParOf" srcId="{539E9200-95E7-40DF-88FC-215D565116A6}" destId="{4A4006D6-9303-4AC7-93EE-90A963D3505B}" srcOrd="6" destOrd="0" presId="urn:microsoft.com/office/officeart/2005/8/layout/orgChart1"/>
    <dgm:cxn modelId="{EE043757-D228-4155-A53B-1955E4347D2C}" type="presParOf" srcId="{539E9200-95E7-40DF-88FC-215D565116A6}" destId="{C3405F10-235A-41BD-B9BE-10DFE0395BC4}" srcOrd="7" destOrd="0" presId="urn:microsoft.com/office/officeart/2005/8/layout/orgChart1"/>
    <dgm:cxn modelId="{BBE45DC2-B64D-4CEE-98E3-500EFD8AC69E}" type="presParOf" srcId="{C3405F10-235A-41BD-B9BE-10DFE0395BC4}" destId="{0AA7BFEA-143D-4CE0-86C7-21240D56B428}" srcOrd="0" destOrd="0" presId="urn:microsoft.com/office/officeart/2005/8/layout/orgChart1"/>
    <dgm:cxn modelId="{A78573BA-008F-452E-86BB-669DA16DBBC4}" type="presParOf" srcId="{0AA7BFEA-143D-4CE0-86C7-21240D56B428}" destId="{65181A4E-1BC4-4282-8828-ED65AADBF927}" srcOrd="0" destOrd="0" presId="urn:microsoft.com/office/officeart/2005/8/layout/orgChart1"/>
    <dgm:cxn modelId="{75EC5AF2-A0C4-42C5-BBE7-6502F44FC117}" type="presParOf" srcId="{0AA7BFEA-143D-4CE0-86C7-21240D56B428}" destId="{81086247-F759-4061-98E6-1958B85B61D9}" srcOrd="1" destOrd="0" presId="urn:microsoft.com/office/officeart/2005/8/layout/orgChart1"/>
    <dgm:cxn modelId="{51DA1A58-D8E5-4327-8952-1F60DA1F0158}" type="presParOf" srcId="{C3405F10-235A-41BD-B9BE-10DFE0395BC4}" destId="{12258011-840E-45B4-BF66-DC33DAC60FA4}" srcOrd="1" destOrd="0" presId="urn:microsoft.com/office/officeart/2005/8/layout/orgChart1"/>
    <dgm:cxn modelId="{FD5B1548-A71B-46E5-83ED-FBE2FCE25CD9}" type="presParOf" srcId="{C3405F10-235A-41BD-B9BE-10DFE0395BC4}" destId="{C348DA7D-5239-4923-A1D7-6EDD6D357D63}" srcOrd="2" destOrd="0" presId="urn:microsoft.com/office/officeart/2005/8/layout/orgChart1"/>
    <dgm:cxn modelId="{48146A69-D19B-468A-B8B1-15C4408CF7F2}" type="presParOf" srcId="{175B18F1-00B9-4827-A9B7-F1ED65783C3F}" destId="{052CCC37-4F19-4FA0-BFA1-D8A54DA133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006D6-9303-4AC7-93EE-90A963D3505B}">
      <dsp:nvSpPr>
        <dsp:cNvPr id="0" name=""/>
        <dsp:cNvSpPr/>
      </dsp:nvSpPr>
      <dsp:spPr>
        <a:xfrm>
          <a:off x="3407954" y="1214192"/>
          <a:ext cx="2669131" cy="3175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18"/>
              </a:lnTo>
              <a:lnTo>
                <a:pt x="2669131" y="163118"/>
              </a:lnTo>
              <a:lnTo>
                <a:pt x="2669131" y="3175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249259-115A-407A-A99A-7765ABC438F2}">
      <dsp:nvSpPr>
        <dsp:cNvPr id="0" name=""/>
        <dsp:cNvSpPr/>
      </dsp:nvSpPr>
      <dsp:spPr>
        <a:xfrm>
          <a:off x="3407954" y="1214192"/>
          <a:ext cx="889710" cy="3175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18"/>
              </a:lnTo>
              <a:lnTo>
                <a:pt x="889710" y="163118"/>
              </a:lnTo>
              <a:lnTo>
                <a:pt x="889710" y="3175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D669CF-D495-4988-B4D2-CB5884986063}">
      <dsp:nvSpPr>
        <dsp:cNvPr id="0" name=""/>
        <dsp:cNvSpPr/>
      </dsp:nvSpPr>
      <dsp:spPr>
        <a:xfrm>
          <a:off x="2518244" y="1214192"/>
          <a:ext cx="889710" cy="317531"/>
        </a:xfrm>
        <a:custGeom>
          <a:avLst/>
          <a:gdLst/>
          <a:ahLst/>
          <a:cxnLst/>
          <a:rect l="0" t="0" r="0" b="0"/>
          <a:pathLst>
            <a:path>
              <a:moveTo>
                <a:pt x="889710" y="0"/>
              </a:moveTo>
              <a:lnTo>
                <a:pt x="889710" y="163118"/>
              </a:lnTo>
              <a:lnTo>
                <a:pt x="0" y="163118"/>
              </a:lnTo>
              <a:lnTo>
                <a:pt x="0" y="3175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F9D2D-05CF-4C3E-805A-0FAADC2C43FA}">
      <dsp:nvSpPr>
        <dsp:cNvPr id="0" name=""/>
        <dsp:cNvSpPr/>
      </dsp:nvSpPr>
      <dsp:spPr>
        <a:xfrm>
          <a:off x="738823" y="1214192"/>
          <a:ext cx="2669131" cy="317531"/>
        </a:xfrm>
        <a:custGeom>
          <a:avLst/>
          <a:gdLst/>
          <a:ahLst/>
          <a:cxnLst/>
          <a:rect l="0" t="0" r="0" b="0"/>
          <a:pathLst>
            <a:path>
              <a:moveTo>
                <a:pt x="2669131" y="0"/>
              </a:moveTo>
              <a:lnTo>
                <a:pt x="2669131" y="163118"/>
              </a:lnTo>
              <a:lnTo>
                <a:pt x="0" y="163118"/>
              </a:lnTo>
              <a:lnTo>
                <a:pt x="0" y="3175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FAB3A9-3C79-428E-A2E0-6B16BF6313CE}">
      <dsp:nvSpPr>
        <dsp:cNvPr id="0" name=""/>
        <dsp:cNvSpPr/>
      </dsp:nvSpPr>
      <dsp:spPr>
        <a:xfrm>
          <a:off x="1744615" y="478894"/>
          <a:ext cx="3326678" cy="735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500" kern="1200" dirty="0" smtClean="0"/>
            <a:t>مظاهر الديمقراطية في الأردن</a:t>
          </a:r>
          <a:endParaRPr lang="en-US" sz="2500" kern="1200" dirty="0"/>
        </a:p>
      </dsp:txBody>
      <dsp:txXfrm>
        <a:off x="1744615" y="478894"/>
        <a:ext cx="3326678" cy="735297"/>
      </dsp:txXfrm>
    </dsp:sp>
    <dsp:sp modelId="{962515B0-60ED-443B-BF7A-3133DE7A13BF}">
      <dsp:nvSpPr>
        <dsp:cNvPr id="0" name=""/>
        <dsp:cNvSpPr/>
      </dsp:nvSpPr>
      <dsp:spPr>
        <a:xfrm>
          <a:off x="3525" y="1531723"/>
          <a:ext cx="1470595" cy="7352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500" kern="1200" dirty="0" smtClean="0"/>
            <a:t>حرية التعبير عن الرأي</a:t>
          </a:r>
          <a:endParaRPr lang="en-US" sz="2500" kern="1200" dirty="0"/>
        </a:p>
      </dsp:txBody>
      <dsp:txXfrm>
        <a:off x="3525" y="1531723"/>
        <a:ext cx="1470595" cy="735297"/>
      </dsp:txXfrm>
    </dsp:sp>
    <dsp:sp modelId="{9B32B32F-E41E-4BFC-AA76-1BB31B803967}">
      <dsp:nvSpPr>
        <dsp:cNvPr id="0" name=""/>
        <dsp:cNvSpPr/>
      </dsp:nvSpPr>
      <dsp:spPr>
        <a:xfrm>
          <a:off x="1782946" y="1531723"/>
          <a:ext cx="1470595" cy="735297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500" kern="1200" dirty="0" smtClean="0"/>
            <a:t>وجود نقابات مهنية</a:t>
          </a:r>
          <a:endParaRPr lang="en-US" sz="2500" kern="1200" dirty="0"/>
        </a:p>
      </dsp:txBody>
      <dsp:txXfrm>
        <a:off x="1782946" y="1531723"/>
        <a:ext cx="1470595" cy="735297"/>
      </dsp:txXfrm>
    </dsp:sp>
    <dsp:sp modelId="{3BC705BC-8561-4F78-BB5A-0D2D288916BC}">
      <dsp:nvSpPr>
        <dsp:cNvPr id="0" name=""/>
        <dsp:cNvSpPr/>
      </dsp:nvSpPr>
      <dsp:spPr>
        <a:xfrm>
          <a:off x="3562367" y="1531723"/>
          <a:ext cx="1470595" cy="735297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500" kern="1200" dirty="0" smtClean="0"/>
            <a:t>وجود أحزاب سياسية</a:t>
          </a:r>
          <a:endParaRPr lang="en-US" sz="2500" kern="1200" dirty="0"/>
        </a:p>
      </dsp:txBody>
      <dsp:txXfrm>
        <a:off x="3562367" y="1531723"/>
        <a:ext cx="1470595" cy="735297"/>
      </dsp:txXfrm>
    </dsp:sp>
    <dsp:sp modelId="{65181A4E-1BC4-4282-8828-ED65AADBF927}">
      <dsp:nvSpPr>
        <dsp:cNvPr id="0" name=""/>
        <dsp:cNvSpPr/>
      </dsp:nvSpPr>
      <dsp:spPr>
        <a:xfrm>
          <a:off x="5341787" y="1531723"/>
          <a:ext cx="1470595" cy="735297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500" kern="1200" dirty="0" smtClean="0"/>
            <a:t>وجود مجالس نيابية منتخبة</a:t>
          </a:r>
          <a:endParaRPr lang="en-US" sz="2500" kern="1200" dirty="0"/>
        </a:p>
      </dsp:txBody>
      <dsp:txXfrm>
        <a:off x="5341787" y="1531723"/>
        <a:ext cx="1470595" cy="7352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/>
              <a:t> </a:t>
            </a:r>
            <a:r>
              <a:rPr lang="ar-JO" dirty="0" smtClean="0"/>
              <a:t> الدولة الأردنية الحديثة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82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>
              <a:hlinkClick r:id="rId2" action="ppaction://hlinksldjump"/>
            </a:endParaRPr>
          </a:p>
          <a:p>
            <a:r>
              <a:rPr lang="ar-JO" dirty="0" smtClean="0">
                <a:hlinkClick r:id="rId2" action="ppaction://hlinksldjump"/>
              </a:rPr>
              <a:t>أولا </a:t>
            </a:r>
            <a:r>
              <a:rPr lang="ar-JO" dirty="0" smtClean="0"/>
              <a:t>: مفهوم الدولة الحديثة</a:t>
            </a:r>
          </a:p>
          <a:p>
            <a:r>
              <a:rPr lang="ar-JO" dirty="0" smtClean="0">
                <a:hlinkClick r:id="rId3" action="ppaction://hlinksldjump"/>
              </a:rPr>
              <a:t>ثانيا</a:t>
            </a:r>
            <a:r>
              <a:rPr lang="ar-JO" dirty="0" smtClean="0"/>
              <a:t> : مقومات الدولة الحديثة</a:t>
            </a:r>
          </a:p>
          <a:p>
            <a:r>
              <a:rPr lang="ar-JO" u="sng" dirty="0" smtClean="0">
                <a:solidFill>
                  <a:srgbClr val="0070C0"/>
                </a:solidFill>
              </a:rPr>
              <a:t>ثالثا: </a:t>
            </a:r>
            <a:r>
              <a:rPr lang="ar-JO" dirty="0" smtClean="0"/>
              <a:t>مظاهر الدولة الأردنية الحديثة</a:t>
            </a:r>
          </a:p>
          <a:p>
            <a:endParaRPr lang="ar-JO" dirty="0" smtClean="0"/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09" y="243323"/>
            <a:ext cx="5477691" cy="193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مفهوم الدولة الحديثة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الدولة الحديثة:</a:t>
            </a:r>
            <a:r>
              <a:rPr lang="ar-JO" dirty="0" smtClean="0"/>
              <a:t> </a:t>
            </a:r>
          </a:p>
          <a:p>
            <a:pPr marL="0" indent="0" algn="r" rtl="1">
              <a:buNone/>
            </a:pPr>
            <a:r>
              <a:rPr lang="ar-JO" dirty="0" smtClean="0"/>
              <a:t>هي الدولة التي تتمتع بكامل </a:t>
            </a:r>
            <a:r>
              <a:rPr lang="ar-JO" dirty="0" smtClean="0">
                <a:solidFill>
                  <a:srgbClr val="0070C0"/>
                </a:solidFill>
              </a:rPr>
              <a:t>سيادتها واستقلالها</a:t>
            </a:r>
            <a:r>
              <a:rPr lang="ar-JO" dirty="0" smtClean="0"/>
              <a:t>،</a:t>
            </a:r>
          </a:p>
          <a:p>
            <a:pPr marL="0" indent="0" algn="r" rtl="1">
              <a:buNone/>
            </a:pPr>
            <a:r>
              <a:rPr lang="ar-JO" dirty="0" smtClean="0"/>
              <a:t> ولها نظام سياسي مستقر في </a:t>
            </a:r>
            <a:r>
              <a:rPr lang="ar-JO" dirty="0" smtClean="0">
                <a:solidFill>
                  <a:srgbClr val="00B050"/>
                </a:solidFill>
              </a:rPr>
              <a:t>إطار دستوري </a:t>
            </a:r>
          </a:p>
          <a:p>
            <a:pPr marL="0" indent="0" algn="r" rtl="1">
              <a:buNone/>
            </a:pPr>
            <a:r>
              <a:rPr lang="ar-JO" dirty="0" smtClean="0"/>
              <a:t>وهي دولة </a:t>
            </a:r>
            <a:r>
              <a:rPr lang="ar-JO" dirty="0" smtClean="0">
                <a:solidFill>
                  <a:srgbClr val="0070C0"/>
                </a:solidFill>
              </a:rPr>
              <a:t>المواطنين جميعا</a:t>
            </a:r>
            <a:r>
              <a:rPr lang="ar-JO" dirty="0" smtClean="0"/>
              <a:t>، لا تمييز بينهم.</a:t>
            </a:r>
          </a:p>
          <a:p>
            <a:pPr marL="0" indent="0" algn="r" rtl="1">
              <a:buNone/>
            </a:pPr>
            <a:endParaRPr lang="ar-JO" dirty="0">
              <a:solidFill>
                <a:srgbClr val="00B0F0"/>
              </a:solidFill>
            </a:endParaRPr>
          </a:p>
          <a:p>
            <a:pPr marL="0" indent="0" algn="r" rtl="1">
              <a:buNone/>
            </a:pPr>
            <a:r>
              <a:rPr lang="ar-JO" dirty="0" smtClean="0"/>
              <a:t>         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  ما</a:t>
            </a:r>
            <a:r>
              <a:rPr lang="ar-JO" dirty="0" smtClean="0"/>
              <a:t> أهمية المساواة بين أفراد الدولة جميعهم؟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يتحقق مبدأ تكافؤ الفرص حيث يحصل الجميع على حقوقهم الشرعية.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351" y="1933303"/>
            <a:ext cx="4122420" cy="2573814"/>
          </a:xfrm>
          <a:prstGeom prst="rect">
            <a:avLst/>
          </a:prstGeom>
        </p:spPr>
      </p:pic>
      <p:pic>
        <p:nvPicPr>
          <p:cNvPr id="12" name="Picture 11" descr="Spotprent Smiley Vragen · Gratis afbeelding op Pixaba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440" y="4620328"/>
            <a:ext cx="97536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مقومات الدولة الحديثة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مقومات الدولة الحديثة:</a:t>
            </a:r>
            <a:r>
              <a:rPr lang="ar-JO" dirty="0" smtClean="0"/>
              <a:t> </a:t>
            </a:r>
          </a:p>
          <a:p>
            <a:pPr marL="0" indent="0" algn="r" rtl="1">
              <a:buNone/>
            </a:pPr>
            <a:r>
              <a:rPr lang="ar-JO" dirty="0" smtClean="0"/>
              <a:t>يمكن أن نعد الدولة حديثة إذا توافرت فيها المقومات الآتية:</a:t>
            </a:r>
            <a:endParaRPr lang="ar-JO" dirty="0" smtClean="0">
              <a:solidFill>
                <a:srgbClr val="00B0F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وحدة النسيج السكاني وقدرة الدولة على توحيد شعبها </a:t>
            </a:r>
            <a:r>
              <a:rPr lang="ar-JO" dirty="0" smtClean="0">
                <a:solidFill>
                  <a:srgbClr val="00B050"/>
                </a:solidFill>
              </a:rPr>
              <a:t>( الوحدة الوطنية)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المشاركة الفعالة للدولة في اتخاذ القرارات الدولية </a:t>
            </a:r>
            <a:r>
              <a:rPr lang="ar-JO" dirty="0" smtClean="0">
                <a:solidFill>
                  <a:srgbClr val="00B050"/>
                </a:solidFill>
              </a:rPr>
              <a:t>( المشاركة في المؤتمرات والمعاهدات)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مشاركة الشعب في اتخاذ القرارات السياسية </a:t>
            </a:r>
            <a:r>
              <a:rPr lang="ar-JO" dirty="0" smtClean="0">
                <a:solidFill>
                  <a:srgbClr val="00B050"/>
                </a:solidFill>
              </a:rPr>
              <a:t>( مجلس النواب)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4- احترام حقوق الإنسان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5- السعي لتحقيق التنمية الشاملة </a:t>
            </a:r>
            <a:r>
              <a:rPr lang="ar-JO" dirty="0" smtClean="0">
                <a:solidFill>
                  <a:srgbClr val="00B050"/>
                </a:solidFill>
              </a:rPr>
              <a:t>( تطوير جميع مناحي الحياة)         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     هل</a:t>
            </a:r>
            <a:r>
              <a:rPr lang="ar-JO" dirty="0" smtClean="0"/>
              <a:t> تتوافر هذه المقومات في دولتنا الأردنية؟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       نعم، تتوفر فيها جميع المقومات.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440" y="4689997"/>
            <a:ext cx="97536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47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مظاهر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الدولة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الأردنية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الحديثة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JO" dirty="0" smtClean="0"/>
              <a:t> من اهم المجالات  التي جعلت الأردن من الدول المتقدمة :</a:t>
            </a:r>
            <a:endParaRPr lang="ar-JO" dirty="0" smtClean="0">
              <a:solidFill>
                <a:srgbClr val="00B0F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</a:t>
            </a:r>
            <a:r>
              <a:rPr lang="ar-JO" sz="3500" dirty="0" smtClean="0">
                <a:solidFill>
                  <a:srgbClr val="FF0000"/>
                </a:solidFill>
              </a:rPr>
              <a:t>الأمن والاستقرار: </a:t>
            </a:r>
            <a:r>
              <a:rPr lang="ar-JO" dirty="0" smtClean="0">
                <a:solidFill>
                  <a:schemeClr val="tx1"/>
                </a:solidFill>
              </a:rPr>
              <a:t>ويعد الأردن من الدول التي تتميز بأمنها واستقرارها ويعود ذلك 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القيادة الهاشمية الحكيمة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ووعي المواطنين ووحدتهم</a:t>
            </a: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تطور القوات المسلحة الأردنية والأجهزة الأمنية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sz="3500" dirty="0" smtClean="0">
                <a:solidFill>
                  <a:srgbClr val="FF0000"/>
                </a:solidFill>
              </a:rPr>
              <a:t>التعليم: </a:t>
            </a:r>
            <a:r>
              <a:rPr lang="ar-JO" dirty="0">
                <a:solidFill>
                  <a:schemeClr val="tx1"/>
                </a:solidFill>
              </a:rPr>
              <a:t>ويعد الأردن </a:t>
            </a:r>
            <a:r>
              <a:rPr lang="ar-JO" dirty="0" smtClean="0">
                <a:solidFill>
                  <a:schemeClr val="tx1"/>
                </a:solidFill>
              </a:rPr>
              <a:t>مرتبة عالية على المستوى العالمي في مجال التعليم </a:t>
            </a:r>
            <a:r>
              <a:rPr lang="ar-JO" dirty="0">
                <a:solidFill>
                  <a:schemeClr val="tx1"/>
                </a:solidFill>
              </a:rPr>
              <a:t>ويعود ذلك :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</a:t>
            </a:r>
            <a:r>
              <a:rPr lang="ar-JO" dirty="0" smtClean="0">
                <a:solidFill>
                  <a:srgbClr val="0070C0"/>
                </a:solidFill>
              </a:rPr>
              <a:t>انتشار المدارس والكليات والجامعات 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2- </a:t>
            </a:r>
            <a:r>
              <a:rPr lang="ar-JO" dirty="0" smtClean="0">
                <a:solidFill>
                  <a:srgbClr val="0070C0"/>
                </a:solidFill>
              </a:rPr>
              <a:t>تخريج طلبة تميزوا بمجال العلم والمعرفة</a:t>
            </a:r>
            <a:endParaRPr lang="ar-JO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3- </a:t>
            </a:r>
            <a:r>
              <a:rPr lang="ar-JO" dirty="0" smtClean="0">
                <a:solidFill>
                  <a:srgbClr val="0070C0"/>
                </a:solidFill>
              </a:rPr>
              <a:t>يستقطب الأردن طلبة من الدول الأخرى لتميز الأردن بنوعية التعليم</a:t>
            </a:r>
            <a:r>
              <a:rPr lang="ar-JO" dirty="0" smtClean="0">
                <a:solidFill>
                  <a:srgbClr val="FF0000"/>
                </a:solidFill>
              </a:rPr>
              <a:t>    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86" y="2569029"/>
            <a:ext cx="4362994" cy="16881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86" y="4559052"/>
            <a:ext cx="2760617" cy="154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93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مظاهر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الدولة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الأردنية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الحديثة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</a:t>
            </a:r>
            <a:r>
              <a:rPr lang="ar-JO" sz="3500" dirty="0" smtClean="0">
                <a:solidFill>
                  <a:srgbClr val="FF0000"/>
                </a:solidFill>
              </a:rPr>
              <a:t>المجال الصحي: </a:t>
            </a:r>
            <a:r>
              <a:rPr lang="ar-JO" dirty="0" smtClean="0">
                <a:solidFill>
                  <a:schemeClr val="tx1"/>
                </a:solidFill>
              </a:rPr>
              <a:t>يعد الأردن من الدول التي تميزت في مجال الخدمات الصحية  ويعود ذلك: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تقدم الخدمات العلاجية للمواطنين جميعهم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توفير كوادر طبية متخصصة ومدربة</a:t>
            </a: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يأتي المرضى من مختلف دول العالم للعلاج في مستشفيات الأردن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sz="3500" dirty="0" smtClean="0">
                <a:solidFill>
                  <a:srgbClr val="FF0000"/>
                </a:solidFill>
              </a:rPr>
              <a:t>المجال الاقتصادي: </a:t>
            </a:r>
            <a:r>
              <a:rPr lang="ar-JO" dirty="0" smtClean="0">
                <a:solidFill>
                  <a:schemeClr val="tx1"/>
                </a:solidFill>
              </a:rPr>
              <a:t>استطاعت </a:t>
            </a:r>
            <a:r>
              <a:rPr lang="ar-JO" dirty="0">
                <a:solidFill>
                  <a:schemeClr val="tx1"/>
                </a:solidFill>
              </a:rPr>
              <a:t>الأردن </a:t>
            </a:r>
            <a:r>
              <a:rPr lang="ar-JO" dirty="0" smtClean="0">
                <a:solidFill>
                  <a:schemeClr val="tx1"/>
                </a:solidFill>
              </a:rPr>
              <a:t>تحقيق إنجازات اقتصادية ( صناعية، تجارية وسياحية) </a:t>
            </a:r>
            <a:r>
              <a:rPr lang="ar-JO" dirty="0">
                <a:solidFill>
                  <a:schemeClr val="tx1"/>
                </a:solidFill>
              </a:rPr>
              <a:t>: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</a:t>
            </a:r>
            <a:r>
              <a:rPr lang="ar-JO" dirty="0" smtClean="0">
                <a:solidFill>
                  <a:srgbClr val="0070C0"/>
                </a:solidFill>
              </a:rPr>
              <a:t>انشاء العديد من المدن الصناعية 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2- </a:t>
            </a:r>
            <a:r>
              <a:rPr lang="ar-JO" dirty="0" smtClean="0">
                <a:solidFill>
                  <a:srgbClr val="0070C0"/>
                </a:solidFill>
              </a:rPr>
              <a:t>فتح أبواب الاستثمار المحلية والأجنبية</a:t>
            </a:r>
            <a:endParaRPr lang="ar-JO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3- </a:t>
            </a:r>
            <a:r>
              <a:rPr lang="ar-JO" dirty="0" smtClean="0">
                <a:solidFill>
                  <a:srgbClr val="0070C0"/>
                </a:solidFill>
              </a:rPr>
              <a:t>تنشيط حركة السياحة بأشكالها الترفيهية والعلاجية والدينية</a:t>
            </a:r>
            <a:r>
              <a:rPr lang="ar-JO" dirty="0" smtClean="0">
                <a:solidFill>
                  <a:srgbClr val="FF0000"/>
                </a:solidFill>
              </a:rPr>
              <a:t>    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" y="4429997"/>
            <a:ext cx="3048272" cy="15876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" y="2194747"/>
            <a:ext cx="2958344" cy="1566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3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مظاهر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الدولة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الأردنية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الحديثة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</a:t>
            </a:r>
            <a:r>
              <a:rPr lang="ar-JO" sz="3500" dirty="0" smtClean="0">
                <a:solidFill>
                  <a:srgbClr val="FF0000"/>
                </a:solidFill>
              </a:rPr>
              <a:t>المجال الديمقراطي: </a:t>
            </a:r>
            <a:r>
              <a:rPr lang="ar-JO" dirty="0" smtClean="0">
                <a:solidFill>
                  <a:schemeClr val="tx1"/>
                </a:solidFill>
              </a:rPr>
              <a:t>يقوم النظام الديمقراطي في الأردن على مبدأ التشاركية لكونه ركيزة أساسية تقوم عليه الدول المتحضرة، ومن مظاهر الديمقراطية في الأردن:</a:t>
            </a: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77460141"/>
              </p:ext>
            </p:extLst>
          </p:nvPr>
        </p:nvGraphicFramePr>
        <p:xfrm>
          <a:off x="2688045" y="2618568"/>
          <a:ext cx="6815909" cy="2754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465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FAB3A9-3C79-428E-A2E0-6B16BF6313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DCFAB3A9-3C79-428E-A2E0-6B16BF6313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DCFAB3A9-3C79-428E-A2E0-6B16BF6313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DCFAB3A9-3C79-428E-A2E0-6B16BF6313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DCFAB3A9-3C79-428E-A2E0-6B16BF6313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EF9D2D-05CF-4C3E-805A-0FAADC2C43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5CEF9D2D-05CF-4C3E-805A-0FAADC2C43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5CEF9D2D-05CF-4C3E-805A-0FAADC2C43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5CEF9D2D-05CF-4C3E-805A-0FAADC2C43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5CEF9D2D-05CF-4C3E-805A-0FAADC2C43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2515B0-60ED-443B-BF7A-3133DE7A13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962515B0-60ED-443B-BF7A-3133DE7A13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962515B0-60ED-443B-BF7A-3133DE7A13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962515B0-60ED-443B-BF7A-3133DE7A13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962515B0-60ED-443B-BF7A-3133DE7A13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D669CF-D495-4988-B4D2-CB58849860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51D669CF-D495-4988-B4D2-CB58849860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51D669CF-D495-4988-B4D2-CB58849860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51D669CF-D495-4988-B4D2-CB58849860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51D669CF-D495-4988-B4D2-CB58849860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32B32F-E41E-4BFC-AA76-1BB31B803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9B32B32F-E41E-4BFC-AA76-1BB31B803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9B32B32F-E41E-4BFC-AA76-1BB31B803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9B32B32F-E41E-4BFC-AA76-1BB31B803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9B32B32F-E41E-4BFC-AA76-1BB31B8039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249259-115A-407A-A99A-7765ABC43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F6249259-115A-407A-A99A-7765ABC43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F6249259-115A-407A-A99A-7765ABC43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F6249259-115A-407A-A99A-7765ABC43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graphicEl>
                                              <a:dgm id="{F6249259-115A-407A-A99A-7765ABC438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C705BC-8561-4F78-BB5A-0D2D288916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3BC705BC-8561-4F78-BB5A-0D2D288916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3BC705BC-8561-4F78-BB5A-0D2D288916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3BC705BC-8561-4F78-BB5A-0D2D288916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3BC705BC-8561-4F78-BB5A-0D2D288916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4006D6-9303-4AC7-93EE-90A963D350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4A4006D6-9303-4AC7-93EE-90A963D350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graphicEl>
                                              <a:dgm id="{4A4006D6-9303-4AC7-93EE-90A963D350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graphicEl>
                                              <a:dgm id="{4A4006D6-9303-4AC7-93EE-90A963D350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4A4006D6-9303-4AC7-93EE-90A963D350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181A4E-1BC4-4282-8828-ED65AADBF9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65181A4E-1BC4-4282-8828-ED65AADBF9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65181A4E-1BC4-4282-8828-ED65AADBF9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graphicEl>
                                              <a:dgm id="{65181A4E-1BC4-4282-8828-ED65AADBF9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graphicEl>
                                              <a:dgm id="{65181A4E-1BC4-4282-8828-ED65AADBF9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solidFill>
                  <a:srgbClr val="FF0000"/>
                </a:solidFill>
              </a:rPr>
              <a:t>البرلمانية الطلابية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600" dirty="0">
                <a:solidFill>
                  <a:srgbClr val="FF0000"/>
                </a:solidFill>
              </a:rPr>
              <a:t>ما المقصود </a:t>
            </a:r>
            <a:r>
              <a:rPr lang="ar-JO" sz="2600" dirty="0" smtClean="0">
                <a:solidFill>
                  <a:srgbClr val="FF0000"/>
                </a:solidFill>
              </a:rPr>
              <a:t>بالبرلمانات </a:t>
            </a:r>
            <a:r>
              <a:rPr lang="ar-JO" sz="2600" dirty="0">
                <a:solidFill>
                  <a:srgbClr val="FF0000"/>
                </a:solidFill>
              </a:rPr>
              <a:t>الطلابية (المجالس البرلمانية الطلابية)</a:t>
            </a:r>
          </a:p>
          <a:p>
            <a:pPr marL="0" indent="0" algn="r" rtl="1">
              <a:buNone/>
            </a:pPr>
            <a:r>
              <a:rPr lang="ar-JO" sz="2600" dirty="0"/>
              <a:t> </a:t>
            </a:r>
            <a:r>
              <a:rPr lang="ar-JO" sz="2600" dirty="0" smtClean="0"/>
              <a:t>مجموعة </a:t>
            </a:r>
            <a:r>
              <a:rPr lang="ar-JO" sz="2600" dirty="0"/>
              <a:t>طلابية يتم انتخابها بتمثيل طالبين اثنين لكل شعبة صفية يناقشون فيها قضايا الطلاب وأولياء الأمور والمجتمع المحلي وهي شكل من أشكال ممارسة </a:t>
            </a:r>
            <a:r>
              <a:rPr lang="ar-JO" sz="2600" smtClean="0"/>
              <a:t>الديمقراطية.</a:t>
            </a:r>
          </a:p>
          <a:p>
            <a:pPr marL="0" indent="0" algn="r" rtl="1">
              <a:buNone/>
            </a:pPr>
            <a:endParaRPr lang="ar-JO" sz="2600" dirty="0" smtClean="0"/>
          </a:p>
          <a:p>
            <a:pPr marL="0" indent="0" algn="r" rtl="1">
              <a:buNone/>
            </a:pPr>
            <a:r>
              <a:rPr lang="ar-JO" sz="2600" dirty="0" smtClean="0">
                <a:solidFill>
                  <a:srgbClr val="FF0000"/>
                </a:solidFill>
              </a:rPr>
              <a:t>علل</a:t>
            </a:r>
            <a:r>
              <a:rPr lang="ar-JO" sz="2600" dirty="0">
                <a:solidFill>
                  <a:srgbClr val="FF0000"/>
                </a:solidFill>
              </a:rPr>
              <a:t>: </a:t>
            </a:r>
            <a:r>
              <a:rPr lang="ar-JO" sz="2600" dirty="0">
                <a:solidFill>
                  <a:srgbClr val="0070C0"/>
                </a:solidFill>
              </a:rPr>
              <a:t>حرصت وزارة التربية والتعليم على تدريب الطلبة على الممارسة الديمقراطية عن طريق المجالس البرلمانية الطلابية في </a:t>
            </a:r>
            <a:r>
              <a:rPr lang="ar-JO" sz="2600" dirty="0" smtClean="0">
                <a:solidFill>
                  <a:srgbClr val="0070C0"/>
                </a:solidFill>
              </a:rPr>
              <a:t>المدارس.</a:t>
            </a:r>
            <a:endParaRPr lang="ar-JO" sz="2600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sz="2600" dirty="0" smtClean="0"/>
              <a:t>1-لتشجيع </a:t>
            </a:r>
            <a:r>
              <a:rPr lang="ar-JO" sz="2600" dirty="0"/>
              <a:t>الطلبة على حرية الاختيار وتحمل </a:t>
            </a:r>
            <a:r>
              <a:rPr lang="ar-JO" sz="2600" dirty="0" smtClean="0"/>
              <a:t>المسؤولية</a:t>
            </a:r>
          </a:p>
          <a:p>
            <a:pPr marL="0" indent="0" algn="r" rtl="1">
              <a:buNone/>
            </a:pPr>
            <a:r>
              <a:rPr lang="ar-JO" sz="2600" dirty="0" smtClean="0"/>
              <a:t> </a:t>
            </a:r>
            <a:r>
              <a:rPr lang="ar-JO" sz="2600" dirty="0"/>
              <a:t>2 -ولتفعيل التوجه الديمقراطي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112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442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 الدولة الأردنية الحديثة</vt:lpstr>
      <vt:lpstr>مفهوم الدولة الحديثة </vt:lpstr>
      <vt:lpstr>مقومات الدولة الحديثة </vt:lpstr>
      <vt:lpstr>مظاهر الدولة الأردنية الحديثة </vt:lpstr>
      <vt:lpstr>مظاهر الدولة الأردنية الحديثة </vt:lpstr>
      <vt:lpstr>مظاهر الدولة الأردنية الحديثة </vt:lpstr>
      <vt:lpstr>البرلمانية الطلابية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109</cp:revision>
  <dcterms:created xsi:type="dcterms:W3CDTF">2020-06-28T05:54:10Z</dcterms:created>
  <dcterms:modified xsi:type="dcterms:W3CDTF">2022-11-27T14:53:24Z</dcterms:modified>
</cp:coreProperties>
</file>