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26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1307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4672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9418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997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119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0927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308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1602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7713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7741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67C9-0F85-46DB-9834-46FDEAF206D9}" type="datetimeFigureOut">
              <a:rPr lang="ar-JO" smtClean="0"/>
              <a:t>28/07/1443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F61B5-1926-4952-BC34-2C676095E1A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131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1241"/>
            <a:ext cx="9144000" cy="2387600"/>
          </a:xfrm>
          <a:solidFill>
            <a:srgbClr val="FFFF00"/>
          </a:solidFill>
        </p:spPr>
        <p:txBody>
          <a:bodyPr/>
          <a:lstStyle/>
          <a:p>
            <a:r>
              <a:rPr lang="ar-JO" dirty="0"/>
              <a:t>الاستِفهامُ بـ (هلْ، والهمزةِ)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الوحدة الثامنة</a:t>
            </a:r>
          </a:p>
        </p:txBody>
      </p:sp>
    </p:spTree>
    <p:extLst>
      <p:ext uri="{BB962C8B-B14F-4D97-AF65-F5344CB8AC3E}">
        <p14:creationId xmlns:p14="http://schemas.microsoft.com/office/powerpoint/2010/main" val="366651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618186" y="0"/>
            <a:ext cx="11165983" cy="332274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>
                <a:solidFill>
                  <a:srgbClr val="FF0000"/>
                </a:solidFill>
              </a:rPr>
              <a:t>الاستفهامُ</a:t>
            </a:r>
            <a:r>
              <a:rPr lang="ar-JO" sz="4400" dirty="0"/>
              <a:t>: طلبُ العلمِ بشيْءٍ لمْ يكنْ معلومًا للسّائلِ مِن قبل.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875764" y="3425781"/>
            <a:ext cx="10908406" cy="34322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حرفيّ الاستفهام: ( هَلْ، الهَمزة): يُسْأَلُ بِهما عن </a:t>
            </a:r>
            <a:r>
              <a:rPr lang="ar-JO" sz="4400" b="1" dirty="0">
                <a:solidFill>
                  <a:srgbClr val="FF0000"/>
                </a:solidFill>
              </a:rPr>
              <a:t>مَضْمونِ</a:t>
            </a:r>
            <a:r>
              <a:rPr lang="ar-JO" sz="4400" dirty="0"/>
              <a:t> </a:t>
            </a:r>
            <a:r>
              <a:rPr lang="ar-JO" sz="4400" b="1" dirty="0">
                <a:solidFill>
                  <a:srgbClr val="FF0000"/>
                </a:solidFill>
              </a:rPr>
              <a:t>الجُملةِ</a:t>
            </a:r>
            <a:r>
              <a:rPr lang="ar-JO" sz="4400" b="1" dirty="0"/>
              <a:t>،</a:t>
            </a:r>
            <a:r>
              <a:rPr lang="ar-JO" sz="4400" dirty="0"/>
              <a:t> ويُجابُ عنهُ بـ (نعم) في حالة الإثبات، وبـ (لا) في حالة النّفي. </a:t>
            </a:r>
          </a:p>
        </p:txBody>
      </p:sp>
    </p:spTree>
    <p:extLst>
      <p:ext uri="{BB962C8B-B14F-4D97-AF65-F5344CB8AC3E}">
        <p14:creationId xmlns:p14="http://schemas.microsoft.com/office/powerpoint/2010/main" val="389048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8925059" y="115910"/>
            <a:ext cx="2459865" cy="1159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أمثلة: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2505" y="1365161"/>
            <a:ext cx="10944086" cy="415498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400" dirty="0"/>
              <a:t>هلِ المُطالعةُ مفيدة؟               نَعم، المُطالعةُ مفيدةٌ.</a:t>
            </a:r>
          </a:p>
          <a:p>
            <a:endParaRPr lang="ar-JO" sz="4400" dirty="0"/>
          </a:p>
          <a:p>
            <a:r>
              <a:rPr lang="ar-JO" sz="4400" dirty="0"/>
              <a:t>أتسافرُ معي إلى العقبةِ؟            نَعم، أُسافرُ معكَ إلى العقبة.</a:t>
            </a:r>
          </a:p>
          <a:p>
            <a:endParaRPr lang="ar-JO" sz="4400" dirty="0"/>
          </a:p>
          <a:p>
            <a:r>
              <a:rPr lang="ar-JO" sz="4400" dirty="0"/>
              <a:t> هل تُتقنُ السّباحةَ يا صديقي؟           لا، لا أُتقنُ السّباحةَ.</a:t>
            </a:r>
          </a:p>
          <a:p>
            <a:r>
              <a:rPr lang="ar-JO" sz="4400" dirty="0"/>
              <a:t> </a:t>
            </a:r>
          </a:p>
        </p:txBody>
      </p:sp>
      <p:sp>
        <p:nvSpPr>
          <p:cNvPr id="4" name="Left Arrow 3"/>
          <p:cNvSpPr/>
          <p:nvPr/>
        </p:nvSpPr>
        <p:spPr>
          <a:xfrm>
            <a:off x="6426557" y="1674253"/>
            <a:ext cx="1081825" cy="2833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Left Arrow 4"/>
          <p:cNvSpPr/>
          <p:nvPr/>
        </p:nvSpPr>
        <p:spPr>
          <a:xfrm>
            <a:off x="5885645" y="3006992"/>
            <a:ext cx="1081825" cy="2833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Left Arrow 5"/>
          <p:cNvSpPr/>
          <p:nvPr/>
        </p:nvSpPr>
        <p:spPr>
          <a:xfrm>
            <a:off x="5138670" y="4339731"/>
            <a:ext cx="1081825" cy="2833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9057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ular Callout 1"/>
          <p:cNvSpPr/>
          <p:nvPr/>
        </p:nvSpPr>
        <p:spPr>
          <a:xfrm>
            <a:off x="1841679" y="0"/>
            <a:ext cx="8706118" cy="3528811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قدْ يأتي </a:t>
            </a:r>
            <a:r>
              <a:rPr lang="ar-JO" sz="4400" dirty="0">
                <a:solidFill>
                  <a:srgbClr val="FF0000"/>
                </a:solidFill>
              </a:rPr>
              <a:t>النّفيّ</a:t>
            </a:r>
            <a:r>
              <a:rPr lang="ar-JO" sz="4400" dirty="0"/>
              <a:t> مع (الهمزة)، ويُجابُ عن السّؤال في تلكَ الحالةِ بـ (</a:t>
            </a:r>
            <a:r>
              <a:rPr lang="ar-JO" sz="4400" dirty="0">
                <a:solidFill>
                  <a:srgbClr val="FF0000"/>
                </a:solidFill>
              </a:rPr>
              <a:t>بلى</a:t>
            </a:r>
            <a:r>
              <a:rPr lang="ar-JO" sz="4400" dirty="0"/>
              <a:t>) في حالة الإثبات، و بـ (</a:t>
            </a:r>
            <a:r>
              <a:rPr lang="ar-JO" sz="4400" dirty="0">
                <a:solidFill>
                  <a:srgbClr val="FF0000"/>
                </a:solidFill>
              </a:rPr>
              <a:t>كلّا</a:t>
            </a:r>
            <a:r>
              <a:rPr lang="ar-JO" sz="4400" dirty="0"/>
              <a:t>) في حالة النّفيّ.</a:t>
            </a:r>
          </a:p>
        </p:txBody>
      </p:sp>
      <p:sp>
        <p:nvSpPr>
          <p:cNvPr id="3" name="Horizontal Scroll 2"/>
          <p:cNvSpPr/>
          <p:nvPr/>
        </p:nvSpPr>
        <p:spPr>
          <a:xfrm>
            <a:off x="1712890" y="4095482"/>
            <a:ext cx="8860665" cy="23310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حروف النّفيّ: ( ما، لا، لمْ، لن، ليسَ )</a:t>
            </a:r>
          </a:p>
        </p:txBody>
      </p:sp>
    </p:spTree>
    <p:extLst>
      <p:ext uri="{BB962C8B-B14F-4D97-AF65-F5344CB8AC3E}">
        <p14:creationId xmlns:p14="http://schemas.microsoft.com/office/powerpoint/2010/main" val="225326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9929611" y="386366"/>
            <a:ext cx="1609859" cy="824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أمثلة: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45393" y="1841679"/>
            <a:ext cx="7087261" cy="34778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400" dirty="0"/>
              <a:t>أَلمْ ترغب في زيارةِ البترا</a:t>
            </a:r>
            <a:r>
              <a:rPr lang="ar-JO" sz="4400"/>
              <a:t>؟         بَلى.</a:t>
            </a:r>
            <a:endParaRPr lang="ar-JO" sz="4400" dirty="0"/>
          </a:p>
          <a:p>
            <a:endParaRPr lang="ar-JO" sz="4400" dirty="0"/>
          </a:p>
          <a:p>
            <a:r>
              <a:rPr lang="ar-JO" sz="4400" dirty="0"/>
              <a:t>أَليسَ المالُ نعمةً؟                    بَلى.</a:t>
            </a:r>
          </a:p>
          <a:p>
            <a:endParaRPr lang="ar-JO" sz="4400" dirty="0"/>
          </a:p>
          <a:p>
            <a:r>
              <a:rPr lang="ar-JO" sz="4400" dirty="0"/>
              <a:t>أَلا ترغبُ في السّفرِ؟              كلّا. </a:t>
            </a:r>
          </a:p>
        </p:txBody>
      </p:sp>
      <p:sp>
        <p:nvSpPr>
          <p:cNvPr id="5" name="Left Arrow 4"/>
          <p:cNvSpPr/>
          <p:nvPr/>
        </p:nvSpPr>
        <p:spPr>
          <a:xfrm>
            <a:off x="5731098" y="2163650"/>
            <a:ext cx="1081825" cy="2833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Left Arrow 5"/>
          <p:cNvSpPr/>
          <p:nvPr/>
        </p:nvSpPr>
        <p:spPr>
          <a:xfrm>
            <a:off x="6812923" y="3458267"/>
            <a:ext cx="1081825" cy="2833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Left Arrow 6"/>
          <p:cNvSpPr/>
          <p:nvPr/>
        </p:nvSpPr>
        <p:spPr>
          <a:xfrm>
            <a:off x="6516709" y="4752884"/>
            <a:ext cx="1081825" cy="2833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1470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9712" y="143657"/>
            <a:ext cx="9491731" cy="61863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JO" sz="4400" dirty="0"/>
              <a:t>ضعْ سؤالًا مُناسبًا لكلِّ إجابةٍ ممّا يأتي: </a:t>
            </a:r>
          </a:p>
          <a:p>
            <a:r>
              <a:rPr lang="ar-JO" sz="4400" dirty="0"/>
              <a:t>أ. ------------------------------------</a:t>
            </a:r>
          </a:p>
          <a:p>
            <a:r>
              <a:rPr lang="ar-JO" sz="4400" dirty="0"/>
              <a:t>ـ نعم، المشي مفيدٌ للجسم.</a:t>
            </a:r>
          </a:p>
          <a:p>
            <a:endParaRPr lang="ar-JO" sz="4400" dirty="0"/>
          </a:p>
          <a:p>
            <a:r>
              <a:rPr lang="ar-JO" sz="4400" dirty="0"/>
              <a:t>ب. ----------------------------------- </a:t>
            </a:r>
          </a:p>
          <a:p>
            <a:r>
              <a:rPr lang="ar-JO" sz="4400" dirty="0"/>
              <a:t>ـ بلى، يتعرّضُ الإنسانُ لمواقفَ صعبة.</a:t>
            </a:r>
          </a:p>
          <a:p>
            <a:endParaRPr lang="ar-JO" sz="4400" dirty="0"/>
          </a:p>
          <a:p>
            <a:r>
              <a:rPr lang="ar-JO" sz="4400" dirty="0"/>
              <a:t>ج. -----------------------------------</a:t>
            </a:r>
          </a:p>
          <a:p>
            <a:r>
              <a:rPr lang="ar-JO" sz="4400" dirty="0"/>
              <a:t>ـ كلّا، لم يتراجعْ نشاطُ العمّالِ في المصنعِ.</a:t>
            </a:r>
          </a:p>
        </p:txBody>
      </p:sp>
    </p:spTree>
    <p:extLst>
      <p:ext uri="{BB962C8B-B14F-4D97-AF65-F5344CB8AC3E}">
        <p14:creationId xmlns:p14="http://schemas.microsoft.com/office/powerpoint/2010/main" val="338625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313" y="0"/>
            <a:ext cx="11144461" cy="68634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JO" sz="4400" dirty="0"/>
              <a:t>حوّلِ الجملَ الآتيةَ إلى أَساليب استفهام بـِ (هَل) أَو (الهَمزة):</a:t>
            </a:r>
          </a:p>
          <a:p>
            <a:r>
              <a:rPr lang="ar-JO" sz="4400" dirty="0"/>
              <a:t>أ. عادَ والدي من السّفرِ.</a:t>
            </a:r>
          </a:p>
          <a:p>
            <a:r>
              <a:rPr lang="ar-JO" sz="4400" dirty="0"/>
              <a:t>  </a:t>
            </a:r>
          </a:p>
          <a:p>
            <a:r>
              <a:rPr lang="ar-JO" sz="4400" dirty="0"/>
              <a:t>-------------------------------------------------؟</a:t>
            </a:r>
          </a:p>
          <a:p>
            <a:r>
              <a:rPr lang="ar-JO" sz="4400" dirty="0"/>
              <a:t>ب. أكرمتُ الضّيفَ.</a:t>
            </a:r>
          </a:p>
          <a:p>
            <a:endParaRPr lang="ar-JO" sz="4400" dirty="0"/>
          </a:p>
          <a:p>
            <a:r>
              <a:rPr lang="ar-JO" sz="4400" dirty="0"/>
              <a:t>-------------------------------------------------؟</a:t>
            </a:r>
          </a:p>
          <a:p>
            <a:r>
              <a:rPr lang="ar-JO" sz="4400" dirty="0"/>
              <a:t>ج. هذهِ مدينةُ الحسينِ الطّبّيّةُ.</a:t>
            </a:r>
          </a:p>
          <a:p>
            <a:endParaRPr lang="ar-JO" sz="4400" dirty="0"/>
          </a:p>
          <a:p>
            <a:r>
              <a:rPr lang="ar-JO" sz="4400" dirty="0"/>
              <a:t>-------------------------------------------------؟</a:t>
            </a:r>
          </a:p>
        </p:txBody>
      </p:sp>
    </p:spTree>
    <p:extLst>
      <p:ext uri="{BB962C8B-B14F-4D97-AF65-F5344CB8AC3E}">
        <p14:creationId xmlns:p14="http://schemas.microsoft.com/office/powerpoint/2010/main" val="4269518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236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الاستِفهامُ بـ (هلْ، والهمزةِ)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الاستِفهامُ بـ (هلْ، والهمزةِ)</dc:title>
  <dc:creator>user</dc:creator>
  <cp:lastModifiedBy>h.haddadin</cp:lastModifiedBy>
  <cp:revision>15</cp:revision>
  <dcterms:created xsi:type="dcterms:W3CDTF">2020-08-17T17:22:35Z</dcterms:created>
  <dcterms:modified xsi:type="dcterms:W3CDTF">2022-03-01T07:59:17Z</dcterms:modified>
</cp:coreProperties>
</file>