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3" r:id="rId8"/>
    <p:sldId id="261" r:id="rId9"/>
    <p:sldId id="262" r:id="rId10"/>
    <p:sldId id="266" r:id="rId11"/>
    <p:sldId id="268" r:id="rId12"/>
    <p:sldId id="269" r:id="rId13"/>
    <p:sldId id="276" r:id="rId14"/>
    <p:sldId id="275" r:id="rId15"/>
    <p:sldId id="270" r:id="rId16"/>
    <p:sldId id="271" r:id="rId17"/>
    <p:sldId id="272" r:id="rId18"/>
    <p:sldId id="274" r:id="rId19"/>
    <p:sldId id="273" r:id="rId20"/>
    <p:sldId id="277" r:id="rId21"/>
    <p:sldId id="278" r:id="rId22"/>
    <p:sldId id="279" r:id="rId23"/>
    <p:sldId id="285" r:id="rId24"/>
    <p:sldId id="286" r:id="rId25"/>
    <p:sldId id="280" r:id="rId26"/>
    <p:sldId id="281" r:id="rId27"/>
    <p:sldId id="287" r:id="rId28"/>
    <p:sldId id="282" r:id="rId29"/>
    <p:sldId id="283" r:id="rId30"/>
    <p:sldId id="284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5A247-3BE6-4F91-B0C3-16F2CA191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2C7D6-F3B8-4EF6-9215-574F7959D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CE424-D245-4272-8724-598D01CC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FD03-5C6A-4683-A038-BEB02815717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58419-2A2C-490A-85D1-C544B3D2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BC601-8A37-411C-808D-0DF9D28B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FBB-B5F2-434F-A168-0629CF881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4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1541-CD8B-4BAB-9AA2-14F5CAF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97C90-F6C3-4052-9A81-E9AF0CDD3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A35FF-8641-47F0-AC88-DB66340D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FD03-5C6A-4683-A038-BEB02815717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7E410-C27F-42B6-8ABC-2D4F576D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3B96B-368B-4EDE-8267-83F7FDC7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FBB-B5F2-434F-A168-0629CF881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5176A5-5BB2-4FE9-A273-2B76DD91D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C8D0D-CBB2-44AE-B793-A47329EFC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D85C-C53E-4978-A9D6-17DE25D36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FD03-5C6A-4683-A038-BEB02815717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D8AA1-A2F2-40B4-A71D-D90A3F1A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3779-FC70-459E-B298-313538CD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FBB-B5F2-434F-A168-0629CF881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0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0CEF4-C279-461C-8BDC-023F6747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A1F4B-DFBD-4863-8DE4-D3CB68051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544A3-7D9B-4A36-BF86-82427034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FD03-5C6A-4683-A038-BEB02815717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5BAAF-04E5-4922-A161-D4F820DEB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391A7-61A4-45D4-9C2A-3FDB83A9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FBB-B5F2-434F-A168-0629CF881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0DEA-E98C-4A15-859A-0084839C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5E992-27FB-4552-9309-4D8323619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A9604-1131-415D-81A0-43080640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FD03-5C6A-4683-A038-BEB02815717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481F4-8A5B-49E0-AD91-9B2F28F3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E7A4E-FB02-424C-98A3-EDC3FE66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FBB-B5F2-434F-A168-0629CF881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7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4349-AAE5-49AE-8B8F-9D719AF1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7EF8-1F7C-4302-AFDD-CA92AA8B6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7D2A7-9E18-46A0-8503-7A0991BC0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FB675-1B6D-40AD-AB26-55A0F279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FD03-5C6A-4683-A038-BEB02815717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9824B-3AA0-4B02-8D03-DFD33CD6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2AEFE-572B-4873-B563-DB7C1D2F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FBB-B5F2-434F-A168-0629CF881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8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BE5F-5F59-45F7-93CB-9145CA65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7D8C3-2B75-49FB-B4B3-0E4A4E912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43B62-DD96-4BAD-AE85-4B8E79637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2F2C5C-DD40-4BE3-B199-F4D70F451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D16E1-7C41-420F-8646-3E6851FBA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D5F2E-77E1-44B4-A7AD-B50D47D0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FD03-5C6A-4683-A038-BEB02815717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56B861-184D-47FE-B846-70E640BC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CA8E0-4537-4698-B636-69263C466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FBB-B5F2-434F-A168-0629CF881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7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73FB-0940-409C-BEFF-230017E0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1279-E0AB-46D6-805B-395AF5C4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FD03-5C6A-4683-A038-BEB02815717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9307A-337B-4131-BC33-D31F7448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E58DE-C603-4C5A-9320-0EBD08D7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FBB-B5F2-434F-A168-0629CF881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9445E-F5DB-456F-B85F-7C35770A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FD03-5C6A-4683-A038-BEB02815717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F80D3-3694-40ED-A0BF-F916665D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2CB7D-5FE6-4448-8A3F-59500ADA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FBB-B5F2-434F-A168-0629CF881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9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EC80-D0DA-4B74-B853-771B3883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E7488-A800-4072-99C7-15BA21914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C7672-5B9A-45BB-ACA4-5A927EC9A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358F5-6B7F-4593-9675-A5B6A866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FD03-5C6A-4683-A038-BEB02815717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7BA22-97AC-4CF4-8B14-8C16BB12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92326-213A-4964-8311-358E5447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FBB-B5F2-434F-A168-0629CF881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8C2DE-127E-4EB1-9D57-96C58BF9F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3B143-E913-4880-B58F-11E9D6971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095E7-36C8-4866-9F7E-01ED89954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F27BE-7273-4875-9F70-AB4CB063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FD03-5C6A-4683-A038-BEB02815717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15EED-23BB-45CE-9656-73C56767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FDB7C-258E-4AE6-840E-25305997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FBB-B5F2-434F-A168-0629CF881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3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67B40-281B-406B-AEE7-330CE6B4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B3F3A-F043-4303-91EA-1EAF8A42D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CF3C0-3F14-4698-A7A7-FB8C77BF7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FD03-5C6A-4683-A038-BEB02815717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85DF1-4E09-4693-872B-71A0F8E42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06E42-114C-4B8C-8080-63BC79769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AFBB-B5F2-434F-A168-0629CF881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5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7.wdp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8.wdp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0.wdp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5668-24F6-42B6-A7F6-BFE754FFC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J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القوة و الحركة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21581-B3E9-4681-870D-2D0FE0EA14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1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C1887-EB14-47F3-95AD-F62F22336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algn="r" rtl="1"/>
            <a:endParaRPr lang="ar-JO" dirty="0"/>
          </a:p>
          <a:p>
            <a:pPr algn="r" rtl="1"/>
            <a:r>
              <a:rPr lang="ar-JO" dirty="0"/>
              <a:t>مثال: بدأ جسم ما الحركة من نقطة البداية أ و سلك الطريق المتعرج الى ب , احسب المسافة و الازاحة لهذا الجسم.</a:t>
            </a:r>
          </a:p>
          <a:p>
            <a:pPr algn="r" rt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D4F6E-4474-492C-AB42-CB9AA53C4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4" y="1387544"/>
            <a:ext cx="11264346" cy="5510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089E21-A944-478E-9A8B-414E555A8F92}"/>
              </a:ext>
            </a:extLst>
          </p:cNvPr>
          <p:cNvSpPr txBox="1"/>
          <p:nvPr/>
        </p:nvSpPr>
        <p:spPr>
          <a:xfrm>
            <a:off x="1156252" y="6528425"/>
            <a:ext cx="288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000" b="1" dirty="0">
                <a:solidFill>
                  <a:srgbClr val="FF0000"/>
                </a:solidFill>
              </a:rPr>
              <a:t>الازاحة = 3+5+2=10 متر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90CA-7829-4699-BE0F-E80E9400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>
                <a:solidFill>
                  <a:srgbClr val="990099"/>
                </a:solidFill>
              </a:rPr>
              <a:t>انواع الحركة في خط مستقيم</a:t>
            </a:r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B81AD-316D-48A0-9904-7F57B68AF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F0B53-56FD-4209-95E5-DC959B3D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665" y="1448227"/>
            <a:ext cx="10222670" cy="50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7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2BA3F-CA28-4704-BA36-761F9D74C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438"/>
            <a:ext cx="105156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>
                <a:solidFill>
                  <a:srgbClr val="FF0000"/>
                </a:solidFill>
              </a:rPr>
              <a:t>الحركة المنتظمة__ يتحرَّكُ الجسمُ بسرعةٍ ثابتةٍ </a:t>
            </a:r>
          </a:p>
          <a:p>
            <a:pPr marL="0" indent="0" algn="r" rtl="1">
              <a:buNone/>
            </a:pPr>
            <a:endParaRPr lang="ar-JO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ar-JO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91261-2B6E-4152-9894-FB77E9CEE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58762"/>
            <a:ext cx="2552700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699906-E0F0-4E69-ABFE-97BFB2618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450" y="1728996"/>
            <a:ext cx="6921304" cy="2295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B4E4F7-695F-4A71-A55C-BAB58B5E2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8660" y="2700546"/>
            <a:ext cx="6045738" cy="2647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4406AC-6050-407F-9E13-9D0BEDACB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4393" y="5588653"/>
            <a:ext cx="64865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1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D1EB5-DB03-4847-9E23-F61863CC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41" y="-205582"/>
            <a:ext cx="10515600" cy="1325563"/>
          </a:xfrm>
        </p:spPr>
        <p:txBody>
          <a:bodyPr/>
          <a:lstStyle/>
          <a:p>
            <a:pPr algn="r" rtl="1"/>
            <a:r>
              <a:rPr lang="ar-JO" dirty="0">
                <a:solidFill>
                  <a:srgbClr val="FF0000"/>
                </a:solidFill>
              </a:rPr>
              <a:t>السرعة غيرالمنتظمة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D147E2-64D5-4963-9BB2-43E033399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083" y="959168"/>
            <a:ext cx="10747717" cy="57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45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1B32B-3BA3-4B5E-AB29-FFE58CCF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4F406-9E83-41C6-886E-96D5AF1AA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>
                <a:solidFill>
                  <a:srgbClr val="FF0000"/>
                </a:solidFill>
              </a:rPr>
              <a:t>الحركة الغير المنتظمة___ الجسمُ يتحرَّكُ بسرعةٍ مُتغيِّرَة</a:t>
            </a:r>
            <a:endParaRPr lang="en-US" dirty="0">
              <a:solidFill>
                <a:srgbClr val="FF0000"/>
              </a:solidFill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14FD9-0B99-4A26-9EA0-0496DD82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>
                <a:solidFill>
                  <a:srgbClr val="990099"/>
                </a:solidFill>
              </a:rPr>
              <a:t>السرعة القياسية</a:t>
            </a:r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7574-B9D4-4B8F-96DA-7693807C7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/>
              <a:t> السرعة القياسية : </a:t>
            </a:r>
            <a:r>
              <a:rPr lang="ar-JO" u="sng" dirty="0">
                <a:solidFill>
                  <a:srgbClr val="002060"/>
                </a:solidFill>
              </a:rPr>
              <a:t>هي مقدار المسافة التي يقطعها جسم ما في فترة زمنية محددة 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3EA48-CBB3-4F59-9386-2129CB0DF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5570"/>
            <a:ext cx="10283483" cy="4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01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3C98-694D-49A4-913E-76B4F9F4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>
                <a:solidFill>
                  <a:srgbClr val="990099"/>
                </a:solidFill>
              </a:rPr>
              <a:t>السرعة القياسية المتوسطة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0DC0-EE33-4A5F-933C-0D3C5D49D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sz="3600" u="sng" dirty="0">
                <a:solidFill>
                  <a:srgbClr val="002060"/>
                </a:solidFill>
              </a:rPr>
              <a:t>هي سرعة الجسم االذي يقطع مسافات غير متساوية في ازمنة متساوية</a:t>
            </a:r>
            <a:r>
              <a:rPr lang="ar-JO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1122F-5E3A-4627-BDF1-FBD1E4604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" y="2869809"/>
            <a:ext cx="10086535" cy="31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0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E1A5-0359-4FC6-AF3D-686E5272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مثال الكتاب صفحة 126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17552-0747-4EAD-A2DE-FEBDC129B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42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2FC4F-8161-440F-B917-20F7B108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اسئلة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772F0-8ABD-40D6-AE9C-7431C7B36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قاد خليل السيارة مسافة </a:t>
            </a:r>
            <a:r>
              <a:rPr lang="en-US" dirty="0"/>
              <a:t>200m  </a:t>
            </a:r>
            <a:r>
              <a:rPr lang="ar-JO" dirty="0"/>
              <a:t> , حيث استغرق زمن مقداره </a:t>
            </a:r>
            <a:r>
              <a:rPr lang="en-US" dirty="0"/>
              <a:t>10 s</a:t>
            </a:r>
            <a:r>
              <a:rPr lang="ar-JO" dirty="0"/>
              <a:t> , احسب سرعة السيارة.</a:t>
            </a:r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r>
              <a:rPr lang="ar-JO" dirty="0"/>
              <a:t>ركض فؤاد  </a:t>
            </a:r>
            <a:r>
              <a:rPr lang="en-US" dirty="0"/>
              <a:t>5min </a:t>
            </a:r>
            <a:r>
              <a:rPr lang="ar-JO" dirty="0"/>
              <a:t>لمدة </a:t>
            </a:r>
            <a:r>
              <a:rPr lang="en-US" dirty="0"/>
              <a:t>12m/s</a:t>
            </a:r>
            <a:r>
              <a:rPr lang="ar-JO" dirty="0"/>
              <a:t> , احسبي المسافة التي قطعها فؤاد بوحدة المتر.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73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0B254-393F-4823-ADC2-69293A60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164" y="18255"/>
            <a:ext cx="10515600" cy="1325563"/>
          </a:xfrm>
        </p:spPr>
        <p:txBody>
          <a:bodyPr/>
          <a:lstStyle/>
          <a:p>
            <a:pPr algn="r" rtl="1"/>
            <a:r>
              <a:rPr lang="ar-JO" dirty="0">
                <a:solidFill>
                  <a:srgbClr val="FF0000"/>
                </a:solidFill>
              </a:rPr>
              <a:t>تذكروا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123175-58ED-48C6-A005-F013CF228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1354" y="154745"/>
            <a:ext cx="10515601" cy="60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1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2776-B5CF-496A-977F-14B3BE1A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765"/>
            <a:ext cx="10515600" cy="887895"/>
          </a:xfrm>
        </p:spPr>
        <p:txBody>
          <a:bodyPr>
            <a:normAutofit/>
          </a:bodyPr>
          <a:lstStyle/>
          <a:p>
            <a:pPr algn="r" rtl="1"/>
            <a:r>
              <a:rPr lang="ar-JO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الحركة</a:t>
            </a:r>
            <a:endParaRPr 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015F5-BAA9-4DA8-B864-6A5580321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0662"/>
            <a:ext cx="10515600" cy="6626086"/>
          </a:xfrm>
        </p:spPr>
        <p:txBody>
          <a:bodyPr/>
          <a:lstStyle/>
          <a:p>
            <a:pPr algn="r" rtl="1"/>
            <a:r>
              <a:rPr lang="ar-JO" dirty="0"/>
              <a:t>الحركة: تغير موقع الجسم مع الزمن  مقارنة بأجسام ثابتة حوله.</a:t>
            </a:r>
          </a:p>
          <a:p>
            <a:pPr algn="r" rtl="1"/>
            <a:r>
              <a:rPr lang="ar-JO" dirty="0"/>
              <a:t> الموقع : هو بعد الجسم عن نقطة إسناد (نقطة مرجعية)</a:t>
            </a:r>
          </a:p>
          <a:p>
            <a:pPr algn="r" rtl="1"/>
            <a:r>
              <a:rPr lang="ar-JO" dirty="0"/>
              <a:t> النقطة المرجعية : هي نقطة نختارها لوصف موقع الجسم بالنسبة إليها –</a:t>
            </a:r>
          </a:p>
          <a:p>
            <a:pPr algn="r" rtl="1"/>
            <a:r>
              <a:rPr lang="ar-JO" dirty="0"/>
              <a:t> كيف نحدد موقع جسم ما ؟ نعين بعده واتجاهه بالنسبة إلى نقطة مرجعية معينة </a:t>
            </a:r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62AF4-5BFC-449D-A513-E5E584341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4" y="3004930"/>
            <a:ext cx="7885044" cy="431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1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D536-B08F-4BCE-9EA5-BDCDDE65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مثال الكتاب صفحة 128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68E18-952A-438C-A382-1104158C6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B7BB1A-254D-4EFB-9D07-A3EE67E15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26" y="1690689"/>
            <a:ext cx="9975574" cy="46703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295645-E22E-44CF-9D48-52F091EDDFE1}"/>
              </a:ext>
            </a:extLst>
          </p:cNvPr>
          <p:cNvSpPr txBox="1"/>
          <p:nvPr/>
        </p:nvSpPr>
        <p:spPr>
          <a:xfrm>
            <a:off x="2716696" y="4638261"/>
            <a:ext cx="80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>
                <a:highlight>
                  <a:srgbClr val="FFFF00"/>
                </a:highlight>
              </a:rPr>
              <a:t>540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94706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CAD1-9662-4810-ADD9-A783EF9F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</p:spPr>
        <p:txBody>
          <a:bodyPr/>
          <a:lstStyle/>
          <a:p>
            <a:pPr algn="r" rtl="1"/>
            <a:r>
              <a:rPr lang="ar-JO" dirty="0"/>
              <a:t>أقرأ الشكل صفحة 128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7B2AE-1DBF-4009-99AC-BFEB721AF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85485"/>
          </a:xfrm>
        </p:spPr>
        <p:txBody>
          <a:bodyPr/>
          <a:lstStyle/>
          <a:p>
            <a:pPr marL="0" indent="0">
              <a:buNone/>
            </a:pP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EF1E9-407D-4B2F-9A0F-77EDED518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3755" y="2040835"/>
            <a:ext cx="9501809" cy="41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28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B7F6-EDA9-4037-B96C-CAFC9896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تطبيق الرياضيات صفحة 129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B5233-9855-4A9A-90B3-224B0ED53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DACC4-6A27-4ACB-8CBC-7C0FC2E49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6" y="1690688"/>
            <a:ext cx="9922564" cy="39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97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CCF6-41FF-4743-B6DF-941FF3E5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</p:spPr>
        <p:txBody>
          <a:bodyPr/>
          <a:lstStyle/>
          <a:p>
            <a:pPr algn="r" rtl="1"/>
            <a:r>
              <a:rPr lang="ar-JO" b="1" u="sng" dirty="0">
                <a:solidFill>
                  <a:srgbClr val="990099"/>
                </a:solidFill>
                <a:highlight>
                  <a:srgbClr val="FFFF00"/>
                </a:highlight>
              </a:rPr>
              <a:t>سؤال 1 المهارات العلمية صفحة </a:t>
            </a:r>
            <a:r>
              <a:rPr lang="ar-JO" dirty="0">
                <a:highlight>
                  <a:srgbClr val="FFFF00"/>
                </a:highlight>
              </a:rPr>
              <a:t>144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DF25D0-778B-4C3D-8F51-32BBACC38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056744"/>
            <a:ext cx="10386391" cy="40915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3612BE-C829-475F-8B36-2BE22D61BFED}"/>
              </a:ext>
            </a:extLst>
          </p:cNvPr>
          <p:cNvSpPr txBox="1"/>
          <p:nvPr/>
        </p:nvSpPr>
        <p:spPr>
          <a:xfrm flipH="1">
            <a:off x="5062330" y="3843131"/>
            <a:ext cx="41081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ar-JO" dirty="0"/>
              <a:t>بعد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5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2526-006E-4D0E-94FD-66368FB6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738AC-3BC4-46D0-9602-2A21C22FB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87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64F5-D0A7-4F60-9769-77E8DFBA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sz="6600" b="1" u="sng" dirty="0">
                <a:solidFill>
                  <a:srgbClr val="990099"/>
                </a:solidFill>
              </a:rPr>
              <a:t>القوة</a:t>
            </a:r>
            <a:endParaRPr lang="en-US" b="1" u="sng" dirty="0">
              <a:solidFill>
                <a:srgbClr val="990099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C5A855-1516-42D8-8F01-D4A574FA0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0" y="2169940"/>
            <a:ext cx="6578876" cy="890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607FF1-4BF1-4367-A743-11952416C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8558" y="2169940"/>
            <a:ext cx="2198618" cy="748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81C27B-B1F8-4FAE-985D-E2E821873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43" y="523080"/>
            <a:ext cx="9077739" cy="1424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359A81-BD5B-4D92-947D-2A57087CCF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939966"/>
            <a:ext cx="10949608" cy="1685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A2D522-AD10-437C-842A-6DB5D50DFE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6939" y="3119436"/>
            <a:ext cx="8169137" cy="13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18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D4FC-AA2F-40FE-B596-3C1E46BF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القوة المحصلة: القوة الناتجة من عدة قوى تؤثر في جسم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D411FB-A833-453A-AFAA-CEF4CC292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4631" y="3111845"/>
            <a:ext cx="405765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FEB085-7C88-4F46-9014-893A9F760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5108" y="1690688"/>
            <a:ext cx="5661784" cy="1133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700E8B-A876-4D83-B554-F30E7C85A9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0350" y="5033820"/>
            <a:ext cx="5191125" cy="144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E8978F-F221-4A8D-9A46-CC00989FC2BB}"/>
              </a:ext>
            </a:extLst>
          </p:cNvPr>
          <p:cNvSpPr txBox="1"/>
          <p:nvPr/>
        </p:nvSpPr>
        <p:spPr>
          <a:xfrm>
            <a:off x="5638800" y="301486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34648F-EF9C-4598-82AF-43B690FBB7E7}"/>
              </a:ext>
            </a:extLst>
          </p:cNvPr>
          <p:cNvSpPr txBox="1"/>
          <p:nvPr/>
        </p:nvSpPr>
        <p:spPr>
          <a:xfrm>
            <a:off x="6864626" y="5092561"/>
            <a:ext cx="12570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C57122A3-CCDC-4012-874D-0E199E17C9E7}"/>
              </a:ext>
            </a:extLst>
          </p:cNvPr>
          <p:cNvCxnSpPr/>
          <p:nvPr/>
        </p:nvCxnSpPr>
        <p:spPr>
          <a:xfrm rot="5400000">
            <a:off x="10302908" y="4047881"/>
            <a:ext cx="67577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38E4A1A-D89C-4A7F-B320-5A5BA9D5082A}"/>
              </a:ext>
            </a:extLst>
          </p:cNvPr>
          <p:cNvSpPr txBox="1"/>
          <p:nvPr/>
        </p:nvSpPr>
        <p:spPr>
          <a:xfrm>
            <a:off x="4585252" y="1786041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F=10 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A644D2-16F9-4C2D-A2AC-4E944E445A99}"/>
              </a:ext>
            </a:extLst>
          </p:cNvPr>
          <p:cNvSpPr txBox="1"/>
          <p:nvPr/>
        </p:nvSpPr>
        <p:spPr>
          <a:xfrm>
            <a:off x="2497154" y="1786041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F=10 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40C124-2AE1-470E-A366-491982C8C49A}"/>
              </a:ext>
            </a:extLst>
          </p:cNvPr>
          <p:cNvSpPr txBox="1"/>
          <p:nvPr/>
        </p:nvSpPr>
        <p:spPr>
          <a:xfrm>
            <a:off x="6864626" y="3102737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F=10 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9C3E2F-E481-4066-8B59-A56748F2E1DA}"/>
              </a:ext>
            </a:extLst>
          </p:cNvPr>
          <p:cNvSpPr txBox="1"/>
          <p:nvPr/>
        </p:nvSpPr>
        <p:spPr>
          <a:xfrm>
            <a:off x="3639239" y="3102737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F=10 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0FFB1B-A6B1-4E9C-9FEA-8269BC013647}"/>
              </a:ext>
            </a:extLst>
          </p:cNvPr>
          <p:cNvSpPr txBox="1"/>
          <p:nvPr/>
        </p:nvSpPr>
        <p:spPr>
          <a:xfrm>
            <a:off x="2764595" y="5033820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F=10 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06B2E8-E417-4A40-B643-904B34BBFE50}"/>
              </a:ext>
            </a:extLst>
          </p:cNvPr>
          <p:cNvSpPr txBox="1"/>
          <p:nvPr/>
        </p:nvSpPr>
        <p:spPr>
          <a:xfrm>
            <a:off x="7247075" y="4940056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F=50N</a:t>
            </a:r>
          </a:p>
        </p:txBody>
      </p:sp>
    </p:spTree>
    <p:extLst>
      <p:ext uri="{BB962C8B-B14F-4D97-AF65-F5344CB8AC3E}">
        <p14:creationId xmlns:p14="http://schemas.microsoft.com/office/powerpoint/2010/main" val="1945061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6AB0C-CA20-4A9E-86DD-F47E13E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7" y="-14288"/>
            <a:ext cx="10515600" cy="1325563"/>
          </a:xfrm>
        </p:spPr>
        <p:txBody>
          <a:bodyPr/>
          <a:lstStyle/>
          <a:p>
            <a:pPr algn="r" rtl="1"/>
            <a:r>
              <a:rPr lang="ar-JO" b="1" u="sng" dirty="0"/>
              <a:t>حساب القوة المحصلة</a:t>
            </a:r>
            <a:endParaRPr lang="en-US" b="1" u="sn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B39DBC-EB80-41EC-AD71-55EDCC977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509" y="980661"/>
            <a:ext cx="10942982" cy="5393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08581-613F-4592-931C-A98AF8A30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035" y="6176963"/>
            <a:ext cx="2112894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17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1715F0-84F8-4BA3-8DC2-C19F7430E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912" y="2857500"/>
            <a:ext cx="2924175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67B846-B345-40BE-9400-98FDC4F33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912" y="2857500"/>
            <a:ext cx="2924175" cy="114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CDD507-41F7-4EF8-B1D8-38A9A3AB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9049"/>
          </a:xfr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9B07F-320F-42FA-AAF1-99006E96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4112"/>
            <a:ext cx="10515600" cy="4351338"/>
          </a:xfrm>
        </p:spPr>
        <p:txBody>
          <a:bodyPr/>
          <a:lstStyle/>
          <a:p>
            <a:r>
              <a:rPr lang="en-US" dirty="0"/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6C828-73B8-4E88-BD83-6ED5EC399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995" y="2897256"/>
            <a:ext cx="6123126" cy="2005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000D2-E885-4AE1-A496-E386B1DDE8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24408" y="222008"/>
            <a:ext cx="8229392" cy="2521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9E95ED-7ADE-4B87-B916-A1C702745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479" y="4780308"/>
            <a:ext cx="822939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7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8681-1EBD-4213-9B13-555D9B07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D89F5C-9AB0-46BA-8D5C-9EE9D0B2A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1475" y="4890639"/>
            <a:ext cx="5638386" cy="10595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871E2F-27EB-4171-AA42-2BA713D0F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054" y="2063404"/>
            <a:ext cx="6490667" cy="229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5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822D-FF46-4E3E-921B-93FB4FD0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رسم الاتجاهات الجغرافية الأربعة</a:t>
            </a:r>
            <a:endParaRPr lang="en-US" dirty="0"/>
          </a:p>
        </p:txBody>
      </p:sp>
      <p:pic>
        <p:nvPicPr>
          <p:cNvPr id="1026" name="Picture 2" descr="الجهات الاربعة - الموطن والجغرافيا- هيام عرموش">
            <a:extLst>
              <a:ext uri="{FF2B5EF4-FFF2-40B4-BE49-F238E27FC236}">
                <a16:creationId xmlns:a16="http://schemas.microsoft.com/office/drawing/2014/main" id="{EEE027BE-25DA-436D-A36E-53267738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88" y="2001079"/>
            <a:ext cx="3648696" cy="36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الاتجاهات الأصلية والفرعية">
            <a:extLst>
              <a:ext uri="{FF2B5EF4-FFF2-40B4-BE49-F238E27FC236}">
                <a16:creationId xmlns:a16="http://schemas.microsoft.com/office/drawing/2014/main" id="{85076314-9032-4F11-B2CB-07AC2ECB52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9" y="1861481"/>
            <a:ext cx="4638261" cy="360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00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FDCD-7DF1-4B38-8B1E-480DA09D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0292F-0F46-42F3-9D4F-9D8460FF7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6452F-B2EC-4944-9A64-BDA987BA8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0" y="2365373"/>
            <a:ext cx="8203096" cy="2211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F223AF-7D6F-4DF6-BAE7-102BD0789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598" y="4576831"/>
            <a:ext cx="7715872" cy="100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2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F977-55C6-46BC-BDBD-0D0196BC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u="sng" dirty="0">
                <a:solidFill>
                  <a:srgbClr val="FF0000"/>
                </a:solidFill>
              </a:rPr>
              <a:t>قوانين نيوتن في الحركة</a:t>
            </a:r>
            <a:br>
              <a:rPr lang="ar-JO" u="sng" dirty="0">
                <a:solidFill>
                  <a:srgbClr val="FF0000"/>
                </a:solidFill>
              </a:rPr>
            </a:br>
            <a:r>
              <a:rPr lang="ar-JO" u="sng" dirty="0">
                <a:solidFill>
                  <a:srgbClr val="FF0000"/>
                </a:solidFill>
              </a:rPr>
              <a:t>1- القانون الأول لنيوتن في الحركة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186B7F-0C51-490A-AFBD-2527E6EA2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8243" y="2101470"/>
            <a:ext cx="10155513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2427F-3C8B-4CD1-B274-7F17B3BA4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877" y="3732144"/>
            <a:ext cx="992587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64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38B900-70D6-4DC3-943E-5438A3BAF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069" y="0"/>
            <a:ext cx="9819861" cy="60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0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874C0C-9E83-4FA0-9FE6-AA8BFDA5E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25" y="1638472"/>
            <a:ext cx="10880035" cy="4378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10578D-4F1D-4084-9C79-A92EAE8CA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053" y="-132521"/>
            <a:ext cx="9298678" cy="188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8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A3E62-D007-4C1A-AB94-E64C187DD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25200-2DFC-4EB6-BE2B-B9ABF85AE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1037"/>
            <a:ext cx="10661623" cy="41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4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18F3-C224-4BEE-B549-86B4D540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7C54CB-5CA2-435D-B10E-AF3DF668F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835" y="1875977"/>
            <a:ext cx="8680173" cy="31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21103-CE45-4130-9E6D-BA66F3921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3CF545-2EEB-436F-82FD-E8E9D2CCF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9975574" cy="40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7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BAB5-F5BA-4C93-86ED-C3F9AA8B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2AB66-60F6-4469-AA69-7EFEACD2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3A306-4853-4DB6-8D52-59229FDB0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4" y="2358887"/>
            <a:ext cx="9992138" cy="23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4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D915-4200-4D5A-BB90-B600929F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7A38A-FDF4-4661-856C-AD940C2C8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عرف الكمية القياسية ؟ هي كمية عددية تحدد بمقدارها فقط </a:t>
            </a:r>
          </a:p>
          <a:p>
            <a:pPr marL="0" indent="0" algn="r" rtl="1">
              <a:buNone/>
            </a:pPr>
            <a:endParaRPr lang="ar-JO" dirty="0"/>
          </a:p>
          <a:p>
            <a:pPr algn="r" rtl="1"/>
            <a:r>
              <a:rPr lang="ar-JO" dirty="0"/>
              <a:t> عرف الكمية المتجهة ؟ هي كمية تحدد بمقدار واتجاه معا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4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9AB30-821A-4356-8030-FD7930E9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23"/>
            <a:ext cx="10515600" cy="1558166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b="1" u="sng" dirty="0">
                <a:solidFill>
                  <a:srgbClr val="C00000"/>
                </a:solidFill>
              </a:rPr>
              <a:t>المسافة و الإزاحة</a:t>
            </a:r>
            <a:br>
              <a:rPr lang="ar-JO" dirty="0"/>
            </a:br>
            <a:br>
              <a:rPr lang="ar-JO" dirty="0"/>
            </a:br>
            <a:r>
              <a:rPr lang="ar-JO" sz="2800" dirty="0"/>
              <a:t>لوصف حركة جسم ما يتحرك في خط مستقيم نحتاج إلى قياس المسافة التي يتحركها و الزمن الذي يحتاجه لقطع هذه المسافة.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B5FA2A-6F6F-4796-BE30-D983BDB69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696" y="2433394"/>
            <a:ext cx="10283687" cy="1462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4C529F-7DC6-4797-8A8B-0DC7FFB5E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3896137"/>
            <a:ext cx="10614991" cy="259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3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2AF24-7A39-4C7E-905F-88F88E246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7010400"/>
          </a:xfrm>
        </p:spPr>
        <p:txBody>
          <a:bodyPr>
            <a:normAutofit/>
          </a:bodyPr>
          <a:lstStyle/>
          <a:p>
            <a:pPr algn="r" rtl="1"/>
            <a:r>
              <a:rPr lang="ar-JO" dirty="0"/>
              <a:t>مثال : ارادت دورية اللحاق بـلص احسب المسافة والإزاحة بالحالات التالية : </a:t>
            </a:r>
          </a:p>
          <a:p>
            <a:pPr algn="r" rtl="1"/>
            <a:r>
              <a:rPr lang="ar-JO" dirty="0"/>
              <a:t>أ- اذا تحركت الدورية من أ الى د ثم ج ثم ب</a:t>
            </a:r>
          </a:p>
          <a:p>
            <a:pPr marL="0" indent="0" algn="r" rtl="1">
              <a:buNone/>
            </a:pPr>
            <a:r>
              <a:rPr lang="ar-JO" dirty="0"/>
              <a:t>المسافة </a:t>
            </a:r>
            <a:r>
              <a:rPr lang="en-US" dirty="0"/>
              <a:t>s= 3+6+3 = 12 m </a:t>
            </a:r>
            <a:endParaRPr lang="ar-JO" dirty="0"/>
          </a:p>
          <a:p>
            <a:pPr marL="0" indent="0" algn="r" rtl="1">
              <a:buNone/>
            </a:pPr>
            <a:r>
              <a:rPr lang="ar-JO" dirty="0"/>
              <a:t> 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/>
              <a:t>ب- اذا تحركت الدورية من ب الى ج 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/>
              <a:t>ج- اذا تحركت الدورية من أ الى د ثم ج ثم ب ثم أ </a:t>
            </a:r>
          </a:p>
          <a:p>
            <a:pPr marL="0" indent="0" algn="r" rtl="1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F865A-811E-423E-BF37-68E8600E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048" y="-301349"/>
            <a:ext cx="3402496" cy="351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61E26-5AF6-48C8-A907-7AF89E0FF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9709" y="1643492"/>
            <a:ext cx="7328452" cy="612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31AD13-30D0-4B6F-BF1F-EF94FEA04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8431" y="3028699"/>
            <a:ext cx="7119730" cy="1069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DBA1AB-0865-4351-B60E-2B57F1FF30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9148" y="5049078"/>
            <a:ext cx="7509013" cy="9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92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4565</TotalTime>
  <Words>357</Words>
  <Application>Microsoft Office PowerPoint</Application>
  <PresentationFormat>Widescreen</PresentationFormat>
  <Paragraphs>60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القوة و الحركة</vt:lpstr>
      <vt:lpstr>الحركة</vt:lpstr>
      <vt:lpstr>رسم الاتجاهات الجغرافية الأربعة</vt:lpstr>
      <vt:lpstr>PowerPoint Presentation</vt:lpstr>
      <vt:lpstr>PowerPoint Presentation</vt:lpstr>
      <vt:lpstr>PowerPoint Presentation</vt:lpstr>
      <vt:lpstr>PowerPoint Presentation</vt:lpstr>
      <vt:lpstr>المسافة و الإزاحة  لوصف حركة جسم ما يتحرك في خط مستقيم نحتاج إلى قياس المسافة التي يتحركها و الزمن الذي يحتاجه لقطع هذه المسافة.</vt:lpstr>
      <vt:lpstr>PowerPoint Presentation</vt:lpstr>
      <vt:lpstr>PowerPoint Presentation</vt:lpstr>
      <vt:lpstr>انواع الحركة في خط مستقيم</vt:lpstr>
      <vt:lpstr>PowerPoint Presentation</vt:lpstr>
      <vt:lpstr>السرعة غيرالمنتظمة</vt:lpstr>
      <vt:lpstr>PowerPoint Presentation</vt:lpstr>
      <vt:lpstr>السرعة القياسية</vt:lpstr>
      <vt:lpstr>السرعة القياسية المتوسطة </vt:lpstr>
      <vt:lpstr>مثال الكتاب صفحة 126</vt:lpstr>
      <vt:lpstr>اسئلة </vt:lpstr>
      <vt:lpstr>تذكروا</vt:lpstr>
      <vt:lpstr>مثال الكتاب صفحة 128</vt:lpstr>
      <vt:lpstr>أقرأ الشكل صفحة 128</vt:lpstr>
      <vt:lpstr>تطبيق الرياضيات صفحة 129</vt:lpstr>
      <vt:lpstr>سؤال 1 المهارات العلمية صفحة 144</vt:lpstr>
      <vt:lpstr>PowerPoint Presentation</vt:lpstr>
      <vt:lpstr>القوة</vt:lpstr>
      <vt:lpstr>القوة المحصلة: القوة الناتجة من عدة قوى تؤثر في جسم</vt:lpstr>
      <vt:lpstr>حساب القوة المحصلة</vt:lpstr>
      <vt:lpstr>PowerPoint Presentation</vt:lpstr>
      <vt:lpstr>PowerPoint Presentation</vt:lpstr>
      <vt:lpstr>PowerPoint Presentation</vt:lpstr>
      <vt:lpstr>قوانين نيوتن في الحركة 1- القانون الأول لنيوتن في الحركة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القوة و الحركة</dc:title>
  <dc:creator>Admin</dc:creator>
  <cp:lastModifiedBy>d.alazrai</cp:lastModifiedBy>
  <cp:revision>42</cp:revision>
  <dcterms:created xsi:type="dcterms:W3CDTF">2020-11-30T10:28:41Z</dcterms:created>
  <dcterms:modified xsi:type="dcterms:W3CDTF">2021-11-11T09:07:54Z</dcterms:modified>
</cp:coreProperties>
</file>