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1" r:id="rId3"/>
    <p:sldId id="277" r:id="rId4"/>
    <p:sldId id="282" r:id="rId5"/>
    <p:sldId id="283" r:id="rId6"/>
    <p:sldId id="284" r:id="rId7"/>
    <p:sldId id="28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990033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0AAC-146C-49FF-9E7A-10E6B4411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93187-0FF7-462B-8EAB-8B1E58395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C57EB-DD28-405C-9795-3D25E6A6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4E42C-AEE7-44E1-9653-D9A798D5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743A4-E7E5-4A3B-969C-2C3CCEEB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704DF-367C-4C6D-98D1-E6DD61D67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CB194-37E0-4AFF-B92D-BCA27EB2D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F95AC-D79E-44FC-B59F-3DB057E5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79A59-65E0-4FE6-859E-1DF83622E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7D1FC-8537-42EA-83DA-B18A05B6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7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680CA8-A60F-4A46-9736-61E2E3E26E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608FF-1E12-4247-89D0-E9E5834FA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58A79-0B56-4249-8044-BA6C2151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B4E23-2C83-46FF-88D0-1617AB488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0E8A2-15AD-4B7B-8D47-65598D81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02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AA0CE-AAD6-48A5-9849-5107CE235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1F90F-A5A7-4DD2-AF92-39C4B3E5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92715-1E12-463E-8B89-A73D022A5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35657-5180-40E8-B21D-D5D32C4B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7CF9E-4786-4097-ACA0-7638BDDC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7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9CBC3-BA44-4BA6-AEF3-CDC6D1995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9F2C2-FAD3-4E22-9564-FE19DD38E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42D9D-0D1A-481D-A2B1-251D5233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86D33-7B23-4DC1-A5EC-9ADA2ACD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54402-CAA7-4F8E-8F84-E4DC4BD4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3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68B89-FE23-42D4-BB3F-49D20BDEA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2EC3E-294E-4DD2-9C25-9356D8E6C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92791-B8F2-4D30-A1BD-93B70D0B3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84A8D-227C-4DCF-A1B6-A920D655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EEE20-F017-4D53-87CE-431DFF1F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8816A-F85A-4852-AD28-B366DA3B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68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2969C-B4DF-4E71-A5AD-282B1E93B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88112-3D15-49FD-B76D-4F031F7E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DB547-981D-4E62-AB35-67CB27EB0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432F0-A9A2-49E2-81CA-5F27216F5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538DF2-AC9A-433B-AAC8-54C88C1A0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E48F6E-FE68-4386-AFE5-CABBA19F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E0E00C-8D48-4F7E-A12F-362B33D4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87692-CC08-4AE1-86F5-1637B3EB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2257A-CEFB-4950-9C81-57F864695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B83CF-C753-4982-8880-F9F282F8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88371-E55F-4D1F-A8DA-E0B82B92A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5417BE-9BAA-4D3E-9113-36B58383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2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675E8F-FECF-44F1-ADC4-4F3FE7195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6D48F5-9B8C-4FAE-8742-B690A443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56FC1-5F4E-4BFA-8BDF-EAAC09BDF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2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BC975-4BE9-4924-B743-6F044227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0A04-28BA-4EF3-878F-382DCDA8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99812-82E0-4729-9F3D-40DCBE58D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8D6E5-F16F-4BD4-9135-AB2E8F4DF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EE0C4-6C09-4DB2-AF43-A2B09F4D0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4BE9F-8E8D-4F00-B681-9FD3B8D9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BD1B6-63A5-47CB-AB73-A844F601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8969AF-B0B0-4DB8-820B-ECA7410C5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1AAFA-B6FC-4F87-B788-6BA74A6AC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7BE16-7A92-42C2-8678-8113F9592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C6D4E-BE02-4705-82B5-C255FFDD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93FE7-8660-4F35-A884-98F475E6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5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5BC83-25BF-4925-B131-F9BABB9DD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6DEC4-AE26-4FED-BBBE-73FB88818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246A5-783C-44CF-87D3-110ED28FC4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85F52-794B-4FED-A535-EA3DA048862E}" type="datetimeFigureOut">
              <a:rPr lang="en-US" smtClean="0"/>
              <a:pPr/>
              <a:t>11/21/2022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2AD53-412F-4CFA-9062-5A8A9F97A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B8749-8E4F-4F7F-A785-B8C254BBF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6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DCDD411-B890-489B-8BF7-30F775D099F5}"/>
              </a:ext>
            </a:extLst>
          </p:cNvPr>
          <p:cNvSpPr/>
          <p:nvPr/>
        </p:nvSpPr>
        <p:spPr>
          <a:xfrm>
            <a:off x="9001957" y="284086"/>
            <a:ext cx="2414726" cy="1118587"/>
          </a:xfrm>
          <a:prstGeom prst="roundRect">
            <a:avLst/>
          </a:prstGeom>
          <a:ln w="98425" cmpd="thickThin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500" dirty="0">
                <a:solidFill>
                  <a:schemeClr val="tx1"/>
                </a:solidFill>
              </a:rPr>
              <a:t>أنواع الكيروجين</a:t>
            </a:r>
            <a:endParaRPr lang="en-US" sz="25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C8CB5F-9A0E-4816-8568-AA7C05D41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906" y="26633"/>
            <a:ext cx="5248275" cy="2343150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ACC20A25-12A8-4610-A851-D342BB53A18E}"/>
              </a:ext>
            </a:extLst>
          </p:cNvPr>
          <p:cNvSpPr/>
          <p:nvPr/>
        </p:nvSpPr>
        <p:spPr>
          <a:xfrm rot="10800000">
            <a:off x="5894771" y="590365"/>
            <a:ext cx="2885243" cy="719092"/>
          </a:xfrm>
          <a:prstGeom prst="rightArrow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EB9795-1EB6-4140-A03A-E88C2B6ADD2A}"/>
              </a:ext>
            </a:extLst>
          </p:cNvPr>
          <p:cNvSpPr txBox="1"/>
          <p:nvPr/>
        </p:nvSpPr>
        <p:spPr>
          <a:xfrm>
            <a:off x="6546497" y="363984"/>
            <a:ext cx="195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يوجد ثلاث أنواع رئيسية</a:t>
            </a:r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214CB21-8F94-4F85-BA3F-BA01D3A9F261}"/>
              </a:ext>
            </a:extLst>
          </p:cNvPr>
          <p:cNvSpPr/>
          <p:nvPr/>
        </p:nvSpPr>
        <p:spPr>
          <a:xfrm>
            <a:off x="1686757" y="452755"/>
            <a:ext cx="1269507" cy="88776"/>
          </a:xfrm>
          <a:custGeom>
            <a:avLst/>
            <a:gdLst>
              <a:gd name="connsiteX0" fmla="*/ 0 w 1269507"/>
              <a:gd name="connsiteY0" fmla="*/ 35510 h 88776"/>
              <a:gd name="connsiteX1" fmla="*/ 124288 w 1269507"/>
              <a:gd name="connsiteY1" fmla="*/ 35510 h 88776"/>
              <a:gd name="connsiteX2" fmla="*/ 177554 w 1269507"/>
              <a:gd name="connsiteY2" fmla="*/ 71021 h 88776"/>
              <a:gd name="connsiteX3" fmla="*/ 204187 w 1269507"/>
              <a:gd name="connsiteY3" fmla="*/ 88776 h 88776"/>
              <a:gd name="connsiteX4" fmla="*/ 301841 w 1269507"/>
              <a:gd name="connsiteY4" fmla="*/ 71021 h 88776"/>
              <a:gd name="connsiteX5" fmla="*/ 328474 w 1269507"/>
              <a:gd name="connsiteY5" fmla="*/ 53266 h 88776"/>
              <a:gd name="connsiteX6" fmla="*/ 346229 w 1269507"/>
              <a:gd name="connsiteY6" fmla="*/ 35510 h 88776"/>
              <a:gd name="connsiteX7" fmla="*/ 390618 w 1269507"/>
              <a:gd name="connsiteY7" fmla="*/ 26633 h 88776"/>
              <a:gd name="connsiteX8" fmla="*/ 736847 w 1269507"/>
              <a:gd name="connsiteY8" fmla="*/ 17755 h 88776"/>
              <a:gd name="connsiteX9" fmla="*/ 870012 w 1269507"/>
              <a:gd name="connsiteY9" fmla="*/ 35510 h 88776"/>
              <a:gd name="connsiteX10" fmla="*/ 887767 w 1269507"/>
              <a:gd name="connsiteY10" fmla="*/ 53266 h 88776"/>
              <a:gd name="connsiteX11" fmla="*/ 914400 w 1269507"/>
              <a:gd name="connsiteY11" fmla="*/ 62143 h 88776"/>
              <a:gd name="connsiteX12" fmla="*/ 1020932 w 1269507"/>
              <a:gd name="connsiteY12" fmla="*/ 53266 h 88776"/>
              <a:gd name="connsiteX13" fmla="*/ 1038688 w 1269507"/>
              <a:gd name="connsiteY13" fmla="*/ 35510 h 88776"/>
              <a:gd name="connsiteX14" fmla="*/ 1136342 w 1269507"/>
              <a:gd name="connsiteY14" fmla="*/ 26633 h 88776"/>
              <a:gd name="connsiteX15" fmla="*/ 1162975 w 1269507"/>
              <a:gd name="connsiteY15" fmla="*/ 17755 h 88776"/>
              <a:gd name="connsiteX16" fmla="*/ 1233996 w 1269507"/>
              <a:gd name="connsiteY16" fmla="*/ 0 h 88776"/>
              <a:gd name="connsiteX17" fmla="*/ 1269507 w 1269507"/>
              <a:gd name="connsiteY17" fmla="*/ 8877 h 88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69507" h="88776">
                <a:moveTo>
                  <a:pt x="0" y="35510"/>
                </a:moveTo>
                <a:cubicBezTo>
                  <a:pt x="48399" y="25831"/>
                  <a:pt x="68935" y="17059"/>
                  <a:pt x="124288" y="35510"/>
                </a:cubicBezTo>
                <a:cubicBezTo>
                  <a:pt x="144532" y="42258"/>
                  <a:pt x="159799" y="59184"/>
                  <a:pt x="177554" y="71021"/>
                </a:cubicBezTo>
                <a:lnTo>
                  <a:pt x="204187" y="88776"/>
                </a:lnTo>
                <a:cubicBezTo>
                  <a:pt x="228675" y="85715"/>
                  <a:pt x="274469" y="84707"/>
                  <a:pt x="301841" y="71021"/>
                </a:cubicBezTo>
                <a:cubicBezTo>
                  <a:pt x="311384" y="66249"/>
                  <a:pt x="320143" y="59931"/>
                  <a:pt x="328474" y="53266"/>
                </a:cubicBezTo>
                <a:cubicBezTo>
                  <a:pt x="335010" y="48037"/>
                  <a:pt x="338536" y="38807"/>
                  <a:pt x="346229" y="35510"/>
                </a:cubicBezTo>
                <a:cubicBezTo>
                  <a:pt x="360098" y="29566"/>
                  <a:pt x="375544" y="27318"/>
                  <a:pt x="390618" y="26633"/>
                </a:cubicBezTo>
                <a:cubicBezTo>
                  <a:pt x="505947" y="21391"/>
                  <a:pt x="621437" y="20714"/>
                  <a:pt x="736847" y="17755"/>
                </a:cubicBezTo>
                <a:cubicBezTo>
                  <a:pt x="739785" y="18049"/>
                  <a:pt x="847631" y="25918"/>
                  <a:pt x="870012" y="35510"/>
                </a:cubicBezTo>
                <a:cubicBezTo>
                  <a:pt x="877705" y="38807"/>
                  <a:pt x="880590" y="48960"/>
                  <a:pt x="887767" y="53266"/>
                </a:cubicBezTo>
                <a:cubicBezTo>
                  <a:pt x="895791" y="58081"/>
                  <a:pt x="905522" y="59184"/>
                  <a:pt x="914400" y="62143"/>
                </a:cubicBezTo>
                <a:cubicBezTo>
                  <a:pt x="949911" y="59184"/>
                  <a:pt x="986089" y="60732"/>
                  <a:pt x="1020932" y="53266"/>
                </a:cubicBezTo>
                <a:cubicBezTo>
                  <a:pt x="1029116" y="51512"/>
                  <a:pt x="1030532" y="37392"/>
                  <a:pt x="1038688" y="35510"/>
                </a:cubicBezTo>
                <a:cubicBezTo>
                  <a:pt x="1070537" y="28160"/>
                  <a:pt x="1103791" y="29592"/>
                  <a:pt x="1136342" y="26633"/>
                </a:cubicBezTo>
                <a:cubicBezTo>
                  <a:pt x="1145220" y="23674"/>
                  <a:pt x="1153897" y="20025"/>
                  <a:pt x="1162975" y="17755"/>
                </a:cubicBezTo>
                <a:lnTo>
                  <a:pt x="1233996" y="0"/>
                </a:lnTo>
                <a:cubicBezTo>
                  <a:pt x="1263436" y="9813"/>
                  <a:pt x="1251271" y="8877"/>
                  <a:pt x="1269507" y="8877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D2266BE-88C9-458C-9DE0-234B7ECFC03D}"/>
              </a:ext>
            </a:extLst>
          </p:cNvPr>
          <p:cNvSpPr/>
          <p:nvPr/>
        </p:nvSpPr>
        <p:spPr>
          <a:xfrm>
            <a:off x="4691843" y="790101"/>
            <a:ext cx="727971" cy="116890"/>
          </a:xfrm>
          <a:custGeom>
            <a:avLst/>
            <a:gdLst>
              <a:gd name="connsiteX0" fmla="*/ 0 w 1269507"/>
              <a:gd name="connsiteY0" fmla="*/ 35510 h 88776"/>
              <a:gd name="connsiteX1" fmla="*/ 124288 w 1269507"/>
              <a:gd name="connsiteY1" fmla="*/ 35510 h 88776"/>
              <a:gd name="connsiteX2" fmla="*/ 177554 w 1269507"/>
              <a:gd name="connsiteY2" fmla="*/ 71021 h 88776"/>
              <a:gd name="connsiteX3" fmla="*/ 204187 w 1269507"/>
              <a:gd name="connsiteY3" fmla="*/ 88776 h 88776"/>
              <a:gd name="connsiteX4" fmla="*/ 301841 w 1269507"/>
              <a:gd name="connsiteY4" fmla="*/ 71021 h 88776"/>
              <a:gd name="connsiteX5" fmla="*/ 328474 w 1269507"/>
              <a:gd name="connsiteY5" fmla="*/ 53266 h 88776"/>
              <a:gd name="connsiteX6" fmla="*/ 346229 w 1269507"/>
              <a:gd name="connsiteY6" fmla="*/ 35510 h 88776"/>
              <a:gd name="connsiteX7" fmla="*/ 390618 w 1269507"/>
              <a:gd name="connsiteY7" fmla="*/ 26633 h 88776"/>
              <a:gd name="connsiteX8" fmla="*/ 736847 w 1269507"/>
              <a:gd name="connsiteY8" fmla="*/ 17755 h 88776"/>
              <a:gd name="connsiteX9" fmla="*/ 870012 w 1269507"/>
              <a:gd name="connsiteY9" fmla="*/ 35510 h 88776"/>
              <a:gd name="connsiteX10" fmla="*/ 887767 w 1269507"/>
              <a:gd name="connsiteY10" fmla="*/ 53266 h 88776"/>
              <a:gd name="connsiteX11" fmla="*/ 914400 w 1269507"/>
              <a:gd name="connsiteY11" fmla="*/ 62143 h 88776"/>
              <a:gd name="connsiteX12" fmla="*/ 1020932 w 1269507"/>
              <a:gd name="connsiteY12" fmla="*/ 53266 h 88776"/>
              <a:gd name="connsiteX13" fmla="*/ 1038688 w 1269507"/>
              <a:gd name="connsiteY13" fmla="*/ 35510 h 88776"/>
              <a:gd name="connsiteX14" fmla="*/ 1136342 w 1269507"/>
              <a:gd name="connsiteY14" fmla="*/ 26633 h 88776"/>
              <a:gd name="connsiteX15" fmla="*/ 1162975 w 1269507"/>
              <a:gd name="connsiteY15" fmla="*/ 17755 h 88776"/>
              <a:gd name="connsiteX16" fmla="*/ 1233996 w 1269507"/>
              <a:gd name="connsiteY16" fmla="*/ 0 h 88776"/>
              <a:gd name="connsiteX17" fmla="*/ 1269507 w 1269507"/>
              <a:gd name="connsiteY17" fmla="*/ 8877 h 88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69507" h="88776">
                <a:moveTo>
                  <a:pt x="0" y="35510"/>
                </a:moveTo>
                <a:cubicBezTo>
                  <a:pt x="48399" y="25831"/>
                  <a:pt x="68935" y="17059"/>
                  <a:pt x="124288" y="35510"/>
                </a:cubicBezTo>
                <a:cubicBezTo>
                  <a:pt x="144532" y="42258"/>
                  <a:pt x="159799" y="59184"/>
                  <a:pt x="177554" y="71021"/>
                </a:cubicBezTo>
                <a:lnTo>
                  <a:pt x="204187" y="88776"/>
                </a:lnTo>
                <a:cubicBezTo>
                  <a:pt x="228675" y="85715"/>
                  <a:pt x="274469" y="84707"/>
                  <a:pt x="301841" y="71021"/>
                </a:cubicBezTo>
                <a:cubicBezTo>
                  <a:pt x="311384" y="66249"/>
                  <a:pt x="320143" y="59931"/>
                  <a:pt x="328474" y="53266"/>
                </a:cubicBezTo>
                <a:cubicBezTo>
                  <a:pt x="335010" y="48037"/>
                  <a:pt x="338536" y="38807"/>
                  <a:pt x="346229" y="35510"/>
                </a:cubicBezTo>
                <a:cubicBezTo>
                  <a:pt x="360098" y="29566"/>
                  <a:pt x="375544" y="27318"/>
                  <a:pt x="390618" y="26633"/>
                </a:cubicBezTo>
                <a:cubicBezTo>
                  <a:pt x="505947" y="21391"/>
                  <a:pt x="621437" y="20714"/>
                  <a:pt x="736847" y="17755"/>
                </a:cubicBezTo>
                <a:cubicBezTo>
                  <a:pt x="739785" y="18049"/>
                  <a:pt x="847631" y="25918"/>
                  <a:pt x="870012" y="35510"/>
                </a:cubicBezTo>
                <a:cubicBezTo>
                  <a:pt x="877705" y="38807"/>
                  <a:pt x="880590" y="48960"/>
                  <a:pt x="887767" y="53266"/>
                </a:cubicBezTo>
                <a:cubicBezTo>
                  <a:pt x="895791" y="58081"/>
                  <a:pt x="905522" y="59184"/>
                  <a:pt x="914400" y="62143"/>
                </a:cubicBezTo>
                <a:cubicBezTo>
                  <a:pt x="949911" y="59184"/>
                  <a:pt x="986089" y="60732"/>
                  <a:pt x="1020932" y="53266"/>
                </a:cubicBezTo>
                <a:cubicBezTo>
                  <a:pt x="1029116" y="51512"/>
                  <a:pt x="1030532" y="37392"/>
                  <a:pt x="1038688" y="35510"/>
                </a:cubicBezTo>
                <a:cubicBezTo>
                  <a:pt x="1070537" y="28160"/>
                  <a:pt x="1103791" y="29592"/>
                  <a:pt x="1136342" y="26633"/>
                </a:cubicBezTo>
                <a:cubicBezTo>
                  <a:pt x="1145220" y="23674"/>
                  <a:pt x="1153897" y="20025"/>
                  <a:pt x="1162975" y="17755"/>
                </a:cubicBezTo>
                <a:lnTo>
                  <a:pt x="1233996" y="0"/>
                </a:lnTo>
                <a:cubicBezTo>
                  <a:pt x="1263436" y="9813"/>
                  <a:pt x="1251271" y="8877"/>
                  <a:pt x="1269507" y="8877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32C23E1-FF31-420F-B71D-92040BBB6238}"/>
              </a:ext>
            </a:extLst>
          </p:cNvPr>
          <p:cNvCxnSpPr/>
          <p:nvPr/>
        </p:nvCxnSpPr>
        <p:spPr>
          <a:xfrm>
            <a:off x="4323425" y="541531"/>
            <a:ext cx="1029810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6D20CF1-1CC9-45A6-8E50-7BB06068A148}"/>
              </a:ext>
            </a:extLst>
          </p:cNvPr>
          <p:cNvCxnSpPr/>
          <p:nvPr/>
        </p:nvCxnSpPr>
        <p:spPr>
          <a:xfrm>
            <a:off x="4270158" y="1225119"/>
            <a:ext cx="102981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FEA12F1-06C0-4364-8C30-98FA950042C3}"/>
              </a:ext>
            </a:extLst>
          </p:cNvPr>
          <p:cNvSpPr/>
          <p:nvPr/>
        </p:nvSpPr>
        <p:spPr>
          <a:xfrm>
            <a:off x="1091953" y="1162974"/>
            <a:ext cx="2068497" cy="133165"/>
          </a:xfrm>
          <a:custGeom>
            <a:avLst/>
            <a:gdLst>
              <a:gd name="connsiteX0" fmla="*/ 0 w 2068497"/>
              <a:gd name="connsiteY0" fmla="*/ 44388 h 133165"/>
              <a:gd name="connsiteX1" fmla="*/ 150921 w 2068497"/>
              <a:gd name="connsiteY1" fmla="*/ 35511 h 133165"/>
              <a:gd name="connsiteX2" fmla="*/ 195309 w 2068497"/>
              <a:gd name="connsiteY2" fmla="*/ 26633 h 133165"/>
              <a:gd name="connsiteX3" fmla="*/ 248575 w 2068497"/>
              <a:gd name="connsiteY3" fmla="*/ 8878 h 133165"/>
              <a:gd name="connsiteX4" fmla="*/ 337352 w 2068497"/>
              <a:gd name="connsiteY4" fmla="*/ 0 h 133165"/>
              <a:gd name="connsiteX5" fmla="*/ 532661 w 2068497"/>
              <a:gd name="connsiteY5" fmla="*/ 8878 h 133165"/>
              <a:gd name="connsiteX6" fmla="*/ 559294 w 2068497"/>
              <a:gd name="connsiteY6" fmla="*/ 17755 h 133165"/>
              <a:gd name="connsiteX7" fmla="*/ 594804 w 2068497"/>
              <a:gd name="connsiteY7" fmla="*/ 62144 h 133165"/>
              <a:gd name="connsiteX8" fmla="*/ 612560 w 2068497"/>
              <a:gd name="connsiteY8" fmla="*/ 79899 h 133165"/>
              <a:gd name="connsiteX9" fmla="*/ 630315 w 2068497"/>
              <a:gd name="connsiteY9" fmla="*/ 106532 h 133165"/>
              <a:gd name="connsiteX10" fmla="*/ 683581 w 2068497"/>
              <a:gd name="connsiteY10" fmla="*/ 124287 h 133165"/>
              <a:gd name="connsiteX11" fmla="*/ 710214 w 2068497"/>
              <a:gd name="connsiteY11" fmla="*/ 133165 h 133165"/>
              <a:gd name="connsiteX12" fmla="*/ 843379 w 2068497"/>
              <a:gd name="connsiteY12" fmla="*/ 124287 h 133165"/>
              <a:gd name="connsiteX13" fmla="*/ 870012 w 2068497"/>
              <a:gd name="connsiteY13" fmla="*/ 115410 h 133165"/>
              <a:gd name="connsiteX14" fmla="*/ 1074198 w 2068497"/>
              <a:gd name="connsiteY14" fmla="*/ 124287 h 133165"/>
              <a:gd name="connsiteX15" fmla="*/ 1296140 w 2068497"/>
              <a:gd name="connsiteY15" fmla="*/ 106532 h 133165"/>
              <a:gd name="connsiteX16" fmla="*/ 1349406 w 2068497"/>
              <a:gd name="connsiteY16" fmla="*/ 88777 h 133165"/>
              <a:gd name="connsiteX17" fmla="*/ 1384917 w 2068497"/>
              <a:gd name="connsiteY17" fmla="*/ 79899 h 133165"/>
              <a:gd name="connsiteX18" fmla="*/ 1438183 w 2068497"/>
              <a:gd name="connsiteY18" fmla="*/ 62144 h 133165"/>
              <a:gd name="connsiteX19" fmla="*/ 1482571 w 2068497"/>
              <a:gd name="connsiteY19" fmla="*/ 53266 h 133165"/>
              <a:gd name="connsiteX20" fmla="*/ 1509204 w 2068497"/>
              <a:gd name="connsiteY20" fmla="*/ 44388 h 133165"/>
              <a:gd name="connsiteX21" fmla="*/ 2068497 w 2068497"/>
              <a:gd name="connsiteY21" fmla="*/ 44388 h 133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068497" h="133165">
                <a:moveTo>
                  <a:pt x="0" y="44388"/>
                </a:moveTo>
                <a:cubicBezTo>
                  <a:pt x="50307" y="41429"/>
                  <a:pt x="100734" y="40073"/>
                  <a:pt x="150921" y="35511"/>
                </a:cubicBezTo>
                <a:cubicBezTo>
                  <a:pt x="165948" y="34145"/>
                  <a:pt x="180752" y="30603"/>
                  <a:pt x="195309" y="26633"/>
                </a:cubicBezTo>
                <a:cubicBezTo>
                  <a:pt x="213365" y="21709"/>
                  <a:pt x="229952" y="10740"/>
                  <a:pt x="248575" y="8878"/>
                </a:cubicBezTo>
                <a:lnTo>
                  <a:pt x="337352" y="0"/>
                </a:lnTo>
                <a:cubicBezTo>
                  <a:pt x="402455" y="2959"/>
                  <a:pt x="467698" y="3681"/>
                  <a:pt x="532661" y="8878"/>
                </a:cubicBezTo>
                <a:cubicBezTo>
                  <a:pt x="541989" y="9624"/>
                  <a:pt x="551270" y="12940"/>
                  <a:pt x="559294" y="17755"/>
                </a:cubicBezTo>
                <a:cubicBezTo>
                  <a:pt x="575781" y="27647"/>
                  <a:pt x="583639" y="48188"/>
                  <a:pt x="594804" y="62144"/>
                </a:cubicBezTo>
                <a:cubicBezTo>
                  <a:pt x="600033" y="68680"/>
                  <a:pt x="607331" y="73363"/>
                  <a:pt x="612560" y="79899"/>
                </a:cubicBezTo>
                <a:cubicBezTo>
                  <a:pt x="619225" y="88230"/>
                  <a:pt x="621267" y="100877"/>
                  <a:pt x="630315" y="106532"/>
                </a:cubicBezTo>
                <a:cubicBezTo>
                  <a:pt x="646186" y="116451"/>
                  <a:pt x="665826" y="118369"/>
                  <a:pt x="683581" y="124287"/>
                </a:cubicBezTo>
                <a:lnTo>
                  <a:pt x="710214" y="133165"/>
                </a:lnTo>
                <a:cubicBezTo>
                  <a:pt x="754602" y="130206"/>
                  <a:pt x="799164" y="129200"/>
                  <a:pt x="843379" y="124287"/>
                </a:cubicBezTo>
                <a:cubicBezTo>
                  <a:pt x="852680" y="123254"/>
                  <a:pt x="860654" y="115410"/>
                  <a:pt x="870012" y="115410"/>
                </a:cubicBezTo>
                <a:cubicBezTo>
                  <a:pt x="938138" y="115410"/>
                  <a:pt x="1006136" y="121328"/>
                  <a:pt x="1074198" y="124287"/>
                </a:cubicBezTo>
                <a:cubicBezTo>
                  <a:pt x="1117170" y="122025"/>
                  <a:pt x="1233272" y="122249"/>
                  <a:pt x="1296140" y="106532"/>
                </a:cubicBezTo>
                <a:cubicBezTo>
                  <a:pt x="1314297" y="101993"/>
                  <a:pt x="1331249" y="93316"/>
                  <a:pt x="1349406" y="88777"/>
                </a:cubicBezTo>
                <a:cubicBezTo>
                  <a:pt x="1361243" y="85818"/>
                  <a:pt x="1373230" y="83405"/>
                  <a:pt x="1384917" y="79899"/>
                </a:cubicBezTo>
                <a:cubicBezTo>
                  <a:pt x="1402843" y="74521"/>
                  <a:pt x="1419831" y="65815"/>
                  <a:pt x="1438183" y="62144"/>
                </a:cubicBezTo>
                <a:cubicBezTo>
                  <a:pt x="1452979" y="59185"/>
                  <a:pt x="1467933" y="56926"/>
                  <a:pt x="1482571" y="53266"/>
                </a:cubicBezTo>
                <a:cubicBezTo>
                  <a:pt x="1491649" y="50996"/>
                  <a:pt x="1499847" y="44530"/>
                  <a:pt x="1509204" y="44388"/>
                </a:cubicBezTo>
                <a:cubicBezTo>
                  <a:pt x="1695614" y="41564"/>
                  <a:pt x="1882066" y="44388"/>
                  <a:pt x="2068497" y="4438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390C5B1-289A-4941-B52E-5CE8A5B49F0F}"/>
              </a:ext>
            </a:extLst>
          </p:cNvPr>
          <p:cNvSpPr/>
          <p:nvPr/>
        </p:nvSpPr>
        <p:spPr>
          <a:xfrm>
            <a:off x="3524435" y="1473695"/>
            <a:ext cx="1828800" cy="106532"/>
          </a:xfrm>
          <a:custGeom>
            <a:avLst/>
            <a:gdLst>
              <a:gd name="connsiteX0" fmla="*/ 0 w 1828800"/>
              <a:gd name="connsiteY0" fmla="*/ 0 h 106532"/>
              <a:gd name="connsiteX1" fmla="*/ 17755 w 1828800"/>
              <a:gd name="connsiteY1" fmla="*/ 44388 h 106532"/>
              <a:gd name="connsiteX2" fmla="*/ 26633 w 1828800"/>
              <a:gd name="connsiteY2" fmla="*/ 71021 h 106532"/>
              <a:gd name="connsiteX3" fmla="*/ 71021 w 1828800"/>
              <a:gd name="connsiteY3" fmla="*/ 106532 h 106532"/>
              <a:gd name="connsiteX4" fmla="*/ 115410 w 1828800"/>
              <a:gd name="connsiteY4" fmla="*/ 97654 h 106532"/>
              <a:gd name="connsiteX5" fmla="*/ 159798 w 1828800"/>
              <a:gd name="connsiteY5" fmla="*/ 53266 h 106532"/>
              <a:gd name="connsiteX6" fmla="*/ 213064 w 1828800"/>
              <a:gd name="connsiteY6" fmla="*/ 8878 h 106532"/>
              <a:gd name="connsiteX7" fmla="*/ 292963 w 1828800"/>
              <a:gd name="connsiteY7" fmla="*/ 17755 h 106532"/>
              <a:gd name="connsiteX8" fmla="*/ 319596 w 1828800"/>
              <a:gd name="connsiteY8" fmla="*/ 35511 h 106532"/>
              <a:gd name="connsiteX9" fmla="*/ 346229 w 1828800"/>
              <a:gd name="connsiteY9" fmla="*/ 44388 h 106532"/>
              <a:gd name="connsiteX10" fmla="*/ 372862 w 1828800"/>
              <a:gd name="connsiteY10" fmla="*/ 62144 h 106532"/>
              <a:gd name="connsiteX11" fmla="*/ 399495 w 1828800"/>
              <a:gd name="connsiteY11" fmla="*/ 71021 h 106532"/>
              <a:gd name="connsiteX12" fmla="*/ 417250 w 1828800"/>
              <a:gd name="connsiteY12" fmla="*/ 88777 h 106532"/>
              <a:gd name="connsiteX13" fmla="*/ 577048 w 1828800"/>
              <a:gd name="connsiteY13" fmla="*/ 79899 h 106532"/>
              <a:gd name="connsiteX14" fmla="*/ 656948 w 1828800"/>
              <a:gd name="connsiteY14" fmla="*/ 53266 h 106532"/>
              <a:gd name="connsiteX15" fmla="*/ 683581 w 1828800"/>
              <a:gd name="connsiteY15" fmla="*/ 44388 h 106532"/>
              <a:gd name="connsiteX16" fmla="*/ 905522 w 1828800"/>
              <a:gd name="connsiteY16" fmla="*/ 53266 h 106532"/>
              <a:gd name="connsiteX17" fmla="*/ 932155 w 1828800"/>
              <a:gd name="connsiteY17" fmla="*/ 62144 h 106532"/>
              <a:gd name="connsiteX18" fmla="*/ 1029810 w 1828800"/>
              <a:gd name="connsiteY18" fmla="*/ 53266 h 106532"/>
              <a:gd name="connsiteX19" fmla="*/ 1056443 w 1828800"/>
              <a:gd name="connsiteY19" fmla="*/ 44388 h 106532"/>
              <a:gd name="connsiteX20" fmla="*/ 1083076 w 1828800"/>
              <a:gd name="connsiteY20" fmla="*/ 26633 h 106532"/>
              <a:gd name="connsiteX21" fmla="*/ 1127464 w 1828800"/>
              <a:gd name="connsiteY21" fmla="*/ 17755 h 106532"/>
              <a:gd name="connsiteX22" fmla="*/ 1367161 w 1828800"/>
              <a:gd name="connsiteY22" fmla="*/ 26633 h 106532"/>
              <a:gd name="connsiteX23" fmla="*/ 1393794 w 1828800"/>
              <a:gd name="connsiteY23" fmla="*/ 35511 h 106532"/>
              <a:gd name="connsiteX24" fmla="*/ 1500326 w 1828800"/>
              <a:gd name="connsiteY24" fmla="*/ 26633 h 106532"/>
              <a:gd name="connsiteX25" fmla="*/ 1695635 w 1828800"/>
              <a:gd name="connsiteY25" fmla="*/ 26633 h 106532"/>
              <a:gd name="connsiteX26" fmla="*/ 1828800 w 1828800"/>
              <a:gd name="connsiteY26" fmla="*/ 26633 h 106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828800" h="106532">
                <a:moveTo>
                  <a:pt x="0" y="0"/>
                </a:moveTo>
                <a:cubicBezTo>
                  <a:pt x="5918" y="14796"/>
                  <a:pt x="12160" y="29467"/>
                  <a:pt x="17755" y="44388"/>
                </a:cubicBezTo>
                <a:cubicBezTo>
                  <a:pt x="21041" y="53150"/>
                  <a:pt x="21818" y="62997"/>
                  <a:pt x="26633" y="71021"/>
                </a:cubicBezTo>
                <a:cubicBezTo>
                  <a:pt x="35068" y="85079"/>
                  <a:pt x="58922" y="98466"/>
                  <a:pt x="71021" y="106532"/>
                </a:cubicBezTo>
                <a:cubicBezTo>
                  <a:pt x="85817" y="103573"/>
                  <a:pt x="101281" y="102952"/>
                  <a:pt x="115410" y="97654"/>
                </a:cubicBezTo>
                <a:cubicBezTo>
                  <a:pt x="146976" y="85817"/>
                  <a:pt x="140069" y="76940"/>
                  <a:pt x="159798" y="53266"/>
                </a:cubicBezTo>
                <a:cubicBezTo>
                  <a:pt x="181159" y="27633"/>
                  <a:pt x="186877" y="26336"/>
                  <a:pt x="213064" y="8878"/>
                </a:cubicBezTo>
                <a:cubicBezTo>
                  <a:pt x="239697" y="11837"/>
                  <a:pt x="266966" y="11256"/>
                  <a:pt x="292963" y="17755"/>
                </a:cubicBezTo>
                <a:cubicBezTo>
                  <a:pt x="303314" y="20343"/>
                  <a:pt x="310053" y="30739"/>
                  <a:pt x="319596" y="35511"/>
                </a:cubicBezTo>
                <a:cubicBezTo>
                  <a:pt x="327966" y="39696"/>
                  <a:pt x="337351" y="41429"/>
                  <a:pt x="346229" y="44388"/>
                </a:cubicBezTo>
                <a:cubicBezTo>
                  <a:pt x="355107" y="50307"/>
                  <a:pt x="363319" y="57372"/>
                  <a:pt x="372862" y="62144"/>
                </a:cubicBezTo>
                <a:cubicBezTo>
                  <a:pt x="381232" y="66329"/>
                  <a:pt x="391471" y="66206"/>
                  <a:pt x="399495" y="71021"/>
                </a:cubicBezTo>
                <a:cubicBezTo>
                  <a:pt x="406672" y="75327"/>
                  <a:pt x="411332" y="82858"/>
                  <a:pt x="417250" y="88777"/>
                </a:cubicBezTo>
                <a:cubicBezTo>
                  <a:pt x="470516" y="85818"/>
                  <a:pt x="524112" y="86516"/>
                  <a:pt x="577048" y="79899"/>
                </a:cubicBezTo>
                <a:cubicBezTo>
                  <a:pt x="577055" y="79898"/>
                  <a:pt x="643628" y="57706"/>
                  <a:pt x="656948" y="53266"/>
                </a:cubicBezTo>
                <a:lnTo>
                  <a:pt x="683581" y="44388"/>
                </a:lnTo>
                <a:cubicBezTo>
                  <a:pt x="757561" y="47347"/>
                  <a:pt x="831671" y="47991"/>
                  <a:pt x="905522" y="53266"/>
                </a:cubicBezTo>
                <a:cubicBezTo>
                  <a:pt x="914856" y="53933"/>
                  <a:pt x="922797" y="62144"/>
                  <a:pt x="932155" y="62144"/>
                </a:cubicBezTo>
                <a:cubicBezTo>
                  <a:pt x="964841" y="62144"/>
                  <a:pt x="997258" y="56225"/>
                  <a:pt x="1029810" y="53266"/>
                </a:cubicBezTo>
                <a:cubicBezTo>
                  <a:pt x="1038688" y="50307"/>
                  <a:pt x="1048073" y="48573"/>
                  <a:pt x="1056443" y="44388"/>
                </a:cubicBezTo>
                <a:cubicBezTo>
                  <a:pt x="1065986" y="39616"/>
                  <a:pt x="1073086" y="30379"/>
                  <a:pt x="1083076" y="26633"/>
                </a:cubicBezTo>
                <a:cubicBezTo>
                  <a:pt x="1097204" y="21335"/>
                  <a:pt x="1112668" y="20714"/>
                  <a:pt x="1127464" y="17755"/>
                </a:cubicBezTo>
                <a:cubicBezTo>
                  <a:pt x="1207363" y="20714"/>
                  <a:pt x="1287384" y="21314"/>
                  <a:pt x="1367161" y="26633"/>
                </a:cubicBezTo>
                <a:cubicBezTo>
                  <a:pt x="1376498" y="27256"/>
                  <a:pt x="1384436" y="35511"/>
                  <a:pt x="1393794" y="35511"/>
                </a:cubicBezTo>
                <a:cubicBezTo>
                  <a:pt x="1429428" y="35511"/>
                  <a:pt x="1464815" y="29592"/>
                  <a:pt x="1500326" y="26633"/>
                </a:cubicBezTo>
                <a:cubicBezTo>
                  <a:pt x="1591136" y="3930"/>
                  <a:pt x="1508161" y="20952"/>
                  <a:pt x="1695635" y="26633"/>
                </a:cubicBezTo>
                <a:cubicBezTo>
                  <a:pt x="1740003" y="27978"/>
                  <a:pt x="1784412" y="26633"/>
                  <a:pt x="1828800" y="2663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1F4DC4C-1AF2-421D-878F-2C6DC0E6A23B}"/>
              </a:ext>
            </a:extLst>
          </p:cNvPr>
          <p:cNvCxnSpPr>
            <a:cxnSpLocks/>
          </p:cNvCxnSpPr>
          <p:nvPr/>
        </p:nvCxnSpPr>
        <p:spPr>
          <a:xfrm>
            <a:off x="4176938" y="1917026"/>
            <a:ext cx="112303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DD18BB6-7705-4C89-B307-32C42FD2F377}"/>
              </a:ext>
            </a:extLst>
          </p:cNvPr>
          <p:cNvSpPr/>
          <p:nvPr/>
        </p:nvSpPr>
        <p:spPr>
          <a:xfrm>
            <a:off x="2494624" y="1888914"/>
            <a:ext cx="958788" cy="72733"/>
          </a:xfrm>
          <a:custGeom>
            <a:avLst/>
            <a:gdLst>
              <a:gd name="connsiteX0" fmla="*/ 0 w 958788"/>
              <a:gd name="connsiteY0" fmla="*/ 53266 h 72733"/>
              <a:gd name="connsiteX1" fmla="*/ 150920 w 958788"/>
              <a:gd name="connsiteY1" fmla="*/ 26633 h 72733"/>
              <a:gd name="connsiteX2" fmla="*/ 204186 w 958788"/>
              <a:gd name="connsiteY2" fmla="*/ 8877 h 72733"/>
              <a:gd name="connsiteX3" fmla="*/ 230819 w 958788"/>
              <a:gd name="connsiteY3" fmla="*/ 0 h 72733"/>
              <a:gd name="connsiteX4" fmla="*/ 275207 w 958788"/>
              <a:gd name="connsiteY4" fmla="*/ 44388 h 72733"/>
              <a:gd name="connsiteX5" fmla="*/ 301840 w 958788"/>
              <a:gd name="connsiteY5" fmla="*/ 62143 h 72733"/>
              <a:gd name="connsiteX6" fmla="*/ 435005 w 958788"/>
              <a:gd name="connsiteY6" fmla="*/ 44388 h 72733"/>
              <a:gd name="connsiteX7" fmla="*/ 461638 w 958788"/>
              <a:gd name="connsiteY7" fmla="*/ 26633 h 72733"/>
              <a:gd name="connsiteX8" fmla="*/ 550415 w 958788"/>
              <a:gd name="connsiteY8" fmla="*/ 35510 h 72733"/>
              <a:gd name="connsiteX9" fmla="*/ 603681 w 958788"/>
              <a:gd name="connsiteY9" fmla="*/ 53266 h 72733"/>
              <a:gd name="connsiteX10" fmla="*/ 878889 w 958788"/>
              <a:gd name="connsiteY10" fmla="*/ 53266 h 72733"/>
              <a:gd name="connsiteX11" fmla="*/ 905522 w 958788"/>
              <a:gd name="connsiteY11" fmla="*/ 71021 h 72733"/>
              <a:gd name="connsiteX12" fmla="*/ 958788 w 958788"/>
              <a:gd name="connsiteY12" fmla="*/ 71021 h 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58788" h="72733">
                <a:moveTo>
                  <a:pt x="0" y="53266"/>
                </a:moveTo>
                <a:cubicBezTo>
                  <a:pt x="116289" y="42694"/>
                  <a:pt x="66648" y="54724"/>
                  <a:pt x="150920" y="26633"/>
                </a:cubicBezTo>
                <a:lnTo>
                  <a:pt x="204186" y="8877"/>
                </a:lnTo>
                <a:lnTo>
                  <a:pt x="230819" y="0"/>
                </a:lnTo>
                <a:cubicBezTo>
                  <a:pt x="301840" y="47347"/>
                  <a:pt x="216023" y="-14796"/>
                  <a:pt x="275207" y="44388"/>
                </a:cubicBezTo>
                <a:cubicBezTo>
                  <a:pt x="282752" y="51933"/>
                  <a:pt x="292962" y="56225"/>
                  <a:pt x="301840" y="62143"/>
                </a:cubicBezTo>
                <a:cubicBezTo>
                  <a:pt x="325650" y="60159"/>
                  <a:pt x="398740" y="62520"/>
                  <a:pt x="435005" y="44388"/>
                </a:cubicBezTo>
                <a:cubicBezTo>
                  <a:pt x="444548" y="39616"/>
                  <a:pt x="452760" y="32551"/>
                  <a:pt x="461638" y="26633"/>
                </a:cubicBezTo>
                <a:cubicBezTo>
                  <a:pt x="491230" y="29592"/>
                  <a:pt x="521184" y="30029"/>
                  <a:pt x="550415" y="35510"/>
                </a:cubicBezTo>
                <a:cubicBezTo>
                  <a:pt x="568810" y="38959"/>
                  <a:pt x="603681" y="53266"/>
                  <a:pt x="603681" y="53266"/>
                </a:cubicBezTo>
                <a:cubicBezTo>
                  <a:pt x="712946" y="45461"/>
                  <a:pt x="765720" y="36291"/>
                  <a:pt x="878889" y="53266"/>
                </a:cubicBezTo>
                <a:cubicBezTo>
                  <a:pt x="889441" y="54849"/>
                  <a:pt x="895106" y="68706"/>
                  <a:pt x="905522" y="71021"/>
                </a:cubicBezTo>
                <a:cubicBezTo>
                  <a:pt x="922855" y="74873"/>
                  <a:pt x="941033" y="71021"/>
                  <a:pt x="958788" y="71021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E049F98-1543-4CB2-BFC0-10D3C266A87F}"/>
              </a:ext>
            </a:extLst>
          </p:cNvPr>
          <p:cNvSpPr/>
          <p:nvPr/>
        </p:nvSpPr>
        <p:spPr>
          <a:xfrm>
            <a:off x="4461026" y="2244631"/>
            <a:ext cx="958788" cy="72733"/>
          </a:xfrm>
          <a:custGeom>
            <a:avLst/>
            <a:gdLst>
              <a:gd name="connsiteX0" fmla="*/ 0 w 958788"/>
              <a:gd name="connsiteY0" fmla="*/ 53266 h 72733"/>
              <a:gd name="connsiteX1" fmla="*/ 150920 w 958788"/>
              <a:gd name="connsiteY1" fmla="*/ 26633 h 72733"/>
              <a:gd name="connsiteX2" fmla="*/ 204186 w 958788"/>
              <a:gd name="connsiteY2" fmla="*/ 8877 h 72733"/>
              <a:gd name="connsiteX3" fmla="*/ 230819 w 958788"/>
              <a:gd name="connsiteY3" fmla="*/ 0 h 72733"/>
              <a:gd name="connsiteX4" fmla="*/ 275207 w 958788"/>
              <a:gd name="connsiteY4" fmla="*/ 44388 h 72733"/>
              <a:gd name="connsiteX5" fmla="*/ 301840 w 958788"/>
              <a:gd name="connsiteY5" fmla="*/ 62143 h 72733"/>
              <a:gd name="connsiteX6" fmla="*/ 435005 w 958788"/>
              <a:gd name="connsiteY6" fmla="*/ 44388 h 72733"/>
              <a:gd name="connsiteX7" fmla="*/ 461638 w 958788"/>
              <a:gd name="connsiteY7" fmla="*/ 26633 h 72733"/>
              <a:gd name="connsiteX8" fmla="*/ 550415 w 958788"/>
              <a:gd name="connsiteY8" fmla="*/ 35510 h 72733"/>
              <a:gd name="connsiteX9" fmla="*/ 603681 w 958788"/>
              <a:gd name="connsiteY9" fmla="*/ 53266 h 72733"/>
              <a:gd name="connsiteX10" fmla="*/ 878889 w 958788"/>
              <a:gd name="connsiteY10" fmla="*/ 53266 h 72733"/>
              <a:gd name="connsiteX11" fmla="*/ 905522 w 958788"/>
              <a:gd name="connsiteY11" fmla="*/ 71021 h 72733"/>
              <a:gd name="connsiteX12" fmla="*/ 958788 w 958788"/>
              <a:gd name="connsiteY12" fmla="*/ 71021 h 7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58788" h="72733">
                <a:moveTo>
                  <a:pt x="0" y="53266"/>
                </a:moveTo>
                <a:cubicBezTo>
                  <a:pt x="116289" y="42694"/>
                  <a:pt x="66648" y="54724"/>
                  <a:pt x="150920" y="26633"/>
                </a:cubicBezTo>
                <a:lnTo>
                  <a:pt x="204186" y="8877"/>
                </a:lnTo>
                <a:lnTo>
                  <a:pt x="230819" y="0"/>
                </a:lnTo>
                <a:cubicBezTo>
                  <a:pt x="301840" y="47347"/>
                  <a:pt x="216023" y="-14796"/>
                  <a:pt x="275207" y="44388"/>
                </a:cubicBezTo>
                <a:cubicBezTo>
                  <a:pt x="282752" y="51933"/>
                  <a:pt x="292962" y="56225"/>
                  <a:pt x="301840" y="62143"/>
                </a:cubicBezTo>
                <a:cubicBezTo>
                  <a:pt x="325650" y="60159"/>
                  <a:pt x="398740" y="62520"/>
                  <a:pt x="435005" y="44388"/>
                </a:cubicBezTo>
                <a:cubicBezTo>
                  <a:pt x="444548" y="39616"/>
                  <a:pt x="452760" y="32551"/>
                  <a:pt x="461638" y="26633"/>
                </a:cubicBezTo>
                <a:cubicBezTo>
                  <a:pt x="491230" y="29592"/>
                  <a:pt x="521184" y="30029"/>
                  <a:pt x="550415" y="35510"/>
                </a:cubicBezTo>
                <a:cubicBezTo>
                  <a:pt x="568810" y="38959"/>
                  <a:pt x="603681" y="53266"/>
                  <a:pt x="603681" y="53266"/>
                </a:cubicBezTo>
                <a:cubicBezTo>
                  <a:pt x="712946" y="45461"/>
                  <a:pt x="765720" y="36291"/>
                  <a:pt x="878889" y="53266"/>
                </a:cubicBezTo>
                <a:cubicBezTo>
                  <a:pt x="889441" y="54849"/>
                  <a:pt x="895106" y="68706"/>
                  <a:pt x="905522" y="71021"/>
                </a:cubicBezTo>
                <a:cubicBezTo>
                  <a:pt x="922855" y="74873"/>
                  <a:pt x="941033" y="71021"/>
                  <a:pt x="958788" y="71021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A67FB1C-26B4-419A-A3BE-9AAF5F29E89F}"/>
              </a:ext>
            </a:extLst>
          </p:cNvPr>
          <p:cNvSpPr/>
          <p:nvPr/>
        </p:nvSpPr>
        <p:spPr>
          <a:xfrm>
            <a:off x="4606818" y="2516815"/>
            <a:ext cx="1939665" cy="828125"/>
          </a:xfrm>
          <a:prstGeom prst="roundRect">
            <a:avLst/>
          </a:prstGeom>
          <a:ln w="98425" cmpd="thickThin"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500" dirty="0">
                <a:solidFill>
                  <a:schemeClr val="tx1"/>
                </a:solidFill>
              </a:rPr>
              <a:t>نضج الكيروجين</a:t>
            </a:r>
            <a:endParaRPr lang="en-US" sz="25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3DEDD6B-2570-4E1F-B07D-39AF3FC98BF9}"/>
              </a:ext>
            </a:extLst>
          </p:cNvPr>
          <p:cNvCxnSpPr>
            <a:cxnSpLocks/>
          </p:cNvCxnSpPr>
          <p:nvPr/>
        </p:nvCxnSpPr>
        <p:spPr>
          <a:xfrm>
            <a:off x="5627754" y="3515557"/>
            <a:ext cx="0" cy="3155294"/>
          </a:xfrm>
          <a:prstGeom prst="line">
            <a:avLst/>
          </a:prstGeom>
          <a:ln w="57150">
            <a:solidFill>
              <a:srgbClr val="99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CA7E5DD-C690-4BE5-8E71-A3C7E7467873}"/>
              </a:ext>
            </a:extLst>
          </p:cNvPr>
          <p:cNvSpPr txBox="1"/>
          <p:nvPr/>
        </p:nvSpPr>
        <p:spPr>
          <a:xfrm>
            <a:off x="5299968" y="3654858"/>
            <a:ext cx="6752660" cy="2956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JO" dirty="0"/>
              <a:t>** في البداية تكون درجات الحرارة لا تتجاوز 50 درجة مئوية .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** تكون البكتيريا اللاهوائية مسؤولة عن تحلل مادة الكيروجين.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** تقل نسبة الأكسجين و النيتروجين و الكبريت مما يؤدي زيادة تركيز المركبات الهيدروكربونية.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** عمق الرسوبيات الحاوية على الكيروجين في هذه المرحلة تتراوح بين(1-4.5 ) كم.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** تكون مادة الكيروجين في هذه المرحلة مادة غير ناضجة .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** يعد الصخر الزيتي صخرا يحتوي على مادة الكيروجين غير الناضج.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0EFFA6F-C690-4633-B5F4-7518C93A9983}"/>
              </a:ext>
            </a:extLst>
          </p:cNvPr>
          <p:cNvSpPr txBox="1"/>
          <p:nvPr/>
        </p:nvSpPr>
        <p:spPr>
          <a:xfrm>
            <a:off x="77226" y="3652656"/>
            <a:ext cx="5437278" cy="2534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JO" dirty="0"/>
              <a:t>** بعد عمق (4.5) كم تصبح درجة الحرارة هي المسؤولة عم نضج الكيروجين  اعتمادا على الممال الحراري.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** الممال الحراري : معدل التغير في درجة الحرارة بزيادة العمق بمقدار 30 درجة مئوية لكل 1 كم .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** يصبح الكيروجين ناضجاً عندما ترتفع درجة الحرارة بالحد الكافي الذي يسمح بتولد النفط و من ثم الغازالطبيعي.</a:t>
            </a:r>
          </a:p>
        </p:txBody>
      </p:sp>
    </p:spTree>
    <p:extLst>
      <p:ext uri="{BB962C8B-B14F-4D97-AF65-F5344CB8AC3E}">
        <p14:creationId xmlns:p14="http://schemas.microsoft.com/office/powerpoint/2010/main" val="321380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3" grpId="0" animBg="1"/>
      <p:bldP spid="15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2645" y="594433"/>
            <a:ext cx="9144000" cy="716574"/>
          </a:xfrm>
        </p:spPr>
        <p:txBody>
          <a:bodyPr>
            <a:normAutofit/>
          </a:bodyPr>
          <a:lstStyle/>
          <a:p>
            <a:r>
              <a:rPr lang="ar-JO" sz="3500" b="1" dirty="0">
                <a:solidFill>
                  <a:srgbClr val="FF0000"/>
                </a:solidFill>
              </a:rPr>
              <a:t>أنواع الوقود الأحفوري</a:t>
            </a:r>
            <a:endParaRPr lang="en-US" sz="3500" b="1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709272" y="1399141"/>
            <a:ext cx="3683765" cy="59215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166911" y="1399141"/>
            <a:ext cx="1542361" cy="114575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377108" y="1399141"/>
            <a:ext cx="5332164" cy="49575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9738910" y="2087693"/>
            <a:ext cx="1575412" cy="5398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البترول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680332" y="2743200"/>
            <a:ext cx="1575412" cy="5398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الصخر الزيتي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074" y="2274982"/>
            <a:ext cx="1575412" cy="53982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الفحم الحجري</a:t>
            </a:r>
            <a:endParaRPr lang="en-US" dirty="0"/>
          </a:p>
        </p:txBody>
      </p:sp>
      <p:sp>
        <p:nvSpPr>
          <p:cNvPr id="15" name="Explosion 1 14"/>
          <p:cNvSpPr/>
          <p:nvPr/>
        </p:nvSpPr>
        <p:spPr>
          <a:xfrm>
            <a:off x="7204112" y="2672968"/>
            <a:ext cx="5064087" cy="2087697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**خليط من المواد الهيدروكربونية</a:t>
            </a:r>
          </a:p>
          <a:p>
            <a:pPr algn="ctr"/>
            <a:r>
              <a:rPr lang="ar-JO" dirty="0">
                <a:solidFill>
                  <a:schemeClr val="tx1"/>
                </a:solidFill>
              </a:rPr>
              <a:t>**يوجد في الثلاث حالات  و لكنه في الأغلب في الحالة السائلة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0436645" y="4726237"/>
            <a:ext cx="844627" cy="407625"/>
          </a:xfrm>
          <a:prstGeom prst="straightConnector1">
            <a:avLst/>
          </a:prstGeom>
          <a:ln w="38100">
            <a:prstDash val="lg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0393037" y="4726237"/>
            <a:ext cx="43608" cy="1206342"/>
          </a:xfrm>
          <a:prstGeom prst="straightConnector1">
            <a:avLst/>
          </a:prstGeom>
          <a:ln w="38100">
            <a:prstDash val="lg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656723" y="4726237"/>
            <a:ext cx="2736314" cy="1094112"/>
          </a:xfrm>
          <a:prstGeom prst="straightConnector1">
            <a:avLst/>
          </a:prstGeom>
          <a:ln w="38100">
            <a:prstDash val="lg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1046245" y="5197209"/>
            <a:ext cx="1024569" cy="58940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النفط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9601657" y="6053771"/>
            <a:ext cx="1327533" cy="58940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الغاز الطبيعي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045286" y="5932578"/>
            <a:ext cx="1024569" cy="58940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رمال القار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8314980" y="5637876"/>
            <a:ext cx="1153098" cy="58940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الاسفلت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9074227" y="4726237"/>
            <a:ext cx="1362418" cy="765674"/>
          </a:xfrm>
          <a:prstGeom prst="straightConnector1">
            <a:avLst/>
          </a:prstGeom>
          <a:ln w="38100">
            <a:prstDash val="lg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Explosion 1 32"/>
          <p:cNvSpPr/>
          <p:nvPr/>
        </p:nvSpPr>
        <p:spPr>
          <a:xfrm>
            <a:off x="3621794" y="3393196"/>
            <a:ext cx="3635566" cy="1575410"/>
          </a:xfrm>
          <a:prstGeom prst="irregularSeal1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ماذا تعرف عنه؟؟؟؟؟؟؟</a:t>
            </a:r>
          </a:p>
        </p:txBody>
      </p:sp>
      <p:sp>
        <p:nvSpPr>
          <p:cNvPr id="34" name="Explosion 1 33"/>
          <p:cNvSpPr/>
          <p:nvPr/>
        </p:nvSpPr>
        <p:spPr>
          <a:xfrm>
            <a:off x="35804" y="2973594"/>
            <a:ext cx="3696160" cy="1887598"/>
          </a:xfrm>
          <a:prstGeom prst="irregularSeal1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يشكل بفعل تحلل بقايا</a:t>
            </a:r>
          </a:p>
          <a:p>
            <a:pPr algn="ctr"/>
            <a:endParaRPr lang="ar-JO" dirty="0">
              <a:solidFill>
                <a:schemeClr val="tx1"/>
              </a:solidFill>
            </a:endParaRPr>
          </a:p>
          <a:p>
            <a:pPr algn="ctr"/>
            <a:r>
              <a:rPr lang="ar-JO" dirty="0">
                <a:solidFill>
                  <a:schemeClr val="tx1"/>
                </a:solidFill>
              </a:rPr>
              <a:t> ...............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37431" y="3927736"/>
            <a:ext cx="91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b="1" dirty="0">
                <a:solidFill>
                  <a:srgbClr val="C00000"/>
                </a:solidFill>
              </a:rPr>
              <a:t>نباتات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232751" y="4671149"/>
            <a:ext cx="844627" cy="407625"/>
          </a:xfrm>
          <a:prstGeom prst="straightConnector1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2189143" y="4671149"/>
            <a:ext cx="43608" cy="1206342"/>
          </a:xfrm>
          <a:prstGeom prst="straightConnector1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sp>
        <p:nvSpPr>
          <p:cNvPr id="38" name="Oval 37"/>
          <p:cNvSpPr/>
          <p:nvPr/>
        </p:nvSpPr>
        <p:spPr>
          <a:xfrm>
            <a:off x="4122602" y="5582788"/>
            <a:ext cx="1024569" cy="58940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الخث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288997" y="6241050"/>
            <a:ext cx="1327533" cy="58940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اللغنيت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358747" y="6099277"/>
            <a:ext cx="1383992" cy="70185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الفحم </a:t>
            </a:r>
            <a:r>
              <a:rPr lang="ar-JO" dirty="0" err="1">
                <a:solidFill>
                  <a:schemeClr val="tx1"/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البتيوميني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870333" y="4671149"/>
            <a:ext cx="1362418" cy="765674"/>
          </a:xfrm>
          <a:prstGeom prst="straightConnector1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028478" y="4704214"/>
            <a:ext cx="2325479" cy="878574"/>
          </a:xfrm>
          <a:prstGeom prst="straightConnector1">
            <a:avLst/>
          </a:prstGeom>
          <a:ln w="38100">
            <a:prstDash val="lg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062220" y="4704214"/>
            <a:ext cx="1396274" cy="1395063"/>
          </a:xfrm>
          <a:prstGeom prst="straightConnector1">
            <a:avLst/>
          </a:prstGeom>
          <a:ln w="38100">
            <a:prstDash val="lg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1992681" y="4726237"/>
            <a:ext cx="50950" cy="1214256"/>
          </a:xfrm>
          <a:prstGeom prst="straightConnector1">
            <a:avLst/>
          </a:prstGeom>
          <a:ln w="38100">
            <a:prstDash val="lg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747709" y="4760665"/>
            <a:ext cx="1279742" cy="877211"/>
          </a:xfrm>
          <a:prstGeom prst="straightConnector1">
            <a:avLst/>
          </a:prstGeom>
          <a:ln w="38100">
            <a:prstDash val="lg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18133" y="5645790"/>
            <a:ext cx="1375965" cy="58940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الانثراسيت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0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22" grpId="0" animBg="1"/>
      <p:bldP spid="23" grpId="0" animBg="1"/>
      <p:bldP spid="24" grpId="0" animBg="1"/>
      <p:bldP spid="25" grpId="0" animBg="1"/>
      <p:bldP spid="33" grpId="0" animBg="1"/>
      <p:bldP spid="34" grpId="0" animBg="1"/>
      <p:bldP spid="35" grpId="0"/>
      <p:bldP spid="38" grpId="0" animBg="1"/>
      <p:bldP spid="39" grpId="0" animBg="1"/>
      <p:bldP spid="40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721686" y="129450"/>
            <a:ext cx="3220599" cy="172138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النفط</a:t>
            </a:r>
            <a:endParaRPr lang="en-US" sz="3000" b="1" dirty="0"/>
          </a:p>
        </p:txBody>
      </p:sp>
      <p:sp>
        <p:nvSpPr>
          <p:cNvPr id="2" name="Right Arrow 1"/>
          <p:cNvSpPr/>
          <p:nvPr/>
        </p:nvSpPr>
        <p:spPr>
          <a:xfrm rot="3952477">
            <a:off x="7115060" y="588026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85542" y="1666168"/>
            <a:ext cx="215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الحالة السائلة من البترول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3952477">
            <a:off x="9095500" y="2135411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4621" y="3079907"/>
            <a:ext cx="371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لونه اسود الى الأسود البني و الأسود المصفر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3952477">
            <a:off x="8281331" y="3826795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22543" y="4413579"/>
            <a:ext cx="392200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JO" dirty="0"/>
              <a:t>التركيب الكيميائي له :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50-97% مواد هيدروكربونية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6-10% نيتروجين، كبريت، اكسجين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أقل من 0.1% عناصر فلزية ( نحاس، حديد، نيكل)</a:t>
            </a:r>
          </a:p>
          <a:p>
            <a:pPr algn="r"/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10800000">
            <a:off x="1388124" y="1555675"/>
            <a:ext cx="3530683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005069" y="1371008"/>
            <a:ext cx="2456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متى يتولد النفط من </a:t>
            </a:r>
            <a:r>
              <a:rPr lang="ar-JO" dirty="0" err="1"/>
              <a:t>الكيروجين</a:t>
            </a:r>
            <a:r>
              <a:rPr lang="ar-JO" dirty="0"/>
              <a:t>؟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2555913" y="2258458"/>
            <a:ext cx="597552" cy="90338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167788" y="3429479"/>
            <a:ext cx="4175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عند وصول درجة الحرارة الى 60-120 درجة مئوية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2854689" y="4066449"/>
            <a:ext cx="597552" cy="90338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57479" y="5241928"/>
            <a:ext cx="4175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و هذا يتطلب دفن على أعماق كبيرة</a:t>
            </a:r>
            <a:endParaRPr lang="en-US" dirty="0"/>
          </a:p>
        </p:txBody>
      </p:sp>
      <p:sp>
        <p:nvSpPr>
          <p:cNvPr id="17" name="Explosion 1 16"/>
          <p:cNvSpPr/>
          <p:nvPr/>
        </p:nvSpPr>
        <p:spPr>
          <a:xfrm rot="20912949">
            <a:off x="4874239" y="3685109"/>
            <a:ext cx="2472616" cy="1983967"/>
          </a:xfrm>
          <a:prstGeom prst="irregularSeal1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يتولد من </a:t>
            </a:r>
            <a:r>
              <a:rPr lang="en-US" dirty="0"/>
              <a:t>II</a:t>
            </a:r>
            <a:r>
              <a:rPr lang="ar-JO" dirty="0" err="1"/>
              <a:t>كيروجين</a:t>
            </a:r>
            <a:endParaRPr lang="en-US" dirty="0"/>
          </a:p>
        </p:txBody>
      </p:sp>
      <p:sp>
        <p:nvSpPr>
          <p:cNvPr id="19" name="Action Button: Back or Previous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CC7CB4B-A68B-43D6-B1A6-1DCFC14324B2}"/>
              </a:ext>
            </a:extLst>
          </p:cNvPr>
          <p:cNvSpPr/>
          <p:nvPr/>
        </p:nvSpPr>
        <p:spPr>
          <a:xfrm>
            <a:off x="438838" y="129450"/>
            <a:ext cx="837282" cy="473725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721686" y="129450"/>
            <a:ext cx="3220599" cy="1721384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الغاز الطبيعي</a:t>
            </a:r>
            <a:endParaRPr lang="en-US" sz="3000" b="1" dirty="0"/>
          </a:p>
        </p:txBody>
      </p:sp>
      <p:sp>
        <p:nvSpPr>
          <p:cNvPr id="2" name="Right Arrow 1"/>
          <p:cNvSpPr/>
          <p:nvPr/>
        </p:nvSpPr>
        <p:spPr>
          <a:xfrm rot="3952477">
            <a:off x="7115060" y="588026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85542" y="1666168"/>
            <a:ext cx="215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الحالة الغازية من البترول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3952477">
            <a:off x="9095500" y="2135411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4621" y="3079907"/>
            <a:ext cx="371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غاز عديم اللون و الرائحة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3952477">
            <a:off x="8281331" y="3826795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22543" y="4413579"/>
            <a:ext cx="3922005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JO" dirty="0"/>
              <a:t>التركيب الكيميائي له :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الميثان بشكل اساسي</a:t>
            </a:r>
          </a:p>
          <a:p>
            <a:pPr algn="r">
              <a:lnSpc>
                <a:spcPct val="150000"/>
              </a:lnSpc>
            </a:pPr>
            <a:r>
              <a:rPr lang="ar-JO" dirty="0" err="1"/>
              <a:t>الايثان</a:t>
            </a:r>
            <a:r>
              <a:rPr lang="ar-JO" dirty="0"/>
              <a:t> و </a:t>
            </a:r>
            <a:r>
              <a:rPr lang="ar-JO" dirty="0" err="1"/>
              <a:t>البروبان</a:t>
            </a:r>
            <a:r>
              <a:rPr lang="ar-JO" dirty="0"/>
              <a:t> بشكل ثانوي</a:t>
            </a:r>
          </a:p>
          <a:p>
            <a:pPr algn="r">
              <a:lnSpc>
                <a:spcPct val="150000"/>
              </a:lnSpc>
            </a:pPr>
            <a:r>
              <a:rPr lang="ar-JO" dirty="0"/>
              <a:t>نسب قليلة جدا من </a:t>
            </a:r>
            <a:r>
              <a:rPr lang="ar-JO" dirty="0" err="1"/>
              <a:t>غازز</a:t>
            </a:r>
            <a:r>
              <a:rPr lang="ar-JO" dirty="0"/>
              <a:t> ثاني أكسيد الكربون و بخار الماء و النيتروجين و كبريتيد الهيدروجين</a:t>
            </a:r>
          </a:p>
          <a:p>
            <a:pPr algn="r"/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10800000">
            <a:off x="1388124" y="1555675"/>
            <a:ext cx="3530683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895496" y="1371008"/>
            <a:ext cx="3113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متى يتولد الغاز الطبيعي من </a:t>
            </a:r>
            <a:r>
              <a:rPr lang="ar-JO" dirty="0" err="1"/>
              <a:t>الكيروجين</a:t>
            </a:r>
            <a:r>
              <a:rPr lang="ar-JO" dirty="0"/>
              <a:t>؟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2555913" y="2258458"/>
            <a:ext cx="597552" cy="903383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57480" y="3429479"/>
            <a:ext cx="4485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عند وصول درجة الحرارة الى 120-225 درجة مئوية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2854689" y="4066449"/>
            <a:ext cx="597552" cy="903383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57479" y="5241928"/>
            <a:ext cx="4175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و هذا يتطلب دفن على أعماق كبيرة جدا </a:t>
            </a:r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>
            <a:off x="5118557" y="3674912"/>
            <a:ext cx="2514295" cy="1936348"/>
          </a:xfrm>
          <a:prstGeom prst="irregularSeal1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يتولد من </a:t>
            </a:r>
            <a:r>
              <a:rPr lang="en-US" dirty="0"/>
              <a:t>II</a:t>
            </a:r>
            <a:r>
              <a:rPr lang="ar-JO" dirty="0" err="1"/>
              <a:t>كيروجين</a:t>
            </a:r>
            <a:endParaRPr lang="en-US" dirty="0"/>
          </a:p>
        </p:txBody>
      </p:sp>
      <p:sp>
        <p:nvSpPr>
          <p:cNvPr id="17" name="Action Button: Back or Previous 16">
            <a:hlinkClick r:id="rId2" action="ppaction://hlinksldjump" highlightClick="1"/>
          </p:cNvPr>
          <p:cNvSpPr/>
          <p:nvPr/>
        </p:nvSpPr>
        <p:spPr>
          <a:xfrm>
            <a:off x="438838" y="129450"/>
            <a:ext cx="837282" cy="473725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3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721686" y="129450"/>
            <a:ext cx="3220599" cy="1721384"/>
          </a:xfrm>
          <a:prstGeom prst="ellipse">
            <a:avLst/>
          </a:prstGeom>
        </p:spPr>
        <p:style>
          <a:lnRef idx="1">
            <a:schemeClr val="accent6"/>
          </a:lnRef>
          <a:fillRef idx="1002">
            <a:schemeClr val="dk2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الصخر الزيتي</a:t>
            </a:r>
            <a:endParaRPr lang="en-US" sz="3000" b="1" dirty="0"/>
          </a:p>
        </p:txBody>
      </p:sp>
      <p:sp>
        <p:nvSpPr>
          <p:cNvPr id="2" name="Right Arrow 1"/>
          <p:cNvSpPr/>
          <p:nvPr/>
        </p:nvSpPr>
        <p:spPr>
          <a:xfrm rot="3952477">
            <a:off x="7115060" y="588026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43182" y="1666168"/>
            <a:ext cx="3697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يتشكل في بيئات بحرية أو قارية أو </a:t>
            </a:r>
            <a:r>
              <a:rPr lang="ar-JO" dirty="0" err="1"/>
              <a:t>بحيرية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3952477">
            <a:off x="8602658" y="2955011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713320" y="4004106"/>
            <a:ext cx="4228966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JO" dirty="0"/>
              <a:t>ليس له تركيب الكيميائي محدد لان بقايا الكائنات الحية التي تكونت منها بعضها نباتات نمت على اليابسة و بعضها كائنات بحرية مجهرية نباتية أو حيوانية</a:t>
            </a:r>
          </a:p>
          <a:p>
            <a:pPr algn="r"/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10800000">
            <a:off x="1388124" y="1555675"/>
            <a:ext cx="3530683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729488" y="1371008"/>
            <a:ext cx="32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متى يتولد الصخر الزيتي من </a:t>
            </a:r>
            <a:r>
              <a:rPr lang="ar-JO" dirty="0" err="1"/>
              <a:t>الكيروجين</a:t>
            </a:r>
            <a:r>
              <a:rPr lang="ar-JO" dirty="0"/>
              <a:t>؟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2555913" y="2258458"/>
            <a:ext cx="597552" cy="903383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8303" y="3429479"/>
            <a:ext cx="673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عند وصول درجة الحرارة الى 50 درجة مئوية حيث تكون مادة </a:t>
            </a:r>
            <a:r>
              <a:rPr lang="ar-JO" dirty="0" err="1"/>
              <a:t>الكيروجين</a:t>
            </a:r>
            <a:r>
              <a:rPr lang="ar-JO" dirty="0"/>
              <a:t> غير ناضجة </a:t>
            </a:r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2854689" y="4066449"/>
            <a:ext cx="597552" cy="903383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57479" y="5241928"/>
            <a:ext cx="4175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على عمق 1-4.5 كم</a:t>
            </a:r>
            <a:endParaRPr lang="en-US" dirty="0"/>
          </a:p>
        </p:txBody>
      </p:sp>
      <p:sp>
        <p:nvSpPr>
          <p:cNvPr id="18" name="Action Button: Back or Previous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8D9C676-AFDD-4370-8268-1D133E178CF7}"/>
              </a:ext>
            </a:extLst>
          </p:cNvPr>
          <p:cNvSpPr/>
          <p:nvPr/>
        </p:nvSpPr>
        <p:spPr>
          <a:xfrm>
            <a:off x="438838" y="129450"/>
            <a:ext cx="837282" cy="473725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2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496540" y="129450"/>
            <a:ext cx="2445745" cy="1187895"/>
          </a:xfrm>
          <a:prstGeom prst="ellipse">
            <a:avLst/>
          </a:prstGeom>
        </p:spPr>
        <p:style>
          <a:lnRef idx="1">
            <a:schemeClr val="accent6"/>
          </a:lnRef>
          <a:fillRef idx="1002">
            <a:schemeClr val="dk1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الخث</a:t>
            </a:r>
            <a:endParaRPr lang="en-US" sz="3000" b="1" dirty="0"/>
          </a:p>
        </p:txBody>
      </p:sp>
      <p:sp>
        <p:nvSpPr>
          <p:cNvPr id="2" name="Right Arrow 1"/>
          <p:cNvSpPr/>
          <p:nvPr/>
        </p:nvSpPr>
        <p:spPr>
          <a:xfrm rot="3952477">
            <a:off x="8512366" y="691246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909355" y="1656103"/>
            <a:ext cx="3697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يتكون عند درجات حرارة و ضغط منخفضين 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3952477">
            <a:off x="8715857" y="2277345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43869" y="3102858"/>
            <a:ext cx="422896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JO" dirty="0"/>
              <a:t>يتكون من بقايا نباتات متحللة جزئيا </a:t>
            </a:r>
          </a:p>
          <a:p>
            <a:pPr algn="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070192" y="705070"/>
            <a:ext cx="2445745" cy="118789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اللغنيت</a:t>
            </a:r>
            <a:endParaRPr lang="en-US" sz="3000" b="1" dirty="0"/>
          </a:p>
        </p:txBody>
      </p:sp>
      <p:sp>
        <p:nvSpPr>
          <p:cNvPr id="19" name="Right Arrow 18"/>
          <p:cNvSpPr/>
          <p:nvPr/>
        </p:nvSpPr>
        <p:spPr>
          <a:xfrm rot="3952477">
            <a:off x="1426684" y="2217899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23673" y="3182756"/>
            <a:ext cx="3697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يتكون </a:t>
            </a:r>
            <a:r>
              <a:rPr lang="ar-JO" dirty="0" err="1"/>
              <a:t>يزيادة</a:t>
            </a:r>
            <a:r>
              <a:rPr lang="ar-JO" dirty="0"/>
              <a:t> الضغط و درجة الحرارة 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 rot="3952477">
            <a:off x="1630175" y="3803998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58187" y="4629511"/>
            <a:ext cx="422896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JO" dirty="0"/>
              <a:t>يتكون من بقايا نباتات متحللة جزئيا </a:t>
            </a:r>
          </a:p>
          <a:p>
            <a:pPr algn="r"/>
            <a:endParaRPr lang="en-US" dirty="0"/>
          </a:p>
        </p:txBody>
      </p:sp>
      <p:sp>
        <p:nvSpPr>
          <p:cNvPr id="5" name="L-Shape 4"/>
          <p:cNvSpPr/>
          <p:nvPr/>
        </p:nvSpPr>
        <p:spPr>
          <a:xfrm rot="12959988">
            <a:off x="6072966" y="2329960"/>
            <a:ext cx="1004054" cy="1002340"/>
          </a:xfrm>
          <a:prstGeom prst="corne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5794872" y="3679634"/>
            <a:ext cx="2566930" cy="1888596"/>
          </a:xfrm>
          <a:prstGeom prst="fra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8429" y="4197427"/>
            <a:ext cx="1916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** نسبة كربون اكثر</a:t>
            </a:r>
          </a:p>
          <a:p>
            <a:pPr algn="ctr"/>
            <a:r>
              <a:rPr lang="ar-JO" dirty="0"/>
              <a:t>** اكثر صلابة</a:t>
            </a:r>
            <a:endParaRPr lang="en-US" dirty="0"/>
          </a:p>
        </p:txBody>
      </p:sp>
      <p:sp>
        <p:nvSpPr>
          <p:cNvPr id="16" name="Action Button: Back or Previous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71A437F-20D4-4870-B878-6E1D066F2513}"/>
              </a:ext>
            </a:extLst>
          </p:cNvPr>
          <p:cNvSpPr/>
          <p:nvPr/>
        </p:nvSpPr>
        <p:spPr>
          <a:xfrm>
            <a:off x="438838" y="129450"/>
            <a:ext cx="837282" cy="473725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7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9" grpId="0" animBg="1"/>
      <p:bldP spid="10" grpId="0"/>
      <p:bldP spid="18" grpId="0" animBg="1"/>
      <p:bldP spid="19" grpId="0" animBg="1"/>
      <p:bldP spid="20" grpId="0"/>
      <p:bldP spid="21" grpId="0" animBg="1"/>
      <p:bldP spid="22" grpId="0"/>
      <p:bldP spid="5" grpId="0" animBg="1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496540" y="129450"/>
            <a:ext cx="2445745" cy="1187895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الفحم </a:t>
            </a:r>
            <a:r>
              <a:rPr lang="ar-JO" sz="3000" b="1" dirty="0" err="1"/>
              <a:t>البتيوميني</a:t>
            </a:r>
            <a:endParaRPr lang="en-US" sz="3000" b="1" dirty="0"/>
          </a:p>
        </p:txBody>
      </p:sp>
      <p:sp>
        <p:nvSpPr>
          <p:cNvPr id="2" name="Right Arrow 1"/>
          <p:cNvSpPr/>
          <p:nvPr/>
        </p:nvSpPr>
        <p:spPr>
          <a:xfrm rot="3952477">
            <a:off x="8512366" y="691246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909355" y="1656103"/>
            <a:ext cx="3697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يتكون مع زيادة الضغط و درجة الحرارة 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3952477">
            <a:off x="8715857" y="2277345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43869" y="3102858"/>
            <a:ext cx="422896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JO" dirty="0"/>
              <a:t>يحتوي على نسبة 86% من الكربون </a:t>
            </a:r>
          </a:p>
          <a:p>
            <a:pPr algn="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236691" y="1057539"/>
            <a:ext cx="2445745" cy="118789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الانثراسيت</a:t>
            </a:r>
            <a:endParaRPr lang="en-US" sz="3000" b="1" dirty="0"/>
          </a:p>
        </p:txBody>
      </p:sp>
      <p:sp>
        <p:nvSpPr>
          <p:cNvPr id="19" name="Right Arrow 18"/>
          <p:cNvSpPr/>
          <p:nvPr/>
        </p:nvSpPr>
        <p:spPr>
          <a:xfrm rot="3952477">
            <a:off x="1426684" y="2217899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324999" y="3326440"/>
            <a:ext cx="3904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/>
              <a:t>المرحلة الأخيرة لتشكل الفحم الحجري لذلك يحتاج الى وقت طويل و درجات حرارة و ضغط عاليين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 rot="3952477">
            <a:off x="1707882" y="4447538"/>
            <a:ext cx="1057619" cy="804232"/>
          </a:xfrm>
          <a:prstGeom prst="rightArrow">
            <a:avLst>
              <a:gd name="adj1" fmla="val 50000"/>
              <a:gd name="adj2" fmla="val 4404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23673" y="5331450"/>
            <a:ext cx="422896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r-JO" dirty="0"/>
              <a:t>اقسى أنواع الفحم الحجري و يتكون معظمه من كربون و ينتج كمية كبيرة من الحرارة عند حرقة </a:t>
            </a:r>
          </a:p>
          <a:p>
            <a:pPr algn="r"/>
            <a:endParaRPr lang="en-US" dirty="0"/>
          </a:p>
        </p:txBody>
      </p:sp>
      <p:sp>
        <p:nvSpPr>
          <p:cNvPr id="13" name="Action Button: Back or Previous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177E62F-5FC3-4A7F-9CA5-A8B1522C673D}"/>
              </a:ext>
            </a:extLst>
          </p:cNvPr>
          <p:cNvSpPr/>
          <p:nvPr/>
        </p:nvSpPr>
        <p:spPr>
          <a:xfrm>
            <a:off x="438838" y="129450"/>
            <a:ext cx="837282" cy="473725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8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9" grpId="0" animBg="1"/>
      <p:bldP spid="10" grpId="0"/>
      <p:bldP spid="18" grpId="0" animBg="1"/>
      <p:bldP spid="19" grpId="0" animBg="1"/>
      <p:bldP spid="20" grpId="0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34331</TotalTime>
  <Words>465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d.naffa</cp:lastModifiedBy>
  <cp:revision>143</cp:revision>
  <dcterms:created xsi:type="dcterms:W3CDTF">2020-04-13T09:22:17Z</dcterms:created>
  <dcterms:modified xsi:type="dcterms:W3CDTF">2022-11-24T08:33:35Z</dcterms:modified>
</cp:coreProperties>
</file>