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حسن الاستماع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C7C67AF3-A1E3-41B7-A040-2DF8EFE56E5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 smtClean="0"/>
            <a:t>الهدوء</a:t>
          </a:r>
          <a:endParaRPr lang="en-US" dirty="0"/>
        </a:p>
      </dgm:t>
    </dgm:pt>
    <dgm:pt modelId="{0238C7C0-4D64-409B-9E8E-8245C0DE1B39}" type="parTrans" cxnId="{9809EE4A-F3CA-4781-817A-8EF14332B04D}">
      <dgm:prSet/>
      <dgm:spPr/>
      <dgm:t>
        <a:bodyPr/>
        <a:lstStyle/>
        <a:p>
          <a:endParaRPr lang="en-US"/>
        </a:p>
      </dgm:t>
    </dgm:pt>
    <dgm:pt modelId="{5D5DFA10-8F77-442D-A448-B6DAD808B3EA}" type="sibTrans" cxnId="{9809EE4A-F3CA-4781-817A-8EF14332B04D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/>
            <a:t>الثقافة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الصبر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5879784C-3467-4ECF-B1F3-FC659282D8E1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 smtClean="0"/>
            <a:t>المرونة في الحوار</a:t>
          </a:r>
          <a:endParaRPr lang="en-US" dirty="0"/>
        </a:p>
      </dgm:t>
    </dgm:pt>
    <dgm:pt modelId="{949FFC3C-C03F-4537-A201-4FDC252FAE46}" type="parTrans" cxnId="{E812E28D-FF52-49C3-BA01-3F353365A525}">
      <dgm:prSet/>
      <dgm:spPr/>
      <dgm:t>
        <a:bodyPr/>
        <a:lstStyle/>
        <a:p>
          <a:endParaRPr lang="en-US"/>
        </a:p>
      </dgm:t>
    </dgm:pt>
    <dgm:pt modelId="{F6B9969D-506F-4EE2-8D17-300A24CA85D6}" type="sibTrans" cxnId="{E812E28D-FF52-49C3-BA01-3F353365A525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E51FB8-2E36-4029-9E04-BE9410F617B9}" type="pres">
      <dgm:prSet presAssocID="{EEDFAE22-113A-48DC-8A39-BC686B1DE94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0F38E14-1791-40BA-8232-424749EE09CC}" type="pres">
      <dgm:prSet presAssocID="{C7C67AF3-A1E3-41B7-A040-2DF8EFE56E5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E7F8D-0EE5-4CB6-B843-F2C4219715E1}" type="pres">
      <dgm:prSet presAssocID="{C7C67AF3-A1E3-41B7-A040-2DF8EFE56E50}" presName="spNode" presStyleCnt="0"/>
      <dgm:spPr/>
    </dgm:pt>
    <dgm:pt modelId="{6381B318-0E37-4717-900E-18C92DFB5E82}" type="pres">
      <dgm:prSet presAssocID="{5D5DFA10-8F77-442D-A448-B6DAD808B3E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EA39166-4FF7-491C-B030-9C8A1BE4C69C}" type="pres">
      <dgm:prSet presAssocID="{87539D0E-8219-412C-BA76-0ECC39B5C5B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FED7AB7-E69D-4FC1-919A-EF209F112ABF}" type="pres">
      <dgm:prSet presAssocID="{B93F58C3-608A-4AD9-A0F4-54EC9DE6997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129834-D0B5-4DC4-AA98-2872F6F1B19F}" type="pres">
      <dgm:prSet presAssocID="{5879784C-3467-4ECF-B1F3-FC659282D8E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A4727-7953-4AC3-820E-1D14464A446E}" type="pres">
      <dgm:prSet presAssocID="{5879784C-3467-4ECF-B1F3-FC659282D8E1}" presName="spNode" presStyleCnt="0"/>
      <dgm:spPr/>
    </dgm:pt>
    <dgm:pt modelId="{17CF6795-AE5E-4B9A-BEA4-487A08AFEF25}" type="pres">
      <dgm:prSet presAssocID="{F6B9969D-506F-4EE2-8D17-300A24CA85D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8CBA6C22-3C0C-470C-AAD4-81FC7A6716B5}" type="presOf" srcId="{5D5DFA10-8F77-442D-A448-B6DAD808B3EA}" destId="{6381B318-0E37-4717-900E-18C92DFB5E82}" srcOrd="0" destOrd="0" presId="urn:microsoft.com/office/officeart/2005/8/layout/cycle6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9809EE4A-F3CA-4781-817A-8EF14332B04D}" srcId="{6E63861E-942C-41B5-BAFC-75A74ADB051A}" destId="{C7C67AF3-A1E3-41B7-A040-2DF8EFE56E50}" srcOrd="1" destOrd="0" parTransId="{0238C7C0-4D64-409B-9E8E-8245C0DE1B39}" sibTransId="{5D5DFA10-8F77-442D-A448-B6DAD808B3EA}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F9FD7E27-6E76-4FDD-AC92-F816207C7CDA}" type="presOf" srcId="{F6B9969D-506F-4EE2-8D17-300A24CA85D6}" destId="{17CF6795-AE5E-4B9A-BEA4-487A08AFEF25}" srcOrd="0" destOrd="0" presId="urn:microsoft.com/office/officeart/2005/8/layout/cycle6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E812E28D-FF52-49C3-BA01-3F353365A525}" srcId="{6E63861E-942C-41B5-BAFC-75A74ADB051A}" destId="{5879784C-3467-4ECF-B1F3-FC659282D8E1}" srcOrd="4" destOrd="0" parTransId="{949FFC3C-C03F-4537-A201-4FDC252FAE46}" sibTransId="{F6B9969D-506F-4EE2-8D17-300A24CA85D6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D69FFDBB-5DA9-4A07-96B6-69831D1DD327}" srcId="{6E63861E-942C-41B5-BAFC-75A74ADB051A}" destId="{B93F58C3-608A-4AD9-A0F4-54EC9DE69972}" srcOrd="3" destOrd="0" parTransId="{80196339-168E-4089-84A2-46DC122CC07F}" sibTransId="{325C15D9-F610-4BF1-AFAD-3971FCB2B438}"/>
    <dgm:cxn modelId="{7E4E2519-9459-474C-8B98-33CC98EF5E47}" type="presOf" srcId="{C7C67AF3-A1E3-41B7-A040-2DF8EFE56E50}" destId="{50F38E14-1791-40BA-8232-424749EE09C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97F82BF8-24D1-4B52-9C6E-458E1E09FE51}" srcId="{6E63861E-942C-41B5-BAFC-75A74ADB051A}" destId="{87539D0E-8219-412C-BA76-0ECC39B5C5B5}" srcOrd="2" destOrd="0" parTransId="{A616E8B4-D158-4853-B334-73DEDECFEB66}" sibTransId="{CF4F0F24-CC7A-4FF1-86AA-9145C0593B07}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323983AF-46D4-4BFB-9F31-150B2F531006}" type="presOf" srcId="{5879784C-3467-4ECF-B1F3-FC659282D8E1}" destId="{E5129834-D0B5-4DC4-AA98-2872F6F1B19F}" srcOrd="0" destOrd="0" presId="urn:microsoft.com/office/officeart/2005/8/layout/cycle6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120A473D-2E5A-4086-B5CE-DC484A6AB009}" type="presParOf" srcId="{04FB73A9-FDC5-47C7-A514-5B11A81EC511}" destId="{50F38E14-1791-40BA-8232-424749EE09CC}" srcOrd="3" destOrd="0" presId="urn:microsoft.com/office/officeart/2005/8/layout/cycle6"/>
    <dgm:cxn modelId="{5E38CFDB-67CF-4D5E-A5EF-31CD1B115020}" type="presParOf" srcId="{04FB73A9-FDC5-47C7-A514-5B11A81EC511}" destId="{7E0E7F8D-0EE5-4CB6-B843-F2C4219715E1}" srcOrd="4" destOrd="0" presId="urn:microsoft.com/office/officeart/2005/8/layout/cycle6"/>
    <dgm:cxn modelId="{64741F74-915C-4DDF-9F13-63322279640A}" type="presParOf" srcId="{04FB73A9-FDC5-47C7-A514-5B11A81EC511}" destId="{6381B318-0E37-4717-900E-18C92DFB5E82}" srcOrd="5" destOrd="0" presId="urn:microsoft.com/office/officeart/2005/8/layout/cycle6"/>
    <dgm:cxn modelId="{7C07A937-8DE0-4D9E-AB03-ACFBD9D491A7}" type="presParOf" srcId="{04FB73A9-FDC5-47C7-A514-5B11A81EC511}" destId="{8EA39166-4FF7-491C-B030-9C8A1BE4C69C}" srcOrd="6" destOrd="0" presId="urn:microsoft.com/office/officeart/2005/8/layout/cycle6"/>
    <dgm:cxn modelId="{54405DFB-3860-470D-9F3E-5F930E1FAECD}" type="presParOf" srcId="{04FB73A9-FDC5-47C7-A514-5B11A81EC511}" destId="{38322FA0-5D9B-41DE-9874-77044CCCD842}" srcOrd="7" destOrd="0" presId="urn:microsoft.com/office/officeart/2005/8/layout/cycle6"/>
    <dgm:cxn modelId="{4A2627FD-F3C0-4154-9C84-9721F11C60A8}" type="presParOf" srcId="{04FB73A9-FDC5-47C7-A514-5B11A81EC511}" destId="{DA5E9F8C-B7C2-4402-8598-531AD499B283}" srcOrd="8" destOrd="0" presId="urn:microsoft.com/office/officeart/2005/8/layout/cycle6"/>
    <dgm:cxn modelId="{88C0B182-34B2-4FDD-B997-3DC020F28582}" type="presParOf" srcId="{04FB73A9-FDC5-47C7-A514-5B11A81EC511}" destId="{4FED7AB7-E69D-4FC1-919A-EF209F112ABF}" srcOrd="9" destOrd="0" presId="urn:microsoft.com/office/officeart/2005/8/layout/cycle6"/>
    <dgm:cxn modelId="{1C90623C-D76A-49A7-A1AE-FBEEDDE22565}" type="presParOf" srcId="{04FB73A9-FDC5-47C7-A514-5B11A81EC511}" destId="{18161C73-6E56-4E5B-B634-EAD21AD11D60}" srcOrd="10" destOrd="0" presId="urn:microsoft.com/office/officeart/2005/8/layout/cycle6"/>
    <dgm:cxn modelId="{8ED2C9E3-697E-4F6E-929C-8F1F3AC652BB}" type="presParOf" srcId="{04FB73A9-FDC5-47C7-A514-5B11A81EC511}" destId="{AB899C29-4C60-44C3-AA71-8D0BDDA2F41B}" srcOrd="11" destOrd="0" presId="urn:microsoft.com/office/officeart/2005/8/layout/cycle6"/>
    <dgm:cxn modelId="{0CC1C1B5-1A5B-4227-97F3-8D981D0D0E7C}" type="presParOf" srcId="{04FB73A9-FDC5-47C7-A514-5B11A81EC511}" destId="{E5129834-D0B5-4DC4-AA98-2872F6F1B19F}" srcOrd="12" destOrd="0" presId="urn:microsoft.com/office/officeart/2005/8/layout/cycle6"/>
    <dgm:cxn modelId="{344153B7-D9B1-429B-A09E-03585A41AEE8}" type="presParOf" srcId="{04FB73A9-FDC5-47C7-A514-5B11A81EC511}" destId="{48CA4727-7953-4AC3-820E-1D14464A446E}" srcOrd="13" destOrd="0" presId="urn:microsoft.com/office/officeart/2005/8/layout/cycle6"/>
    <dgm:cxn modelId="{EEC99941-558B-4940-8667-2EA9A5607C72}" type="presParOf" srcId="{04FB73A9-FDC5-47C7-A514-5B11A81EC511}" destId="{17CF6795-AE5E-4B9A-BEA4-487A08AFEF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2753008" y="354"/>
          <a:ext cx="1344725" cy="8740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حسن الاستماع</a:t>
          </a:r>
          <a:endParaRPr lang="en-US" sz="2200" kern="1200" dirty="0"/>
        </a:p>
      </dsp:txBody>
      <dsp:txXfrm>
        <a:off x="2795677" y="43023"/>
        <a:ext cx="1259387" cy="788733"/>
      </dsp:txXfrm>
    </dsp:sp>
    <dsp:sp modelId="{1B68905C-065B-4B37-BAAF-2CA26B65D057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426430" y="138628"/>
              </a:moveTo>
              <a:arcTo wR="1744848" hR="1744848" stAng="17579606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8E14-1791-40BA-8232-424749EE09CC}">
      <dsp:nvSpPr>
        <dsp:cNvPr id="0" name=""/>
        <dsp:cNvSpPr/>
      </dsp:nvSpPr>
      <dsp:spPr>
        <a:xfrm>
          <a:off x="4412457" y="1206015"/>
          <a:ext cx="1344725" cy="874071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الهدوء</a:t>
          </a:r>
          <a:endParaRPr lang="en-US" sz="2200" kern="1200" dirty="0"/>
        </a:p>
      </dsp:txBody>
      <dsp:txXfrm>
        <a:off x="4455126" y="1248684"/>
        <a:ext cx="1259387" cy="788733"/>
      </dsp:txXfrm>
    </dsp:sp>
    <dsp:sp modelId="{6381B318-0E37-4717-900E-18C92DFB5E82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487321" y="1653842"/>
              </a:moveTo>
              <a:arcTo wR="1744848" hR="1744848" stAng="21420616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3778604" y="3156814"/>
          <a:ext cx="1344725" cy="87407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الثقافة</a:t>
          </a:r>
          <a:endParaRPr lang="en-US" sz="2200" kern="1200" dirty="0"/>
        </a:p>
      </dsp:txBody>
      <dsp:txXfrm>
        <a:off x="3821273" y="3199483"/>
        <a:ext cx="1259387" cy="788733"/>
      </dsp:txXfrm>
    </dsp:sp>
    <dsp:sp modelId="{DA5E9F8C-B7C2-4402-8598-531AD499B283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091159" y="3454983"/>
              </a:moveTo>
              <a:arcTo wR="1744848" hR="1744848" stAng="4713126" swAng="13737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1727412" y="3156814"/>
          <a:ext cx="1344725" cy="874071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الصبر</a:t>
          </a:r>
          <a:endParaRPr lang="en-US" sz="2200" kern="1200" dirty="0"/>
        </a:p>
      </dsp:txBody>
      <dsp:txXfrm>
        <a:off x="1770081" y="3199483"/>
        <a:ext cx="1259387" cy="788733"/>
      </dsp:txXfrm>
    </dsp:sp>
    <dsp:sp modelId="{AB899C29-4C60-44C3-AA71-8D0BDDA2F41B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91336" y="2710144"/>
              </a:moveTo>
              <a:arcTo wR="1744848" hR="1744848" stAng="8784680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29834-D0B5-4DC4-AA98-2872F6F1B19F}">
      <dsp:nvSpPr>
        <dsp:cNvPr id="0" name=""/>
        <dsp:cNvSpPr/>
      </dsp:nvSpPr>
      <dsp:spPr>
        <a:xfrm>
          <a:off x="1093559" y="1206015"/>
          <a:ext cx="1344725" cy="87407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المرونة في الحوار</a:t>
          </a:r>
          <a:endParaRPr lang="en-US" sz="2200" kern="1200" dirty="0"/>
        </a:p>
      </dsp:txBody>
      <dsp:txXfrm>
        <a:off x="1136228" y="1248684"/>
        <a:ext cx="1259387" cy="788733"/>
      </dsp:txXfrm>
    </dsp:sp>
    <dsp:sp modelId="{17CF6795-AE5E-4B9A-BEA4-487A08AFEF25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04272" y="760349"/>
              </a:moveTo>
              <a:arcTo wR="1744848" hR="1744848" stAng="12860937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5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الحوار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 الحوار</a:t>
            </a:r>
          </a:p>
          <a:p>
            <a:r>
              <a:rPr lang="ar-JO" dirty="0" smtClean="0"/>
              <a:t>ثانيا</a:t>
            </a:r>
            <a:r>
              <a:rPr lang="ar-JO" dirty="0"/>
              <a:t>: </a:t>
            </a:r>
            <a:r>
              <a:rPr lang="ar-JO" dirty="0" smtClean="0"/>
              <a:t>خصائص الحوار</a:t>
            </a:r>
          </a:p>
          <a:p>
            <a:r>
              <a:rPr lang="ar-JO" dirty="0" smtClean="0"/>
              <a:t>ثالثا: مهارات الحوار الناجح</a:t>
            </a:r>
          </a:p>
          <a:p>
            <a:r>
              <a:rPr lang="ar-JO" dirty="0" smtClean="0"/>
              <a:t>رابعا: أهداف الحوار</a:t>
            </a:r>
          </a:p>
          <a:p>
            <a:r>
              <a:rPr lang="ar-JO" dirty="0" smtClean="0"/>
              <a:t>خامسا: معيقات </a:t>
            </a:r>
            <a:r>
              <a:rPr lang="ar-JO" dirty="0"/>
              <a:t>الحوار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291" y="1628503"/>
            <a:ext cx="2209418" cy="105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الحوار وخصائصه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               </a:t>
            </a:r>
            <a:r>
              <a:rPr lang="ar-SA" dirty="0" smtClean="0"/>
              <a:t>ما </a:t>
            </a:r>
            <a:r>
              <a:rPr lang="ar-SA" dirty="0"/>
              <a:t>الغاية من الحوار؟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الحوار ظاهرة صحية يستطيع الفرد من خلاله ارسال ما يريده من أفكار للآخرين.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b="1" i="1" dirty="0" smtClean="0">
                <a:solidFill>
                  <a:srgbClr val="FF0000"/>
                </a:solidFill>
              </a:rPr>
              <a:t>الحوار: </a:t>
            </a:r>
            <a:r>
              <a:rPr lang="ar-JO" dirty="0" smtClean="0"/>
              <a:t>أسلوب التخاطب بين شخصين أو أكثر، يتم فيه تداول الكلام بينهم بطريقة متكافئة.</a:t>
            </a:r>
          </a:p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خصائص الحوار: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1- عرض الفكرة بطريقة واضحة ومفهومة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2- التركيز في الموضوع وعدم شرود الذهن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3- استخدام الصيغة المقبولة للحوار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4- تقبل آراء الآخرين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5- حسن الاستماع للآخر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110343" y="1956127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7" y="4017577"/>
            <a:ext cx="3178629" cy="1783012"/>
          </a:xfrm>
          <a:prstGeom prst="rect">
            <a:avLst/>
          </a:prstGeom>
        </p:spPr>
      </p:pic>
      <p:pic>
        <p:nvPicPr>
          <p:cNvPr id="7" name="Picture 6" descr="Spotprent Smiley Vragen · Gratis afbeelding op Pixabay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440" y="1757838"/>
            <a:ext cx="836023" cy="64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مهارات الحوار الناجح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صفات المحاور الناجح: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</a:t>
            </a:r>
            <a:r>
              <a:rPr lang="ar-SA" dirty="0" smtClean="0"/>
              <a:t>برأيك</a:t>
            </a:r>
            <a:r>
              <a:rPr lang="ar-JO" dirty="0"/>
              <a:t>: ما المهارة الأهم التي يجب ان يتحلى بها المحاور</a:t>
            </a:r>
            <a:r>
              <a:rPr lang="ar-JO" dirty="0" smtClean="0"/>
              <a:t>؟ ولماذا؟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7236823" y="2264228"/>
            <a:ext cx="4035333" cy="294667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صغ عبارة تعبر عن مهارات المحاور الناجح؟</a:t>
            </a:r>
            <a:endParaRPr lang="ar-JO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309" y="393643"/>
            <a:ext cx="1837509" cy="1233692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33263303"/>
              </p:ext>
            </p:extLst>
          </p:nvPr>
        </p:nvGraphicFramePr>
        <p:xfrm>
          <a:off x="1195977" y="1907177"/>
          <a:ext cx="6850743" cy="408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8" descr="Spotprent Smiley Vragen · Gratis afbeelding op Pixabay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086" y="5707311"/>
            <a:ext cx="670559" cy="64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الحوار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للحوار عدة أهداف: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1- </a:t>
            </a:r>
            <a:r>
              <a:rPr lang="ar-JO" dirty="0">
                <a:solidFill>
                  <a:srgbClr val="FF0000"/>
                </a:solidFill>
              </a:rPr>
              <a:t>احترام</a:t>
            </a:r>
            <a:r>
              <a:rPr lang="ar-JO" dirty="0">
                <a:solidFill>
                  <a:schemeClr val="tx1"/>
                </a:solidFill>
              </a:rPr>
              <a:t> آراء الآخرين وترك الجدل </a:t>
            </a:r>
            <a:endParaRPr lang="ar-JO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2-</a:t>
            </a:r>
            <a:r>
              <a:rPr lang="ar-JO" dirty="0" smtClean="0">
                <a:solidFill>
                  <a:srgbClr val="FF0000"/>
                </a:solidFill>
              </a:rPr>
              <a:t> إدارة </a:t>
            </a:r>
            <a:r>
              <a:rPr lang="ar-JO" dirty="0" smtClean="0">
                <a:solidFill>
                  <a:schemeClr val="tx1"/>
                </a:solidFill>
              </a:rPr>
              <a:t>الخلاف وحله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3- </a:t>
            </a:r>
            <a:r>
              <a:rPr lang="ar-JO" dirty="0">
                <a:solidFill>
                  <a:srgbClr val="FF0000"/>
                </a:solidFill>
              </a:rPr>
              <a:t>تبادل</a:t>
            </a:r>
            <a:r>
              <a:rPr lang="ar-JO" dirty="0">
                <a:solidFill>
                  <a:schemeClr val="tx1"/>
                </a:solidFill>
              </a:rPr>
              <a:t> المعلومات والأفكار بين </a:t>
            </a:r>
            <a:r>
              <a:rPr lang="ar-JO" dirty="0" smtClean="0">
                <a:solidFill>
                  <a:schemeClr val="tx1"/>
                </a:solidFill>
              </a:rPr>
              <a:t>الأطراف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4- الوصول إلى </a:t>
            </a:r>
            <a:r>
              <a:rPr lang="ar-JO" dirty="0" smtClean="0">
                <a:solidFill>
                  <a:srgbClr val="FF0000"/>
                </a:solidFill>
              </a:rPr>
              <a:t>نتائج</a:t>
            </a:r>
            <a:r>
              <a:rPr lang="ar-JO" dirty="0" smtClean="0">
                <a:solidFill>
                  <a:schemeClr val="tx1"/>
                </a:solidFill>
              </a:rPr>
              <a:t> ترضي الأطراف</a:t>
            </a:r>
          </a:p>
          <a:p>
            <a:pPr marL="0" indent="0" algn="r" rtl="1">
              <a:buNone/>
            </a:pPr>
            <a:r>
              <a:rPr lang="ar-JO" dirty="0" smtClean="0"/>
              <a:t>    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    </a:t>
            </a:r>
            <a:r>
              <a:rPr lang="ar-SA" dirty="0" smtClean="0"/>
              <a:t>كيف </a:t>
            </a:r>
            <a:r>
              <a:rPr lang="ar-SA" dirty="0"/>
              <a:t>يسهم الحوار الناجح لحل يرضي جميع الأطراف</a:t>
            </a:r>
            <a:r>
              <a:rPr lang="ar-SA" dirty="0" smtClean="0"/>
              <a:t>؟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7040879" y="197354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64" y="2020694"/>
            <a:ext cx="2902675" cy="13822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4" y="3892238"/>
            <a:ext cx="3444240" cy="2373864"/>
          </a:xfrm>
          <a:prstGeom prst="rect">
            <a:avLst/>
          </a:prstGeom>
        </p:spPr>
      </p:pic>
      <p:pic>
        <p:nvPicPr>
          <p:cNvPr id="10" name="Picture 9" descr="Spotprent Smiley Vragen · Gratis afbeelding op Pixabay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709" y="5197724"/>
            <a:ext cx="748936" cy="64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معيقات الحوار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للحوار الكثير من المعيقات: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التمسك بالرأي و</a:t>
            </a:r>
            <a:r>
              <a:rPr lang="ar-JO" dirty="0">
                <a:solidFill>
                  <a:srgbClr val="FF0000"/>
                </a:solidFill>
              </a:rPr>
              <a:t>التعصب</a:t>
            </a:r>
            <a:r>
              <a:rPr lang="ar-JO" dirty="0">
                <a:solidFill>
                  <a:schemeClr val="tx1"/>
                </a:solidFill>
              </a:rPr>
              <a:t> له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2-</a:t>
            </a:r>
            <a:r>
              <a:rPr lang="ar-JO" dirty="0">
                <a:solidFill>
                  <a:srgbClr val="FF0000"/>
                </a:solidFill>
              </a:rPr>
              <a:t>الإحساس </a:t>
            </a:r>
            <a:r>
              <a:rPr lang="ar-JO" dirty="0">
                <a:solidFill>
                  <a:schemeClr val="tx1"/>
                </a:solidFill>
              </a:rPr>
              <a:t>بعدم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قيمة </a:t>
            </a:r>
            <a:r>
              <a:rPr lang="ar-JO" dirty="0" smtClean="0">
                <a:solidFill>
                  <a:schemeClr val="tx1"/>
                </a:solidFill>
              </a:rPr>
              <a:t>الحوار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3- ا</a:t>
            </a:r>
            <a:r>
              <a:rPr lang="ar-JO" dirty="0" smtClean="0">
                <a:solidFill>
                  <a:srgbClr val="FF0000"/>
                </a:solidFill>
              </a:rPr>
              <a:t>لخوف </a:t>
            </a:r>
            <a:r>
              <a:rPr lang="ar-JO" dirty="0">
                <a:solidFill>
                  <a:schemeClr val="tx1"/>
                </a:solidFill>
              </a:rPr>
              <a:t>والخجل من التحدث أمام الناس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4- </a:t>
            </a:r>
            <a:r>
              <a:rPr lang="ar-JO" dirty="0" smtClean="0">
                <a:solidFill>
                  <a:srgbClr val="FF0000"/>
                </a:solidFill>
              </a:rPr>
              <a:t>عدم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شعور أحد الأطراف </a:t>
            </a:r>
            <a:r>
              <a:rPr lang="ar-JO" dirty="0" smtClean="0">
                <a:solidFill>
                  <a:srgbClr val="FF0000"/>
                </a:solidFill>
              </a:rPr>
              <a:t>بالأمان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6300651" y="199359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1993598"/>
            <a:ext cx="3045823" cy="20522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5" y="4623029"/>
            <a:ext cx="1959428" cy="15000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79" y="3030875"/>
            <a:ext cx="2533469" cy="150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</TotalTime>
  <Words>204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الحوار </vt:lpstr>
      <vt:lpstr>مفهوم الحوار وخصائصه </vt:lpstr>
      <vt:lpstr>مهارات الحوار الناجح </vt:lpstr>
      <vt:lpstr>أهداف الحوار </vt:lpstr>
      <vt:lpstr>معيقات الحوار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211</cp:revision>
  <dcterms:created xsi:type="dcterms:W3CDTF">2020-06-28T05:54:10Z</dcterms:created>
  <dcterms:modified xsi:type="dcterms:W3CDTF">2022-11-09T17:39:34Z</dcterms:modified>
</cp:coreProperties>
</file>