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6" r:id="rId3"/>
    <p:sldId id="260" r:id="rId4"/>
    <p:sldId id="257" r:id="rId5"/>
    <p:sldId id="261" r:id="rId6"/>
    <p:sldId id="258" r:id="rId7"/>
    <p:sldId id="262" r:id="rId8"/>
    <p:sldId id="259" r:id="rId9"/>
    <p:sldId id="263"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E912FD6-A317-419B-B2A5-B855340C8350}" type="datetimeFigureOut">
              <a:rPr lang="en-US" smtClean="0"/>
              <a:pPr/>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51B46-ECD7-476C-AC4E-F9789EDE396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912FD6-A317-419B-B2A5-B855340C8350}" type="datetimeFigureOut">
              <a:rPr lang="en-US" smtClean="0"/>
              <a:pPr/>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51B46-ECD7-476C-AC4E-F9789EDE396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912FD6-A317-419B-B2A5-B855340C8350}" type="datetimeFigureOut">
              <a:rPr lang="en-US" smtClean="0"/>
              <a:pPr/>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51B46-ECD7-476C-AC4E-F9789EDE39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912FD6-A317-419B-B2A5-B855340C8350}" type="datetimeFigureOut">
              <a:rPr lang="en-US" smtClean="0"/>
              <a:pPr/>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51B46-ECD7-476C-AC4E-F9789EDE39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912FD6-A317-419B-B2A5-B855340C8350}" type="datetimeFigureOut">
              <a:rPr lang="en-US" smtClean="0"/>
              <a:pPr/>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51B46-ECD7-476C-AC4E-F9789EDE396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E912FD6-A317-419B-B2A5-B855340C8350}" type="datetimeFigureOut">
              <a:rPr lang="en-US" smtClean="0"/>
              <a:pPr/>
              <a:t>11/24/2020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51B46-ECD7-476C-AC4E-F9789EDE396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E912FD6-A317-419B-B2A5-B855340C8350}" type="datetimeFigureOut">
              <a:rPr lang="en-US" smtClean="0"/>
              <a:pPr/>
              <a:t>11/24/2020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D51B46-ECD7-476C-AC4E-F9789EDE396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E912FD6-A317-419B-B2A5-B855340C8350}" type="datetimeFigureOut">
              <a:rPr lang="en-US" smtClean="0"/>
              <a:pPr/>
              <a:t>11/24/2020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D51B46-ECD7-476C-AC4E-F9789EDE396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912FD6-A317-419B-B2A5-B855340C8350}" type="datetimeFigureOut">
              <a:rPr lang="en-US" smtClean="0"/>
              <a:pPr/>
              <a:t>11/24/2020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D51B46-ECD7-476C-AC4E-F9789EDE396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912FD6-A317-419B-B2A5-B855340C8350}" type="datetimeFigureOut">
              <a:rPr lang="en-US" smtClean="0"/>
              <a:pPr/>
              <a:t>11/24/2020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51B46-ECD7-476C-AC4E-F9789EDE396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912FD6-A317-419B-B2A5-B855340C8350}" type="datetimeFigureOut">
              <a:rPr lang="en-US" smtClean="0"/>
              <a:pPr/>
              <a:t>11/24/2020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51B46-ECD7-476C-AC4E-F9789EDE396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912FD6-A317-419B-B2A5-B855340C8350}" type="datetimeFigureOut">
              <a:rPr lang="en-US" smtClean="0"/>
              <a:pPr/>
              <a:t>11/24/2020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D51B46-ECD7-476C-AC4E-F9789EDE39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_oODlA-r7HU" TargetMode="External"/><Relationship Id="rId2" Type="http://schemas.openxmlformats.org/officeDocument/2006/relationships/hyperlink" Target="https://www.youtube.com/watch?v=awW-whO083I" TargetMode="External"/><Relationship Id="rId1" Type="http://schemas.openxmlformats.org/officeDocument/2006/relationships/slideLayout" Target="../slideLayouts/slideLayout2.xml"/><Relationship Id="rId4" Type="http://schemas.openxmlformats.org/officeDocument/2006/relationships/hyperlink" Target="https://www.youtube.com/watch?v=cUbV5B8ieck"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englishclub.com/esl-games/grammar/jumbled-tenses-present-perfect-1.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E506B19-CCE7-4967-888F-2DF0A0D601CC}"/>
              </a:ext>
            </a:extLst>
          </p:cNvPr>
          <p:cNvSpPr>
            <a:spLocks noGrp="1"/>
          </p:cNvSpPr>
          <p:nvPr>
            <p:ph type="title"/>
          </p:nvPr>
        </p:nvSpPr>
        <p:spPr/>
        <p:txBody>
          <a:bodyPr/>
          <a:lstStyle/>
          <a:p>
            <a:r>
              <a:rPr lang="en-US" b="1" dirty="0">
                <a:solidFill>
                  <a:srgbClr val="00B050"/>
                </a:solidFill>
              </a:rPr>
              <a:t>Present Perfect Continuous Tense</a:t>
            </a:r>
          </a:p>
        </p:txBody>
      </p:sp>
      <p:pic>
        <p:nvPicPr>
          <p:cNvPr id="2050" name="Picture 2" descr="ESL - English PowerPoints: PRESENT PERFECT CONTINUOUS">
            <a:extLst>
              <a:ext uri="{FF2B5EF4-FFF2-40B4-BE49-F238E27FC236}">
                <a16:creationId xmlns:a16="http://schemas.microsoft.com/office/drawing/2014/main" id="{B15DD301-50EA-44FE-8FD7-34A001C368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2994" y="1637372"/>
            <a:ext cx="6958012" cy="52206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4868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56BDC-AFE4-4842-91DD-7370CF2DCEA4}"/>
              </a:ext>
            </a:extLst>
          </p:cNvPr>
          <p:cNvSpPr>
            <a:spLocks noGrp="1"/>
          </p:cNvSpPr>
          <p:nvPr>
            <p:ph type="title"/>
          </p:nvPr>
        </p:nvSpPr>
        <p:spPr>
          <a:xfrm>
            <a:off x="457200" y="274638"/>
            <a:ext cx="8229600" cy="3154362"/>
          </a:xfrm>
        </p:spPr>
        <p:txBody>
          <a:bodyPr>
            <a:normAutofit fontScale="90000"/>
          </a:bodyPr>
          <a:lstStyle/>
          <a:p>
            <a:r>
              <a:rPr lang="en-US" dirty="0"/>
              <a:t>Present Perfect Simple vs Continuous</a:t>
            </a:r>
            <a:br>
              <a:rPr lang="en-US" dirty="0"/>
            </a:br>
            <a:r>
              <a:rPr lang="en-US" dirty="0">
                <a:hlinkClick r:id="rId2"/>
              </a:rPr>
              <a:t>https://www.youtube.com/watch?v=awW-whO083I</a:t>
            </a:r>
            <a:br>
              <a:rPr lang="en-US" dirty="0"/>
            </a:br>
            <a:r>
              <a:rPr lang="en-US" dirty="0">
                <a:hlinkClick r:id="rId3"/>
              </a:rPr>
              <a:t>https://www.youtube.com/watch?v=_oODlA-r7HU</a:t>
            </a:r>
            <a:br>
              <a:rPr lang="en-US" dirty="0"/>
            </a:br>
            <a:endParaRPr lang="en-US" dirty="0"/>
          </a:p>
        </p:txBody>
      </p:sp>
      <p:sp>
        <p:nvSpPr>
          <p:cNvPr id="3" name="Content Placeholder 2">
            <a:extLst>
              <a:ext uri="{FF2B5EF4-FFF2-40B4-BE49-F238E27FC236}">
                <a16:creationId xmlns:a16="http://schemas.microsoft.com/office/drawing/2014/main" id="{2AB082A7-213A-4130-91E8-A53C9546C09E}"/>
              </a:ext>
            </a:extLst>
          </p:cNvPr>
          <p:cNvSpPr>
            <a:spLocks noGrp="1"/>
          </p:cNvSpPr>
          <p:nvPr>
            <p:ph idx="1"/>
          </p:nvPr>
        </p:nvSpPr>
        <p:spPr>
          <a:xfrm>
            <a:off x="457200" y="3276600"/>
            <a:ext cx="7772400" cy="2849563"/>
          </a:xfrm>
        </p:spPr>
        <p:txBody>
          <a:bodyPr/>
          <a:lstStyle/>
          <a:p>
            <a:r>
              <a:rPr lang="en-US" dirty="0"/>
              <a:t>Conversation</a:t>
            </a:r>
          </a:p>
          <a:p>
            <a:r>
              <a:rPr lang="en-US" dirty="0">
                <a:hlinkClick r:id="rId4"/>
              </a:rPr>
              <a:t>https://www.youtube.com/watch?v</a:t>
            </a:r>
            <a:r>
              <a:rPr lang="en-US">
                <a:hlinkClick r:id="rId4"/>
              </a:rPr>
              <a:t>=cUbV5B8ieck</a:t>
            </a:r>
            <a:endParaRPr lang="en-US"/>
          </a:p>
          <a:p>
            <a:endParaRPr lang="en-US" dirty="0"/>
          </a:p>
        </p:txBody>
      </p:sp>
    </p:spTree>
    <p:extLst>
      <p:ext uri="{BB962C8B-B14F-4D97-AF65-F5344CB8AC3E}">
        <p14:creationId xmlns:p14="http://schemas.microsoft.com/office/powerpoint/2010/main" val="3646174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5029200"/>
            <a:ext cx="6400800" cy="1143000"/>
          </a:xfrm>
        </p:spPr>
        <p:txBody>
          <a:bodyPr/>
          <a:lstStyle/>
          <a:p>
            <a:pPr algn="l"/>
            <a:r>
              <a:rPr lang="en-US" b="1" dirty="0">
                <a:solidFill>
                  <a:schemeClr val="tx1"/>
                </a:solidFill>
              </a:rPr>
              <a:t>Sara has been picking vegetables for two hours.</a:t>
            </a:r>
          </a:p>
        </p:txBody>
      </p:sp>
      <p:pic>
        <p:nvPicPr>
          <p:cNvPr id="11266" name="Picture 2" descr="http://thumbs.dreamstime.com/x/woman-picking-vegetables-20468522.jpg"/>
          <p:cNvPicPr>
            <a:picLocks noChangeAspect="1" noChangeArrowheads="1"/>
          </p:cNvPicPr>
          <p:nvPr/>
        </p:nvPicPr>
        <p:blipFill>
          <a:blip r:embed="rId2" cstate="print"/>
          <a:srcRect/>
          <a:stretch>
            <a:fillRect/>
          </a:stretch>
        </p:blipFill>
        <p:spPr bwMode="auto">
          <a:xfrm>
            <a:off x="1295400" y="304799"/>
            <a:ext cx="6019800" cy="441960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C41454E-ADA8-459D-A21A-6039DA63E1EF}"/>
              </a:ext>
            </a:extLst>
          </p:cNvPr>
          <p:cNvSpPr>
            <a:spLocks noGrp="1"/>
          </p:cNvSpPr>
          <p:nvPr>
            <p:ph type="title"/>
          </p:nvPr>
        </p:nvSpPr>
        <p:spPr>
          <a:xfrm>
            <a:off x="457200" y="274638"/>
            <a:ext cx="8229600" cy="3535362"/>
          </a:xfrm>
        </p:spPr>
        <p:txBody>
          <a:bodyPr>
            <a:normAutofit fontScale="90000"/>
          </a:bodyPr>
          <a:lstStyle/>
          <a:p>
            <a:r>
              <a:rPr lang="en-US" b="1" dirty="0">
                <a:solidFill>
                  <a:srgbClr val="FF0000"/>
                </a:solidFill>
              </a:rPr>
              <a:t>Is used to put emphasis on the duration of an action which started in the past and continues up to the present, specially with time expressions such as for, since, all morning, all day, etc.</a:t>
            </a:r>
          </a:p>
        </p:txBody>
      </p:sp>
      <p:pic>
        <p:nvPicPr>
          <p:cNvPr id="5" name="Picture 2" descr="http://thumbs.dreamstime.com/x/woman-picking-vegetables-20468522.jpg">
            <a:extLst>
              <a:ext uri="{FF2B5EF4-FFF2-40B4-BE49-F238E27FC236}">
                <a16:creationId xmlns:a16="http://schemas.microsoft.com/office/drawing/2014/main" id="{78C88AA4-DED5-4C1A-B9F0-5ACE2AD6789B}"/>
              </a:ext>
            </a:extLst>
          </p:cNvPr>
          <p:cNvPicPr>
            <a:picLocks noChangeAspect="1" noChangeArrowheads="1"/>
          </p:cNvPicPr>
          <p:nvPr/>
        </p:nvPicPr>
        <p:blipFill>
          <a:blip r:embed="rId2" cstate="print"/>
          <a:srcRect/>
          <a:stretch>
            <a:fillRect/>
          </a:stretch>
        </p:blipFill>
        <p:spPr bwMode="auto">
          <a:xfrm>
            <a:off x="1828800" y="3832274"/>
            <a:ext cx="5486400" cy="2791425"/>
          </a:xfrm>
          <a:prstGeom prst="rect">
            <a:avLst/>
          </a:prstGeom>
          <a:noFill/>
        </p:spPr>
      </p:pic>
    </p:spTree>
    <p:extLst>
      <p:ext uri="{BB962C8B-B14F-4D97-AF65-F5344CB8AC3E}">
        <p14:creationId xmlns:p14="http://schemas.microsoft.com/office/powerpoint/2010/main" val="1404360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4724400"/>
            <a:ext cx="7620000" cy="1401763"/>
          </a:xfrm>
        </p:spPr>
        <p:txBody>
          <a:bodyPr/>
          <a:lstStyle/>
          <a:p>
            <a:pPr>
              <a:buNone/>
            </a:pPr>
            <a:endParaRPr lang="en-US" b="1"/>
          </a:p>
          <a:p>
            <a:pPr>
              <a:buNone/>
            </a:pPr>
            <a:r>
              <a:rPr lang="en-US" b="1"/>
              <a:t>He </a:t>
            </a:r>
            <a:r>
              <a:rPr lang="en-US" b="1" dirty="0"/>
              <a:t>is dirty. He has been playing football.</a:t>
            </a:r>
          </a:p>
        </p:txBody>
      </p:sp>
      <p:pic>
        <p:nvPicPr>
          <p:cNvPr id="2052" name="Picture 4" descr="Eww, what's that smell? Oh, it's my kid. | Dayton Children's">
            <a:extLst>
              <a:ext uri="{FF2B5EF4-FFF2-40B4-BE49-F238E27FC236}">
                <a16:creationId xmlns:a16="http://schemas.microsoft.com/office/drawing/2014/main" id="{CB5CE26E-E20C-42A3-BB77-8442F0E4C0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9625" y="152400"/>
            <a:ext cx="6858000" cy="4572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17F558-BE87-423F-9D44-C25FF2D3BA3B}"/>
              </a:ext>
            </a:extLst>
          </p:cNvPr>
          <p:cNvSpPr>
            <a:spLocks noGrp="1"/>
          </p:cNvSpPr>
          <p:nvPr>
            <p:ph type="title"/>
          </p:nvPr>
        </p:nvSpPr>
        <p:spPr>
          <a:xfrm>
            <a:off x="457200" y="274638"/>
            <a:ext cx="8229600" cy="2544762"/>
          </a:xfrm>
        </p:spPr>
        <p:txBody>
          <a:bodyPr>
            <a:normAutofit fontScale="90000"/>
          </a:bodyPr>
          <a:lstStyle/>
          <a:p>
            <a:r>
              <a:rPr lang="en-US" dirty="0"/>
              <a:t>For an action that started and finished in the past, and lasted for some time. The result of the action is visible in the present. </a:t>
            </a:r>
          </a:p>
        </p:txBody>
      </p:sp>
      <p:pic>
        <p:nvPicPr>
          <p:cNvPr id="1026" name="Picture 2" descr="Eww, what's that smell? Oh, it's my kid. | Dayton Children's">
            <a:extLst>
              <a:ext uri="{FF2B5EF4-FFF2-40B4-BE49-F238E27FC236}">
                <a16:creationId xmlns:a16="http://schemas.microsoft.com/office/drawing/2014/main" id="{EA0920D2-60EC-4D98-A780-6934A91EF2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760467"/>
            <a:ext cx="5715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932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4572000"/>
            <a:ext cx="6400800" cy="1295400"/>
          </a:xfrm>
        </p:spPr>
        <p:txBody>
          <a:bodyPr/>
          <a:lstStyle/>
          <a:p>
            <a:pPr>
              <a:buNone/>
            </a:pPr>
            <a:r>
              <a:rPr lang="en-US" b="1" dirty="0"/>
              <a:t>Who has been reading my business</a:t>
            </a:r>
          </a:p>
          <a:p>
            <a:pPr>
              <a:buNone/>
            </a:pPr>
            <a:r>
              <a:rPr lang="en-US" b="1" dirty="0"/>
              <a:t>papers?</a:t>
            </a:r>
          </a:p>
        </p:txBody>
      </p:sp>
      <p:pic>
        <p:nvPicPr>
          <p:cNvPr id="15362" name="Picture 2" descr="https://encrypted-tbn2.gstatic.com/images?q=tbn:ANd9GcQdhW6DIj9YB3rHv0yytXhyz6oqdUMjwlR0mmrN98mTQRWCn96iZg"/>
          <p:cNvPicPr>
            <a:picLocks noChangeAspect="1" noChangeArrowheads="1"/>
          </p:cNvPicPr>
          <p:nvPr/>
        </p:nvPicPr>
        <p:blipFill>
          <a:blip r:embed="rId2" cstate="print"/>
          <a:srcRect/>
          <a:stretch>
            <a:fillRect/>
          </a:stretch>
        </p:blipFill>
        <p:spPr bwMode="auto">
          <a:xfrm>
            <a:off x="1314451" y="0"/>
            <a:ext cx="6961667" cy="41148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B574EEB-274D-4D04-B533-9F04AB7EEFD7}"/>
              </a:ext>
            </a:extLst>
          </p:cNvPr>
          <p:cNvSpPr>
            <a:spLocks noGrp="1"/>
          </p:cNvSpPr>
          <p:nvPr>
            <p:ph type="title"/>
          </p:nvPr>
        </p:nvSpPr>
        <p:spPr/>
        <p:txBody>
          <a:bodyPr>
            <a:normAutofit fontScale="90000"/>
          </a:bodyPr>
          <a:lstStyle/>
          <a:p>
            <a:r>
              <a:rPr lang="en-US" b="1" dirty="0">
                <a:solidFill>
                  <a:srgbClr val="00B050"/>
                </a:solidFill>
              </a:rPr>
              <a:t>Is used to express anger, annoyance or irritation</a:t>
            </a:r>
          </a:p>
        </p:txBody>
      </p:sp>
      <p:pic>
        <p:nvPicPr>
          <p:cNvPr id="5" name="Picture 2" descr="https://encrypted-tbn2.gstatic.com/images?q=tbn:ANd9GcQdhW6DIj9YB3rHv0yytXhyz6oqdUMjwlR0mmrN98mTQRWCn96iZg">
            <a:extLst>
              <a:ext uri="{FF2B5EF4-FFF2-40B4-BE49-F238E27FC236}">
                <a16:creationId xmlns:a16="http://schemas.microsoft.com/office/drawing/2014/main" id="{990F1320-D4FC-4B1D-9D36-CA58D0055C50}"/>
              </a:ext>
            </a:extLst>
          </p:cNvPr>
          <p:cNvPicPr>
            <a:picLocks noChangeAspect="1" noChangeArrowheads="1"/>
          </p:cNvPicPr>
          <p:nvPr/>
        </p:nvPicPr>
        <p:blipFill>
          <a:blip r:embed="rId2" cstate="print"/>
          <a:srcRect/>
          <a:stretch>
            <a:fillRect/>
          </a:stretch>
        </p:blipFill>
        <p:spPr bwMode="auto">
          <a:xfrm>
            <a:off x="1219200" y="2057400"/>
            <a:ext cx="6961667" cy="4114800"/>
          </a:xfrm>
          <a:prstGeom prst="rect">
            <a:avLst/>
          </a:prstGeom>
          <a:noFill/>
        </p:spPr>
      </p:pic>
    </p:spTree>
    <p:extLst>
      <p:ext uri="{BB962C8B-B14F-4D97-AF65-F5344CB8AC3E}">
        <p14:creationId xmlns:p14="http://schemas.microsoft.com/office/powerpoint/2010/main" val="3383061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114800"/>
            <a:ext cx="8229600" cy="2362200"/>
          </a:xfrm>
        </p:spPr>
        <p:txBody>
          <a:bodyPr>
            <a:normAutofit/>
          </a:bodyPr>
          <a:lstStyle/>
          <a:p>
            <a:pPr>
              <a:buNone/>
            </a:pPr>
            <a:r>
              <a:rPr lang="en-US" b="1" i="1" u="sng" dirty="0">
                <a:solidFill>
                  <a:srgbClr val="C00000"/>
                </a:solidFill>
              </a:rPr>
              <a:t>How long </a:t>
            </a:r>
            <a:r>
              <a:rPr lang="en-US" dirty="0"/>
              <a:t>have you been learning English?</a:t>
            </a:r>
          </a:p>
          <a:p>
            <a:pPr>
              <a:buNone/>
            </a:pPr>
            <a:r>
              <a:rPr lang="en-US" dirty="0"/>
              <a:t>She has been working here </a:t>
            </a:r>
            <a:r>
              <a:rPr lang="en-US" b="1" i="1" u="sng" dirty="0">
                <a:solidFill>
                  <a:srgbClr val="C00000"/>
                </a:solidFill>
              </a:rPr>
              <a:t>for</a:t>
            </a:r>
            <a:r>
              <a:rPr lang="en-US" dirty="0"/>
              <a:t> twenty years.</a:t>
            </a:r>
          </a:p>
          <a:p>
            <a:pPr>
              <a:buNone/>
            </a:pPr>
            <a:r>
              <a:rPr lang="en-US" dirty="0"/>
              <a:t>We have been living here </a:t>
            </a:r>
            <a:r>
              <a:rPr lang="en-US" b="1" i="1" u="sng" dirty="0">
                <a:solidFill>
                  <a:srgbClr val="C00000"/>
                </a:solidFill>
              </a:rPr>
              <a:t>since</a:t>
            </a:r>
            <a:r>
              <a:rPr lang="en-US" dirty="0">
                <a:solidFill>
                  <a:srgbClr val="C00000"/>
                </a:solidFill>
              </a:rPr>
              <a:t> </a:t>
            </a:r>
            <a:r>
              <a:rPr lang="en-US" dirty="0"/>
              <a:t>1999.</a:t>
            </a:r>
          </a:p>
          <a:p>
            <a:pPr>
              <a:buNone/>
            </a:pPr>
            <a:r>
              <a:rPr lang="en-US" dirty="0"/>
              <a:t>She has been going out a lot </a:t>
            </a:r>
            <a:r>
              <a:rPr lang="en-US" b="1" i="1" u="sng" dirty="0">
                <a:solidFill>
                  <a:srgbClr val="C00000"/>
                </a:solidFill>
              </a:rPr>
              <a:t>lately/ recently</a:t>
            </a:r>
            <a:r>
              <a:rPr lang="en-US" dirty="0">
                <a:solidFill>
                  <a:srgbClr val="C00000"/>
                </a:solidFill>
              </a:rPr>
              <a:t>.</a:t>
            </a:r>
          </a:p>
        </p:txBody>
      </p:sp>
      <p:pic>
        <p:nvPicPr>
          <p:cNvPr id="16386" name="Picture 2" descr="https://s-media-cache-ak0.pinimg.com/236x/87/b0/08/87b00849cf7f6f3a6e70b027fe004fe9.jpg"/>
          <p:cNvPicPr>
            <a:picLocks noChangeAspect="1" noChangeArrowheads="1"/>
          </p:cNvPicPr>
          <p:nvPr/>
        </p:nvPicPr>
        <p:blipFill>
          <a:blip r:embed="rId2" cstate="print"/>
          <a:srcRect/>
          <a:stretch>
            <a:fillRect/>
          </a:stretch>
        </p:blipFill>
        <p:spPr bwMode="auto">
          <a:xfrm>
            <a:off x="2362200" y="152400"/>
            <a:ext cx="4648200" cy="3810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DA4B1-07AF-4C7D-9187-6ACB0D457629}"/>
              </a:ext>
            </a:extLst>
          </p:cNvPr>
          <p:cNvSpPr>
            <a:spLocks noGrp="1"/>
          </p:cNvSpPr>
          <p:nvPr>
            <p:ph type="title"/>
          </p:nvPr>
        </p:nvSpPr>
        <p:spPr/>
        <p:txBody>
          <a:bodyPr/>
          <a:lstStyle/>
          <a:p>
            <a:r>
              <a:rPr lang="en-US" dirty="0">
                <a:solidFill>
                  <a:srgbClr val="FF0000"/>
                </a:solidFill>
              </a:rPr>
              <a:t>Group work / Game</a:t>
            </a:r>
          </a:p>
        </p:txBody>
      </p:sp>
      <p:sp>
        <p:nvSpPr>
          <p:cNvPr id="6" name="Rectangle 2">
            <a:extLst>
              <a:ext uri="{FF2B5EF4-FFF2-40B4-BE49-F238E27FC236}">
                <a16:creationId xmlns:a16="http://schemas.microsoft.com/office/drawing/2014/main" id="{58B16666-83E5-4537-800B-8327D8C7762E}"/>
              </a:ext>
            </a:extLst>
          </p:cNvPr>
          <p:cNvSpPr>
            <a:spLocks noGrp="1" noChangeArrowheads="1"/>
          </p:cNvSpPr>
          <p:nvPr>
            <p:ph idx="1"/>
          </p:nvPr>
        </p:nvSpPr>
        <p:spPr bwMode="auto">
          <a:xfrm>
            <a:off x="488852" y="1524000"/>
            <a:ext cx="8229600" cy="452596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2"/>
              </a:rPr>
              <a:t>https://www.englishclub.com/esl-games/grammar/jumbled-tenses-present-perfect-1.htm</a:t>
            </a:r>
            <a:r>
              <a:rPr kumimoji="0" lang="en-US" altLang="en-US" sz="1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883282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212</Words>
  <Application>Microsoft Office PowerPoint</Application>
  <PresentationFormat>On-screen Show (4:3)</PresentationFormat>
  <Paragraphs>18</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Present Perfect Continuous Tense</vt:lpstr>
      <vt:lpstr>PowerPoint Presentation</vt:lpstr>
      <vt:lpstr>Is used to put emphasis on the duration of an action which started in the past and continues up to the present, specially with time expressions such as for, since, all morning, all day, etc.</vt:lpstr>
      <vt:lpstr>PowerPoint Presentation</vt:lpstr>
      <vt:lpstr>For an action that started and finished in the past, and lasted for some time. The result of the action is visible in the present. </vt:lpstr>
      <vt:lpstr>PowerPoint Presentation</vt:lpstr>
      <vt:lpstr>Is used to express anger, annoyance or irritation</vt:lpstr>
      <vt:lpstr>PowerPoint Presentation</vt:lpstr>
      <vt:lpstr>Group work / Game</vt:lpstr>
      <vt:lpstr>Present Perfect Simple vs Continuous https://www.youtube.com/watch?v=awW-whO083I https://www.youtube.com/watch?v=_oODlA-r7HU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Lubna</dc:creator>
  <cp:lastModifiedBy>L.Mriesh</cp:lastModifiedBy>
  <cp:revision>28</cp:revision>
  <dcterms:created xsi:type="dcterms:W3CDTF">2015-06-30T13:05:23Z</dcterms:created>
  <dcterms:modified xsi:type="dcterms:W3CDTF">2020-11-24T05:56:31Z</dcterms:modified>
</cp:coreProperties>
</file>