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1" r:id="rId4"/>
    <p:sldId id="272" r:id="rId5"/>
    <p:sldId id="273" r:id="rId6"/>
    <p:sldId id="263" r:id="rId7"/>
    <p:sldId id="274" r:id="rId8"/>
    <p:sldId id="268" r:id="rId9"/>
  </p:sldIdLst>
  <p:sldSz cx="12192000" cy="6858000"/>
  <p:notesSz cx="6858000" cy="9144000"/>
  <p:defaultTextStyle>
    <a:defPPr>
      <a:defRPr lang="ar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D9D0BC-3DB6-4C43-A7EA-F1B42E4898EB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9071F6E8-B346-4486-A8B7-65BD21DADA51}">
      <dgm:prSet phldrT="[Text]" custT="1"/>
      <dgm:spPr>
        <a:solidFill>
          <a:srgbClr val="FF0000"/>
        </a:solidFill>
      </dgm:spPr>
      <dgm:t>
        <a:bodyPr/>
        <a:lstStyle/>
        <a:p>
          <a:r>
            <a:rPr lang="ar-JO" sz="2400" dirty="0" smtClean="0"/>
            <a:t>الطبقة العليا</a:t>
          </a:r>
        </a:p>
        <a:p>
          <a:r>
            <a:rPr lang="ar-JO" sz="2000" dirty="0" smtClean="0"/>
            <a:t>الطبقة الحاكمة- كبار التجار وشيوخ القبائل</a:t>
          </a:r>
          <a:endParaRPr lang="en-US" sz="2000" dirty="0"/>
        </a:p>
      </dgm:t>
    </dgm:pt>
    <dgm:pt modelId="{B1B4F6A0-1A0E-4D74-9E35-52F8EF24085E}" type="parTrans" cxnId="{14C2D4BB-A830-4558-95E2-3D16C501EEA4}">
      <dgm:prSet/>
      <dgm:spPr/>
      <dgm:t>
        <a:bodyPr/>
        <a:lstStyle/>
        <a:p>
          <a:endParaRPr lang="en-US"/>
        </a:p>
      </dgm:t>
    </dgm:pt>
    <dgm:pt modelId="{0B62C806-4BCD-4E72-896D-AD9012C99276}" type="sibTrans" cxnId="{14C2D4BB-A830-4558-95E2-3D16C501EEA4}">
      <dgm:prSet/>
      <dgm:spPr/>
      <dgm:t>
        <a:bodyPr/>
        <a:lstStyle/>
        <a:p>
          <a:endParaRPr lang="en-US"/>
        </a:p>
      </dgm:t>
    </dgm:pt>
    <dgm:pt modelId="{9A648A5D-C706-4330-88EF-3997CF0CB768}">
      <dgm:prSet phldrT="[Text]" custT="1"/>
      <dgm:spPr>
        <a:solidFill>
          <a:srgbClr val="FFC000"/>
        </a:solidFill>
      </dgm:spPr>
      <dgm:t>
        <a:bodyPr/>
        <a:lstStyle/>
        <a:p>
          <a:r>
            <a:rPr lang="ar-JO" sz="2400" dirty="0" smtClean="0"/>
            <a:t>الطبقة الوسطى</a:t>
          </a:r>
        </a:p>
        <a:p>
          <a:r>
            <a:rPr lang="ar-JO" sz="2000" dirty="0" smtClean="0"/>
            <a:t>الجنود- الفلاحين- صغار التجار والصناع</a:t>
          </a:r>
          <a:endParaRPr lang="en-US" sz="2000" dirty="0"/>
        </a:p>
      </dgm:t>
    </dgm:pt>
    <dgm:pt modelId="{DCE524BA-893F-4502-A89A-C30EFCEB9943}" type="parTrans" cxnId="{BCD54668-D223-4174-B772-3D35756D99D0}">
      <dgm:prSet/>
      <dgm:spPr/>
      <dgm:t>
        <a:bodyPr/>
        <a:lstStyle/>
        <a:p>
          <a:endParaRPr lang="en-US"/>
        </a:p>
      </dgm:t>
    </dgm:pt>
    <dgm:pt modelId="{8FFA0877-EC34-4EF8-8D17-CF2779F3E374}" type="sibTrans" cxnId="{BCD54668-D223-4174-B772-3D35756D99D0}">
      <dgm:prSet/>
      <dgm:spPr/>
      <dgm:t>
        <a:bodyPr/>
        <a:lstStyle/>
        <a:p>
          <a:endParaRPr lang="en-US"/>
        </a:p>
      </dgm:t>
    </dgm:pt>
    <dgm:pt modelId="{37330738-6A88-4D0F-B4C3-DD30A2CEBF33}">
      <dgm:prSet phldrT="[Text]" custT="1"/>
      <dgm:spPr>
        <a:solidFill>
          <a:srgbClr val="92D050"/>
        </a:solidFill>
      </dgm:spPr>
      <dgm:t>
        <a:bodyPr/>
        <a:lstStyle/>
        <a:p>
          <a:r>
            <a:rPr lang="ar-JO" sz="2400" dirty="0" smtClean="0"/>
            <a:t>الأجانب</a:t>
          </a:r>
        </a:p>
        <a:p>
          <a:r>
            <a:rPr lang="ar-JO" sz="2000" dirty="0" smtClean="0"/>
            <a:t>وهم ممثلو تجار الاجانب</a:t>
          </a:r>
          <a:endParaRPr lang="en-US" sz="2000" dirty="0"/>
        </a:p>
      </dgm:t>
    </dgm:pt>
    <dgm:pt modelId="{27EBF0C6-533B-499A-A1DD-12788E00746A}" type="parTrans" cxnId="{6B633983-18CC-421A-BE30-1D4998908366}">
      <dgm:prSet/>
      <dgm:spPr/>
      <dgm:t>
        <a:bodyPr/>
        <a:lstStyle/>
        <a:p>
          <a:endParaRPr lang="en-US"/>
        </a:p>
      </dgm:t>
    </dgm:pt>
    <dgm:pt modelId="{94DF6991-49F1-49C0-BEF4-F8A788171272}" type="sibTrans" cxnId="{6B633983-18CC-421A-BE30-1D4998908366}">
      <dgm:prSet/>
      <dgm:spPr/>
      <dgm:t>
        <a:bodyPr/>
        <a:lstStyle/>
        <a:p>
          <a:endParaRPr lang="en-US"/>
        </a:p>
      </dgm:t>
    </dgm:pt>
    <dgm:pt modelId="{3F44115C-728F-4BBF-B72E-7504E654F62E}">
      <dgm:prSet phldrT="[Text]"/>
      <dgm:spPr/>
      <dgm:t>
        <a:bodyPr/>
        <a:lstStyle/>
        <a:p>
          <a:r>
            <a:rPr lang="ar-JO" dirty="0" smtClean="0"/>
            <a:t>العبيد</a:t>
          </a:r>
        </a:p>
        <a:p>
          <a:endParaRPr lang="en-US" dirty="0"/>
        </a:p>
      </dgm:t>
    </dgm:pt>
    <dgm:pt modelId="{9AFC9702-CED9-490B-8AA7-254695ABF44E}" type="parTrans" cxnId="{64E1FB78-892B-427A-92A1-EE5F89AF3911}">
      <dgm:prSet/>
      <dgm:spPr/>
      <dgm:t>
        <a:bodyPr/>
        <a:lstStyle/>
        <a:p>
          <a:endParaRPr lang="en-US"/>
        </a:p>
      </dgm:t>
    </dgm:pt>
    <dgm:pt modelId="{110309C7-E4C4-44DA-9F66-B108E59B6566}" type="sibTrans" cxnId="{64E1FB78-892B-427A-92A1-EE5F89AF3911}">
      <dgm:prSet/>
      <dgm:spPr/>
      <dgm:t>
        <a:bodyPr/>
        <a:lstStyle/>
        <a:p>
          <a:endParaRPr lang="en-US"/>
        </a:p>
      </dgm:t>
    </dgm:pt>
    <dgm:pt modelId="{68BC55FC-700A-41EB-AE2E-7F0D8E42C7F3}" type="pres">
      <dgm:prSet presAssocID="{36D9D0BC-3DB6-4C43-A7EA-F1B42E4898EB}" presName="Name0" presStyleCnt="0">
        <dgm:presLayoutVars>
          <dgm:dir/>
          <dgm:animLvl val="lvl"/>
          <dgm:resizeHandles val="exact"/>
        </dgm:presLayoutVars>
      </dgm:prSet>
      <dgm:spPr/>
    </dgm:pt>
    <dgm:pt modelId="{2BE5C554-7067-46F8-85AA-473E6CB9726F}" type="pres">
      <dgm:prSet presAssocID="{9071F6E8-B346-4486-A8B7-65BD21DADA51}" presName="Name8" presStyleCnt="0"/>
      <dgm:spPr/>
    </dgm:pt>
    <dgm:pt modelId="{69DC2592-DC6C-4AF7-878A-2FEED8296DF4}" type="pres">
      <dgm:prSet presAssocID="{9071F6E8-B346-4486-A8B7-65BD21DADA51}" presName="level" presStyleLbl="node1" presStyleIdx="0" presStyleCnt="4" custLinFactNeighborX="175" custLinFactNeighborY="-18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B060FB-1377-436E-A6F4-254123460698}" type="pres">
      <dgm:prSet presAssocID="{9071F6E8-B346-4486-A8B7-65BD21DADA5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D6B3F-981F-42C5-AF52-02AD588BB338}" type="pres">
      <dgm:prSet presAssocID="{9A648A5D-C706-4330-88EF-3997CF0CB768}" presName="Name8" presStyleCnt="0"/>
      <dgm:spPr/>
    </dgm:pt>
    <dgm:pt modelId="{02F852F7-3CB2-4F7C-ACE3-160D45B0AB1E}" type="pres">
      <dgm:prSet presAssocID="{9A648A5D-C706-4330-88EF-3997CF0CB768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31F64F-9E5A-41A7-8666-E4C06BA9C49A}" type="pres">
      <dgm:prSet presAssocID="{9A648A5D-C706-4330-88EF-3997CF0CB76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FA4AAA-01C0-4DC5-B5C1-C472BA149769}" type="pres">
      <dgm:prSet presAssocID="{37330738-6A88-4D0F-B4C3-DD30A2CEBF33}" presName="Name8" presStyleCnt="0"/>
      <dgm:spPr/>
    </dgm:pt>
    <dgm:pt modelId="{85DF46AB-B9E5-4A88-985A-5B5CBE2A377F}" type="pres">
      <dgm:prSet presAssocID="{37330738-6A88-4D0F-B4C3-DD30A2CEBF33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A30BC-CEE7-4EA8-A472-6391C35BFE33}" type="pres">
      <dgm:prSet presAssocID="{37330738-6A88-4D0F-B4C3-DD30A2CEBF3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45BB98-8474-4BBC-90CE-44474E1A4513}" type="pres">
      <dgm:prSet presAssocID="{3F44115C-728F-4BBF-B72E-7504E654F62E}" presName="Name8" presStyleCnt="0"/>
      <dgm:spPr/>
    </dgm:pt>
    <dgm:pt modelId="{4B436AFE-AABA-4A1A-BEC4-EBE6D26E936D}" type="pres">
      <dgm:prSet presAssocID="{3F44115C-728F-4BBF-B72E-7504E654F62E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CDD5D-17C0-48DD-A8DA-27B5D4DE66E8}" type="pres">
      <dgm:prSet presAssocID="{3F44115C-728F-4BBF-B72E-7504E654F6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D54668-D223-4174-B772-3D35756D99D0}" srcId="{36D9D0BC-3DB6-4C43-A7EA-F1B42E4898EB}" destId="{9A648A5D-C706-4330-88EF-3997CF0CB768}" srcOrd="1" destOrd="0" parTransId="{DCE524BA-893F-4502-A89A-C30EFCEB9943}" sibTransId="{8FFA0877-EC34-4EF8-8D17-CF2779F3E374}"/>
    <dgm:cxn modelId="{38323612-3012-43DD-8E4C-1F30C10462F9}" type="presOf" srcId="{3F44115C-728F-4BBF-B72E-7504E654F62E}" destId="{4B436AFE-AABA-4A1A-BEC4-EBE6D26E936D}" srcOrd="0" destOrd="0" presId="urn:microsoft.com/office/officeart/2005/8/layout/pyramid3"/>
    <dgm:cxn modelId="{B7BEE739-1761-4FA4-AF0B-61582DC787EE}" type="presOf" srcId="{9A648A5D-C706-4330-88EF-3997CF0CB768}" destId="{BE31F64F-9E5A-41A7-8666-E4C06BA9C49A}" srcOrd="1" destOrd="0" presId="urn:microsoft.com/office/officeart/2005/8/layout/pyramid3"/>
    <dgm:cxn modelId="{E3B42947-B18C-447B-B91B-4AC6A717BEBE}" type="presOf" srcId="{36D9D0BC-3DB6-4C43-A7EA-F1B42E4898EB}" destId="{68BC55FC-700A-41EB-AE2E-7F0D8E42C7F3}" srcOrd="0" destOrd="0" presId="urn:microsoft.com/office/officeart/2005/8/layout/pyramid3"/>
    <dgm:cxn modelId="{608BC91B-347B-46E2-98BD-50996C93107A}" type="presOf" srcId="{37330738-6A88-4D0F-B4C3-DD30A2CEBF33}" destId="{6B4A30BC-CEE7-4EA8-A472-6391C35BFE33}" srcOrd="1" destOrd="0" presId="urn:microsoft.com/office/officeart/2005/8/layout/pyramid3"/>
    <dgm:cxn modelId="{D1672C9F-E777-47DF-8F00-D6117CB21D69}" type="presOf" srcId="{3F44115C-728F-4BBF-B72E-7504E654F62E}" destId="{40CCDD5D-17C0-48DD-A8DA-27B5D4DE66E8}" srcOrd="1" destOrd="0" presId="urn:microsoft.com/office/officeart/2005/8/layout/pyramid3"/>
    <dgm:cxn modelId="{64E1FB78-892B-427A-92A1-EE5F89AF3911}" srcId="{36D9D0BC-3DB6-4C43-A7EA-F1B42E4898EB}" destId="{3F44115C-728F-4BBF-B72E-7504E654F62E}" srcOrd="3" destOrd="0" parTransId="{9AFC9702-CED9-490B-8AA7-254695ABF44E}" sibTransId="{110309C7-E4C4-44DA-9F66-B108E59B6566}"/>
    <dgm:cxn modelId="{F9FA1ACF-106F-4140-A327-927B0406B3B3}" type="presOf" srcId="{9071F6E8-B346-4486-A8B7-65BD21DADA51}" destId="{34B060FB-1377-436E-A6F4-254123460698}" srcOrd="1" destOrd="0" presId="urn:microsoft.com/office/officeart/2005/8/layout/pyramid3"/>
    <dgm:cxn modelId="{6B633983-18CC-421A-BE30-1D4998908366}" srcId="{36D9D0BC-3DB6-4C43-A7EA-F1B42E4898EB}" destId="{37330738-6A88-4D0F-B4C3-DD30A2CEBF33}" srcOrd="2" destOrd="0" parTransId="{27EBF0C6-533B-499A-A1DD-12788E00746A}" sibTransId="{94DF6991-49F1-49C0-BEF4-F8A788171272}"/>
    <dgm:cxn modelId="{3E50B45E-427C-45BE-B769-279290ED403B}" type="presOf" srcId="{9A648A5D-C706-4330-88EF-3997CF0CB768}" destId="{02F852F7-3CB2-4F7C-ACE3-160D45B0AB1E}" srcOrd="0" destOrd="0" presId="urn:microsoft.com/office/officeart/2005/8/layout/pyramid3"/>
    <dgm:cxn modelId="{941A4B11-3575-4711-959E-19DDFD1742E9}" type="presOf" srcId="{37330738-6A88-4D0F-B4C3-DD30A2CEBF33}" destId="{85DF46AB-B9E5-4A88-985A-5B5CBE2A377F}" srcOrd="0" destOrd="0" presId="urn:microsoft.com/office/officeart/2005/8/layout/pyramid3"/>
    <dgm:cxn modelId="{14C2D4BB-A830-4558-95E2-3D16C501EEA4}" srcId="{36D9D0BC-3DB6-4C43-A7EA-F1B42E4898EB}" destId="{9071F6E8-B346-4486-A8B7-65BD21DADA51}" srcOrd="0" destOrd="0" parTransId="{B1B4F6A0-1A0E-4D74-9E35-52F8EF24085E}" sibTransId="{0B62C806-4BCD-4E72-896D-AD9012C99276}"/>
    <dgm:cxn modelId="{995797BC-AA96-4C36-AF0C-D9AACEE9712E}" type="presOf" srcId="{9071F6E8-B346-4486-A8B7-65BD21DADA51}" destId="{69DC2592-DC6C-4AF7-878A-2FEED8296DF4}" srcOrd="0" destOrd="0" presId="urn:microsoft.com/office/officeart/2005/8/layout/pyramid3"/>
    <dgm:cxn modelId="{75479BAE-455E-4264-BC4D-558FCC4247D5}" type="presParOf" srcId="{68BC55FC-700A-41EB-AE2E-7F0D8E42C7F3}" destId="{2BE5C554-7067-46F8-85AA-473E6CB9726F}" srcOrd="0" destOrd="0" presId="urn:microsoft.com/office/officeart/2005/8/layout/pyramid3"/>
    <dgm:cxn modelId="{510D235B-7AB4-4E11-804D-BE876C544CAD}" type="presParOf" srcId="{2BE5C554-7067-46F8-85AA-473E6CB9726F}" destId="{69DC2592-DC6C-4AF7-878A-2FEED8296DF4}" srcOrd="0" destOrd="0" presId="urn:microsoft.com/office/officeart/2005/8/layout/pyramid3"/>
    <dgm:cxn modelId="{B8D7B020-AD37-4C2B-B452-C02579FD332C}" type="presParOf" srcId="{2BE5C554-7067-46F8-85AA-473E6CB9726F}" destId="{34B060FB-1377-436E-A6F4-254123460698}" srcOrd="1" destOrd="0" presId="urn:microsoft.com/office/officeart/2005/8/layout/pyramid3"/>
    <dgm:cxn modelId="{371616A0-5A39-4249-8B7A-2B33AE2A6FA9}" type="presParOf" srcId="{68BC55FC-700A-41EB-AE2E-7F0D8E42C7F3}" destId="{8DBD6B3F-981F-42C5-AF52-02AD588BB338}" srcOrd="1" destOrd="0" presId="urn:microsoft.com/office/officeart/2005/8/layout/pyramid3"/>
    <dgm:cxn modelId="{1508D71B-EB1D-42EC-B200-1657C2FC48FB}" type="presParOf" srcId="{8DBD6B3F-981F-42C5-AF52-02AD588BB338}" destId="{02F852F7-3CB2-4F7C-ACE3-160D45B0AB1E}" srcOrd="0" destOrd="0" presId="urn:microsoft.com/office/officeart/2005/8/layout/pyramid3"/>
    <dgm:cxn modelId="{58D0FB31-061D-468D-9906-7CB24551C016}" type="presParOf" srcId="{8DBD6B3F-981F-42C5-AF52-02AD588BB338}" destId="{BE31F64F-9E5A-41A7-8666-E4C06BA9C49A}" srcOrd="1" destOrd="0" presId="urn:microsoft.com/office/officeart/2005/8/layout/pyramid3"/>
    <dgm:cxn modelId="{58CBF2FE-BA59-4529-80B9-F63288F493CB}" type="presParOf" srcId="{68BC55FC-700A-41EB-AE2E-7F0D8E42C7F3}" destId="{7DFA4AAA-01C0-4DC5-B5C1-C472BA149769}" srcOrd="2" destOrd="0" presId="urn:microsoft.com/office/officeart/2005/8/layout/pyramid3"/>
    <dgm:cxn modelId="{19349A4A-8989-413A-96D9-32A2BAF0466E}" type="presParOf" srcId="{7DFA4AAA-01C0-4DC5-B5C1-C472BA149769}" destId="{85DF46AB-B9E5-4A88-985A-5B5CBE2A377F}" srcOrd="0" destOrd="0" presId="urn:microsoft.com/office/officeart/2005/8/layout/pyramid3"/>
    <dgm:cxn modelId="{03F183B6-B9EA-456B-B6BD-6DA59A02FC94}" type="presParOf" srcId="{7DFA4AAA-01C0-4DC5-B5C1-C472BA149769}" destId="{6B4A30BC-CEE7-4EA8-A472-6391C35BFE33}" srcOrd="1" destOrd="0" presId="urn:microsoft.com/office/officeart/2005/8/layout/pyramid3"/>
    <dgm:cxn modelId="{186E7F5B-996D-45C1-8FA1-73C4D739292C}" type="presParOf" srcId="{68BC55FC-700A-41EB-AE2E-7F0D8E42C7F3}" destId="{5145BB98-8474-4BBC-90CE-44474E1A4513}" srcOrd="3" destOrd="0" presId="urn:microsoft.com/office/officeart/2005/8/layout/pyramid3"/>
    <dgm:cxn modelId="{6C2F9466-AFC4-4C7D-8E3E-F3ED927C05F9}" type="presParOf" srcId="{5145BB98-8474-4BBC-90CE-44474E1A4513}" destId="{4B436AFE-AABA-4A1A-BEC4-EBE6D26E936D}" srcOrd="0" destOrd="0" presId="urn:microsoft.com/office/officeart/2005/8/layout/pyramid3"/>
    <dgm:cxn modelId="{6BCCF2B3-2817-40D1-AECE-3DEB5CF47FEA}" type="presParOf" srcId="{5145BB98-8474-4BBC-90CE-44474E1A4513}" destId="{40CCDD5D-17C0-48DD-A8DA-27B5D4DE66E8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C2592-DC6C-4AF7-878A-2FEED8296DF4}">
      <dsp:nvSpPr>
        <dsp:cNvPr id="0" name=""/>
        <dsp:cNvSpPr/>
      </dsp:nvSpPr>
      <dsp:spPr>
        <a:xfrm rot="10800000">
          <a:off x="0" y="0"/>
          <a:ext cx="4990011" cy="1071800"/>
        </a:xfrm>
        <a:prstGeom prst="trapezoid">
          <a:avLst>
            <a:gd name="adj" fmla="val 58197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400" kern="1200" dirty="0" smtClean="0"/>
            <a:t>الطبقة العليا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000" kern="1200" dirty="0" smtClean="0"/>
            <a:t>الطبقة الحاكمة- كبار التجار وشيوخ القبائل</a:t>
          </a:r>
          <a:endParaRPr lang="en-US" sz="2000" kern="1200" dirty="0"/>
        </a:p>
      </dsp:txBody>
      <dsp:txXfrm rot="-10800000">
        <a:off x="873252" y="0"/>
        <a:ext cx="3243507" cy="1071800"/>
      </dsp:txXfrm>
    </dsp:sp>
    <dsp:sp modelId="{02F852F7-3CB2-4F7C-ACE3-160D45B0AB1E}">
      <dsp:nvSpPr>
        <dsp:cNvPr id="0" name=""/>
        <dsp:cNvSpPr/>
      </dsp:nvSpPr>
      <dsp:spPr>
        <a:xfrm rot="10800000">
          <a:off x="623751" y="1071800"/>
          <a:ext cx="3742509" cy="1071800"/>
        </a:xfrm>
        <a:prstGeom prst="trapezoid">
          <a:avLst>
            <a:gd name="adj" fmla="val 58197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400" kern="1200" dirty="0" smtClean="0"/>
            <a:t>الطبقة الوسطى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000" kern="1200" dirty="0" smtClean="0"/>
            <a:t>الجنود- الفلاحين- صغار التجار والصناع</a:t>
          </a:r>
          <a:endParaRPr lang="en-US" sz="2000" kern="1200" dirty="0"/>
        </a:p>
      </dsp:txBody>
      <dsp:txXfrm rot="-10800000">
        <a:off x="1278690" y="1071800"/>
        <a:ext cx="2432630" cy="1071800"/>
      </dsp:txXfrm>
    </dsp:sp>
    <dsp:sp modelId="{85DF46AB-B9E5-4A88-985A-5B5CBE2A377F}">
      <dsp:nvSpPr>
        <dsp:cNvPr id="0" name=""/>
        <dsp:cNvSpPr/>
      </dsp:nvSpPr>
      <dsp:spPr>
        <a:xfrm rot="10800000">
          <a:off x="1247502" y="2143601"/>
          <a:ext cx="2495005" cy="1071800"/>
        </a:xfrm>
        <a:prstGeom prst="trapezoid">
          <a:avLst>
            <a:gd name="adj" fmla="val 58197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400" kern="1200" dirty="0" smtClean="0"/>
            <a:t>الأجانب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000" kern="1200" dirty="0" smtClean="0"/>
            <a:t>وهم ممثلو تجار الاجانب</a:t>
          </a:r>
          <a:endParaRPr lang="en-US" sz="2000" kern="1200" dirty="0"/>
        </a:p>
      </dsp:txBody>
      <dsp:txXfrm rot="-10800000">
        <a:off x="1684129" y="2143601"/>
        <a:ext cx="1621753" cy="1071800"/>
      </dsp:txXfrm>
    </dsp:sp>
    <dsp:sp modelId="{4B436AFE-AABA-4A1A-BEC4-EBE6D26E936D}">
      <dsp:nvSpPr>
        <dsp:cNvPr id="0" name=""/>
        <dsp:cNvSpPr/>
      </dsp:nvSpPr>
      <dsp:spPr>
        <a:xfrm rot="10800000">
          <a:off x="1871254" y="3215401"/>
          <a:ext cx="1247502" cy="1071800"/>
        </a:xfrm>
        <a:prstGeom prst="trapezoid">
          <a:avLst>
            <a:gd name="adj" fmla="val 5819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000" kern="1200" dirty="0" smtClean="0"/>
            <a:t>العبيد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 rot="-10800000">
        <a:off x="1871254" y="3215401"/>
        <a:ext cx="1247502" cy="107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29/04/1444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0867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29/04/1444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68475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29/04/1444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1864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29/04/1444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5326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29/04/1444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4694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29/04/1444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5646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29/04/1444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4726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29/04/1444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758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29/04/1444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2369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29/04/1444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3564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4C5-08B3-4D89-B030-591E37F35AD0}" type="datetimeFigureOut">
              <a:rPr lang="ar-JO" smtClean="0"/>
              <a:t>29/04/1444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2907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484C5-08B3-4D89-B030-591E37F35AD0}" type="datetimeFigureOut">
              <a:rPr lang="ar-JO" smtClean="0"/>
              <a:t>29/04/1444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EC48A-D911-4683-8FAC-0F7327C7D1D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551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8503" y="383178"/>
            <a:ext cx="9144000" cy="163721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1"/>
            <a:r>
              <a:rPr lang="ar-JO" sz="2800" dirty="0" smtClean="0"/>
              <a:t> مظاهر الحضارة النبطية </a:t>
            </a:r>
            <a:endParaRPr lang="ar-JO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583" y="2565717"/>
            <a:ext cx="9144000" cy="34257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ar-JO" dirty="0" smtClean="0"/>
          </a:p>
          <a:p>
            <a:r>
              <a:rPr lang="ar-JO" dirty="0" smtClean="0">
                <a:solidFill>
                  <a:srgbClr val="0070C0"/>
                </a:solidFill>
              </a:rPr>
              <a:t>أولا: </a:t>
            </a:r>
            <a:r>
              <a:rPr lang="ar-JO" dirty="0" smtClean="0"/>
              <a:t>الحياة الاقتصادية</a:t>
            </a:r>
          </a:p>
          <a:p>
            <a:r>
              <a:rPr lang="ar-JO" dirty="0" smtClean="0"/>
              <a:t>التجارة والزراعة والصناعة</a:t>
            </a:r>
            <a:r>
              <a:rPr lang="en-US" dirty="0" smtClean="0"/>
              <a:t> </a:t>
            </a:r>
            <a:endParaRPr lang="ar-JO" dirty="0" smtClean="0"/>
          </a:p>
          <a:p>
            <a:r>
              <a:rPr lang="ar-JO" dirty="0" smtClean="0">
                <a:solidFill>
                  <a:srgbClr val="0070C0"/>
                </a:solidFill>
              </a:rPr>
              <a:t>ثانيا: </a:t>
            </a:r>
            <a:r>
              <a:rPr lang="ar-JO" dirty="0" smtClean="0"/>
              <a:t>الحياة الاجتماعية</a:t>
            </a:r>
          </a:p>
          <a:p>
            <a:r>
              <a:rPr lang="ar-JO" dirty="0" smtClean="0">
                <a:solidFill>
                  <a:srgbClr val="0070C0"/>
                </a:solidFill>
              </a:rPr>
              <a:t>ثالثا: </a:t>
            </a:r>
            <a:r>
              <a:rPr lang="ar-JO" dirty="0" smtClean="0"/>
              <a:t>الحياة الدينية</a:t>
            </a:r>
          </a:p>
          <a:p>
            <a:r>
              <a:rPr lang="ar-JO" dirty="0" smtClean="0">
                <a:solidFill>
                  <a:srgbClr val="0070C0"/>
                </a:solidFill>
              </a:rPr>
              <a:t>رابعا:</a:t>
            </a:r>
            <a:r>
              <a:rPr lang="ar-JO" dirty="0" smtClean="0"/>
              <a:t> اللغة والكتابة</a:t>
            </a:r>
          </a:p>
          <a:p>
            <a:r>
              <a:rPr lang="ar-JO" dirty="0" smtClean="0">
                <a:solidFill>
                  <a:srgbClr val="0070C0"/>
                </a:solidFill>
              </a:rPr>
              <a:t>خامسا:</a:t>
            </a:r>
            <a:r>
              <a:rPr lang="ar-JO" dirty="0"/>
              <a:t> </a:t>
            </a:r>
            <a:r>
              <a:rPr lang="ar-JO" dirty="0" smtClean="0"/>
              <a:t>فن العمارة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1" y="546334"/>
            <a:ext cx="1079863" cy="97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7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JO" dirty="0" smtClean="0"/>
              <a:t>الحياة الاقتصادية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dirty="0" smtClean="0">
                <a:solidFill>
                  <a:srgbClr val="FFC000"/>
                </a:solidFill>
              </a:rPr>
              <a:t>التجارة : </a:t>
            </a:r>
            <a:r>
              <a:rPr lang="ar-JO" dirty="0" smtClean="0">
                <a:solidFill>
                  <a:schemeClr val="tx1"/>
                </a:solidFill>
              </a:rPr>
              <a:t>استفاد الانباط من الموقع الجغرافي لمملكتهم في التجارة</a:t>
            </a:r>
            <a:r>
              <a:rPr lang="ar-JO" dirty="0" smtClean="0">
                <a:solidFill>
                  <a:srgbClr val="0070C0"/>
                </a:solidFill>
              </a:rPr>
              <a:t>.</a:t>
            </a:r>
          </a:p>
          <a:p>
            <a:pPr marL="0" indent="0" algn="r" rtl="1">
              <a:buNone/>
            </a:pPr>
            <a:r>
              <a:rPr lang="ar-JO" sz="2400" dirty="0">
                <a:solidFill>
                  <a:srgbClr val="FF0000"/>
                </a:solidFill>
              </a:rPr>
              <a:t>1</a:t>
            </a:r>
            <a:r>
              <a:rPr lang="ar-JO" sz="2400" dirty="0" smtClean="0">
                <a:solidFill>
                  <a:srgbClr val="FF0000"/>
                </a:solidFill>
              </a:rPr>
              <a:t>- لعبوا دور الوسيط التجاري بين جنوب الجزيرة العربية وبلاد الرافدين </a:t>
            </a:r>
          </a:p>
          <a:p>
            <a:pPr marL="0" indent="0" algn="r" rtl="1">
              <a:buNone/>
            </a:pPr>
            <a:r>
              <a:rPr lang="ar-JO" sz="2400" dirty="0" smtClean="0">
                <a:solidFill>
                  <a:srgbClr val="FF0000"/>
                </a:solidFill>
              </a:rPr>
              <a:t>وسواحل البحر المتوسط</a:t>
            </a:r>
          </a:p>
          <a:p>
            <a:pPr marL="0" indent="0" algn="r" rtl="1">
              <a:buNone/>
            </a:pPr>
            <a:r>
              <a:rPr lang="ar-JO" sz="2400" dirty="0" smtClean="0">
                <a:solidFill>
                  <a:srgbClr val="FF0000"/>
                </a:solidFill>
              </a:rPr>
              <a:t>2- فرضوا الرسوم على البضائع المارة عبر أراضيهم فحققوا أرباحا طائلة</a:t>
            </a:r>
          </a:p>
          <a:p>
            <a:pPr marL="0" indent="0" algn="r" rtl="1">
              <a:buNone/>
            </a:pPr>
            <a:r>
              <a:rPr lang="ar-JO" sz="2400" dirty="0" smtClean="0">
                <a:solidFill>
                  <a:srgbClr val="FF0000"/>
                </a:solidFill>
              </a:rPr>
              <a:t>3- أقاموا أبراج المراقبة لتوفير الأمن وحماية الطرق التجارية</a:t>
            </a:r>
          </a:p>
          <a:p>
            <a:pPr marL="0" indent="0" algn="r" rtl="1">
              <a:buNone/>
            </a:pPr>
            <a:endParaRPr lang="ar-JO" sz="2400" dirty="0" smtClean="0"/>
          </a:p>
          <a:p>
            <a:pPr marL="0" indent="0" algn="r" rtl="1">
              <a:buNone/>
            </a:pPr>
            <a:r>
              <a:rPr lang="ar-JO" sz="2400" dirty="0" smtClean="0">
                <a:solidFill>
                  <a:srgbClr val="0070C0"/>
                </a:solidFill>
              </a:rPr>
              <a:t>أهم السلع التي صدروها: </a:t>
            </a:r>
            <a:r>
              <a:rPr lang="ar-JO" sz="2400" dirty="0" smtClean="0">
                <a:solidFill>
                  <a:srgbClr val="00B050"/>
                </a:solidFill>
              </a:rPr>
              <a:t>الفخار والمعادن والزيوت (السمسم والزيتون</a:t>
            </a:r>
            <a:r>
              <a:rPr lang="ar-JO" sz="2400" smtClean="0">
                <a:solidFill>
                  <a:srgbClr val="00B050"/>
                </a:solidFill>
              </a:rPr>
              <a:t>) </a:t>
            </a:r>
            <a:r>
              <a:rPr lang="ar-JO" sz="2400" smtClean="0">
                <a:solidFill>
                  <a:srgbClr val="00B050"/>
                </a:solidFill>
              </a:rPr>
              <a:t> </a:t>
            </a:r>
            <a:r>
              <a:rPr lang="ar-JO" sz="2400" dirty="0" smtClean="0">
                <a:solidFill>
                  <a:srgbClr val="00B050"/>
                </a:solidFill>
              </a:rPr>
              <a:t>والقار كان يستخرج من البحر الميت ويصدر إلى مصر من أجل تحنيط الموتى وطلاء السفن</a:t>
            </a:r>
            <a:r>
              <a:rPr lang="ar-JO" sz="2400" dirty="0" smtClean="0">
                <a:solidFill>
                  <a:srgbClr val="C00000"/>
                </a:solidFill>
              </a:rPr>
              <a:t>.</a:t>
            </a:r>
          </a:p>
          <a:p>
            <a:pPr marL="0" indent="0" algn="r" rtl="1">
              <a:buNone/>
            </a:pPr>
            <a:r>
              <a:rPr lang="ar-JO" sz="2400" dirty="0">
                <a:solidFill>
                  <a:srgbClr val="0070C0"/>
                </a:solidFill>
              </a:rPr>
              <a:t>أهم السلع التي </a:t>
            </a:r>
            <a:r>
              <a:rPr lang="ar-JO" sz="2400" dirty="0" smtClean="0">
                <a:solidFill>
                  <a:srgbClr val="0070C0"/>
                </a:solidFill>
              </a:rPr>
              <a:t>استوردوها: </a:t>
            </a:r>
            <a:r>
              <a:rPr lang="ar-JO" sz="2400" dirty="0" smtClean="0">
                <a:solidFill>
                  <a:srgbClr val="00B050"/>
                </a:solidFill>
              </a:rPr>
              <a:t>البخور من الجزيرة العربية والتوابل واللؤلؤ من الهند والحرير من الصين</a:t>
            </a:r>
            <a:endParaRPr lang="ar-JO" sz="2400" dirty="0">
              <a:solidFill>
                <a:srgbClr val="00B050"/>
              </a:solidFill>
            </a:endParaRPr>
          </a:p>
          <a:p>
            <a:pPr marL="0" indent="0" algn="r" rtl="1">
              <a:buNone/>
            </a:pPr>
            <a:endParaRPr lang="ar-JO" sz="24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2993571" cy="2450284"/>
          </a:xfrm>
          <a:prstGeom prst="rect">
            <a:avLst/>
          </a:prstGeom>
        </p:spPr>
      </p:pic>
      <p:sp>
        <p:nvSpPr>
          <p:cNvPr id="4" name="Explosion 2 3"/>
          <p:cNvSpPr/>
          <p:nvPr/>
        </p:nvSpPr>
        <p:spPr>
          <a:xfrm>
            <a:off x="3962399" y="3640183"/>
            <a:ext cx="1201783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 smtClean="0"/>
              <a:t>عدد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84783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JO" dirty="0" smtClean="0"/>
              <a:t>الحياة الاقتصادية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dirty="0" smtClean="0">
                <a:solidFill>
                  <a:srgbClr val="FFC000"/>
                </a:solidFill>
              </a:rPr>
              <a:t>الزراعة :</a:t>
            </a:r>
          </a:p>
          <a:p>
            <a:pPr marL="0" indent="0" algn="r" rtl="1">
              <a:buNone/>
            </a:pPr>
            <a:r>
              <a:rPr lang="ar-JO" sz="2400" dirty="0" smtClean="0"/>
              <a:t>برع الأنباط في هندسة الري فتغلبوا على شح الأمطار من خلال:</a:t>
            </a:r>
          </a:p>
          <a:p>
            <a:pPr marL="0" indent="0" algn="r" rtl="1">
              <a:buNone/>
            </a:pPr>
            <a:endParaRPr lang="ar-JO" sz="2400" dirty="0" smtClean="0">
              <a:solidFill>
                <a:srgbClr val="0070C0"/>
              </a:solidFill>
            </a:endParaRPr>
          </a:p>
          <a:p>
            <a:pPr marL="0" indent="0" algn="r" rtl="1">
              <a:buNone/>
            </a:pPr>
            <a:r>
              <a:rPr lang="ar-JO" sz="2400" dirty="0">
                <a:solidFill>
                  <a:srgbClr val="FF0000"/>
                </a:solidFill>
              </a:rPr>
              <a:t>1</a:t>
            </a:r>
            <a:r>
              <a:rPr lang="ar-JO" sz="2400" dirty="0" smtClean="0">
                <a:solidFill>
                  <a:srgbClr val="FF0000"/>
                </a:solidFill>
              </a:rPr>
              <a:t>- بناء القنوات الحجرية والأنابيب الفخارية لنقل مياه الشرب وتجميع المياه</a:t>
            </a:r>
          </a:p>
          <a:p>
            <a:pPr marL="0" indent="0" algn="r" rtl="1">
              <a:buNone/>
            </a:pPr>
            <a:r>
              <a:rPr lang="ar-JO" sz="2400" dirty="0" smtClean="0">
                <a:solidFill>
                  <a:srgbClr val="FF0000"/>
                </a:solidFill>
              </a:rPr>
              <a:t>2- بناء السلاسل بالصخور والحجارة تجنبا لانجراف التربة</a:t>
            </a:r>
          </a:p>
          <a:p>
            <a:pPr marL="0" indent="0" algn="r" rtl="1">
              <a:buNone/>
            </a:pPr>
            <a:r>
              <a:rPr lang="ar-JO" sz="2400" dirty="0" smtClean="0">
                <a:solidFill>
                  <a:srgbClr val="FF0000"/>
                </a:solidFill>
              </a:rPr>
              <a:t>3- حفر الآبار وبناء السدود والبرك لجمع مياه الامطار واستخدامها للزراعة</a:t>
            </a:r>
          </a:p>
          <a:p>
            <a:pPr marL="0" indent="0" algn="r" rtl="1">
              <a:buNone/>
            </a:pPr>
            <a:endParaRPr lang="ar-JO" sz="2400" dirty="0" smtClean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r>
              <a:rPr lang="ar-JO" sz="2400" dirty="0" smtClean="0">
                <a:solidFill>
                  <a:srgbClr val="0070C0"/>
                </a:solidFill>
              </a:rPr>
              <a:t>أهم المحاصيل الزراعية التي زرعوها: </a:t>
            </a:r>
          </a:p>
          <a:p>
            <a:pPr marL="0" indent="0" algn="r" rtl="1">
              <a:buNone/>
            </a:pPr>
            <a:r>
              <a:rPr lang="ar-JO" sz="2400" dirty="0" smtClean="0">
                <a:solidFill>
                  <a:srgbClr val="00B050"/>
                </a:solidFill>
              </a:rPr>
              <a:t>العنب والزيتون والرمان والقمح والشعير والسمسم.</a:t>
            </a:r>
          </a:p>
          <a:p>
            <a:pPr marL="0" indent="0" algn="r" rtl="1">
              <a:buNone/>
            </a:pPr>
            <a:endParaRPr lang="ar-JO" sz="24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2857500" cy="2219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79887"/>
            <a:ext cx="2860222" cy="1531076"/>
          </a:xfrm>
          <a:prstGeom prst="rect">
            <a:avLst/>
          </a:prstGeom>
        </p:spPr>
      </p:pic>
      <p:sp>
        <p:nvSpPr>
          <p:cNvPr id="7" name="Explosion 2 6"/>
          <p:cNvSpPr/>
          <p:nvPr/>
        </p:nvSpPr>
        <p:spPr>
          <a:xfrm>
            <a:off x="4075610" y="1882049"/>
            <a:ext cx="1201783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 smtClean="0"/>
              <a:t>عدد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71853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JO" dirty="0" smtClean="0"/>
              <a:t>الحياة الاقتصادية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dirty="0" smtClean="0">
                <a:solidFill>
                  <a:srgbClr val="FFC000"/>
                </a:solidFill>
              </a:rPr>
              <a:t>الصناعة :</a:t>
            </a:r>
          </a:p>
          <a:p>
            <a:pPr marL="0" indent="0" algn="r" rtl="1">
              <a:buNone/>
            </a:pPr>
            <a:r>
              <a:rPr lang="ar-JO" sz="2400" dirty="0" smtClean="0"/>
              <a:t>ازدهرت الصناعة عند الانباط وتمكنوا من تصدير صناعاتهم إلى الخارج ومنها:</a:t>
            </a:r>
          </a:p>
          <a:p>
            <a:pPr marL="0" indent="0" algn="r" rtl="1">
              <a:buNone/>
            </a:pPr>
            <a:endParaRPr lang="ar-JO" sz="2400" dirty="0" smtClean="0">
              <a:solidFill>
                <a:srgbClr val="0070C0"/>
              </a:solidFill>
            </a:endParaRPr>
          </a:p>
          <a:p>
            <a:pPr marL="0" indent="0" algn="r" rtl="1">
              <a:buNone/>
            </a:pPr>
            <a:r>
              <a:rPr lang="ar-JO" sz="2400" dirty="0">
                <a:solidFill>
                  <a:srgbClr val="FF0000"/>
                </a:solidFill>
              </a:rPr>
              <a:t>1</a:t>
            </a:r>
            <a:r>
              <a:rPr lang="ar-JO" sz="2400" dirty="0" smtClean="0">
                <a:solidFill>
                  <a:srgbClr val="FF0000"/>
                </a:solidFill>
              </a:rPr>
              <a:t>- صناعة الفخار: تميزت بدقة الصناعة وجمال الزخارف.</a:t>
            </a:r>
          </a:p>
          <a:p>
            <a:pPr marL="0" indent="0" algn="r" rtl="1">
              <a:buNone/>
            </a:pPr>
            <a:r>
              <a:rPr lang="ar-JO" sz="2400" dirty="0" smtClean="0">
                <a:solidFill>
                  <a:srgbClr val="FF0000"/>
                </a:solidFill>
              </a:rPr>
              <a:t>2- التعدين وسك العملة : استخرجوا النحاس والذهب والفضة والحديد وسكت عملتهم من الفضة.</a:t>
            </a:r>
          </a:p>
          <a:p>
            <a:pPr marL="0" indent="0" algn="r" rtl="1">
              <a:buNone/>
            </a:pPr>
            <a:r>
              <a:rPr lang="ar-JO" sz="2400" dirty="0" smtClean="0">
                <a:solidFill>
                  <a:srgbClr val="FF0000"/>
                </a:solidFill>
              </a:rPr>
              <a:t>3- صناعة الحلي والمجوهرات</a:t>
            </a:r>
            <a:r>
              <a:rPr lang="ar-JO" sz="2400" dirty="0" smtClean="0"/>
              <a:t>.</a:t>
            </a:r>
          </a:p>
          <a:p>
            <a:pPr marL="0" indent="0" algn="r" rtl="1">
              <a:buNone/>
            </a:pPr>
            <a:endParaRPr lang="ar-JO" sz="2400" dirty="0" smtClean="0"/>
          </a:p>
          <a:p>
            <a:pPr marL="0" indent="0" algn="r" rtl="1">
              <a:buNone/>
            </a:pPr>
            <a:r>
              <a:rPr lang="ar-JO" sz="2400" dirty="0" smtClean="0">
                <a:solidFill>
                  <a:srgbClr val="FF0000"/>
                </a:solidFill>
              </a:rPr>
              <a:t>            فسر: </a:t>
            </a:r>
            <a:r>
              <a:rPr lang="ar-JO" sz="2400" dirty="0" smtClean="0">
                <a:solidFill>
                  <a:schemeClr val="tx1"/>
                </a:solidFill>
              </a:rPr>
              <a:t>عثر علماء الآثار على الكثير من القطع الفخارية النبطية في مناطق مختلفة من العالم.</a:t>
            </a:r>
          </a:p>
          <a:p>
            <a:pPr marL="0" indent="0" algn="r" rtl="1">
              <a:buNone/>
            </a:pPr>
            <a:r>
              <a:rPr lang="ar-JO" sz="2400" dirty="0" smtClean="0">
                <a:solidFill>
                  <a:srgbClr val="00B050"/>
                </a:solidFill>
              </a:rPr>
              <a:t>لدقة صناعتهم وجودتهم لصناعة الفخار وهذا دليل على اتساع تجارة الانباط في مناطق مختلفة من العالم.</a:t>
            </a:r>
          </a:p>
          <a:p>
            <a:pPr marL="0" indent="0" algn="r" rtl="1">
              <a:buNone/>
            </a:pPr>
            <a:endParaRPr lang="ar-JO" sz="2400" dirty="0">
              <a:solidFill>
                <a:srgbClr val="0070C0"/>
              </a:solidFill>
            </a:endParaRPr>
          </a:p>
        </p:txBody>
      </p:sp>
      <p:pic>
        <p:nvPicPr>
          <p:cNvPr id="7" name="Picture 6" descr="Spotprent Smiley Vragen · Gratis afbeelding op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655" y="4828608"/>
            <a:ext cx="799012" cy="72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825625"/>
            <a:ext cx="2690949" cy="18058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828" y="4075611"/>
            <a:ext cx="1590621" cy="1010194"/>
          </a:xfrm>
          <a:prstGeom prst="rect">
            <a:avLst/>
          </a:prstGeom>
        </p:spPr>
      </p:pic>
      <p:sp>
        <p:nvSpPr>
          <p:cNvPr id="9" name="Explosion 2 8"/>
          <p:cNvSpPr/>
          <p:nvPr/>
        </p:nvSpPr>
        <p:spPr>
          <a:xfrm>
            <a:off x="4136570" y="2728549"/>
            <a:ext cx="1201783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 smtClean="0"/>
              <a:t>عدد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24378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JO" dirty="0" smtClean="0"/>
              <a:t>الحياة الاجتماعية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ar-JO" dirty="0" smtClean="0">
                <a:solidFill>
                  <a:schemeClr val="tx1"/>
                </a:solidFill>
              </a:rPr>
              <a:t>تكون المجتمع النبطي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chemeClr val="tx1"/>
                </a:solidFill>
              </a:rPr>
              <a:t>من عدة طبقات اجتماعية: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77152162"/>
              </p:ext>
            </p:extLst>
          </p:nvPr>
        </p:nvGraphicFramePr>
        <p:xfrm>
          <a:off x="3178629" y="1889761"/>
          <a:ext cx="4990012" cy="4287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xplosion 2 4"/>
          <p:cNvSpPr/>
          <p:nvPr/>
        </p:nvSpPr>
        <p:spPr>
          <a:xfrm>
            <a:off x="914401" y="3396343"/>
            <a:ext cx="2481942" cy="128016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 smtClean="0"/>
              <a:t>مما تتكون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1770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JO" dirty="0" smtClean="0"/>
              <a:t>الحياة الدينية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ar-JO" dirty="0" smtClean="0">
                <a:solidFill>
                  <a:srgbClr val="0070C0"/>
                </a:solidFill>
              </a:rPr>
              <a:t>الديانة: </a:t>
            </a:r>
            <a:r>
              <a:rPr lang="ar-JO" dirty="0" smtClean="0"/>
              <a:t>عبد الانباط عدة آلهة ومن أشهرها :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FF0000"/>
                </a:solidFill>
              </a:rPr>
              <a:t>ذا الشرى   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FF0000"/>
                </a:solidFill>
              </a:rPr>
              <a:t>اللات</a:t>
            </a:r>
            <a:endParaRPr lang="ar-JO" dirty="0" smtClean="0"/>
          </a:p>
          <a:p>
            <a:pPr marL="0" indent="0" algn="r" rtl="1">
              <a:buNone/>
            </a:pPr>
            <a:r>
              <a:rPr lang="ar-JO" dirty="0" smtClean="0">
                <a:solidFill>
                  <a:srgbClr val="FF0000"/>
                </a:solidFill>
              </a:rPr>
              <a:t>إيزيس</a:t>
            </a:r>
          </a:p>
          <a:p>
            <a:pPr marL="0" indent="0" algn="r" rtl="1">
              <a:buNone/>
            </a:pPr>
            <a:r>
              <a:rPr lang="ar-JO" dirty="0" smtClean="0"/>
              <a:t>بنى الأنباط عدة معابد: 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C00000"/>
                </a:solidFill>
              </a:rPr>
              <a:t>الأسود المجنحة  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C00000"/>
                </a:solidFill>
              </a:rPr>
              <a:t>خربة الذريح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C00000"/>
                </a:solidFill>
              </a:rPr>
              <a:t>خربة التنور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C00000"/>
                </a:solidFill>
              </a:rPr>
              <a:t>قصر البنت </a:t>
            </a:r>
          </a:p>
          <a:p>
            <a:pPr marL="0" indent="0" algn="r" rtl="1">
              <a:buNone/>
            </a:pPr>
            <a:endParaRPr lang="ar-JO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499" y="2019141"/>
            <a:ext cx="1209810" cy="15740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35" y="3786755"/>
            <a:ext cx="2683464" cy="2171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43" y="3786755"/>
            <a:ext cx="3396342" cy="2241483"/>
          </a:xfrm>
          <a:prstGeom prst="rect">
            <a:avLst/>
          </a:prstGeom>
        </p:spPr>
      </p:pic>
      <p:sp>
        <p:nvSpPr>
          <p:cNvPr id="9" name="Explosion 2 8"/>
          <p:cNvSpPr/>
          <p:nvPr/>
        </p:nvSpPr>
        <p:spPr>
          <a:xfrm>
            <a:off x="7332616" y="2429692"/>
            <a:ext cx="1201783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 smtClean="0"/>
              <a:t>عدد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63891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JO" dirty="0" smtClean="0"/>
              <a:t>اللغة والكتابة عند الانباط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endParaRPr lang="ar-JO" dirty="0" smtClean="0">
              <a:solidFill>
                <a:srgbClr val="FF0000"/>
              </a:solidFill>
            </a:endParaRPr>
          </a:p>
          <a:p>
            <a:pPr algn="r" rtl="1"/>
            <a:r>
              <a:rPr lang="ar-JO" dirty="0" smtClean="0">
                <a:solidFill>
                  <a:srgbClr val="FF0000"/>
                </a:solidFill>
              </a:rPr>
              <a:t>تحدث الانباط اللغة العربية .</a:t>
            </a:r>
          </a:p>
          <a:p>
            <a:pPr marL="0" indent="0" algn="r" rtl="1">
              <a:buNone/>
            </a:pPr>
            <a:endParaRPr lang="ar-JO" dirty="0" smtClean="0">
              <a:solidFill>
                <a:srgbClr val="FF0000"/>
              </a:solidFill>
            </a:endParaRPr>
          </a:p>
          <a:p>
            <a:pPr algn="r" rtl="1"/>
            <a:r>
              <a:rPr lang="ar-JO" dirty="0" smtClean="0">
                <a:solidFill>
                  <a:srgbClr val="00B050"/>
                </a:solidFill>
              </a:rPr>
              <a:t>كتب الأنباط بالأحرف النبطية ذات الأصل الارامي.</a:t>
            </a:r>
            <a:endParaRPr lang="ar-JO" dirty="0">
              <a:solidFill>
                <a:srgbClr val="00B050"/>
              </a:solidFill>
            </a:endParaRPr>
          </a:p>
          <a:p>
            <a:pPr marL="0" indent="0" algn="r" rtl="1">
              <a:buNone/>
            </a:pPr>
            <a:endParaRPr lang="ar-JO" dirty="0" smtClean="0">
              <a:solidFill>
                <a:srgbClr val="00B050"/>
              </a:solidFill>
            </a:endParaRPr>
          </a:p>
          <a:p>
            <a:pPr algn="r" rtl="1"/>
            <a:r>
              <a:rPr lang="ar-JO" dirty="0" smtClean="0">
                <a:solidFill>
                  <a:srgbClr val="0070C0"/>
                </a:solidFill>
              </a:rPr>
              <a:t>الحروف النبطية هي من الأصول التي تطور عنها الخط العربي. </a:t>
            </a:r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endParaRPr lang="ar-JO" dirty="0" smtClean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endParaRPr lang="ar-JO" dirty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endParaRPr lang="ar-JO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27" y="1825625"/>
            <a:ext cx="4244788" cy="25362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27" y="4781722"/>
            <a:ext cx="2870755" cy="115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7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JO" dirty="0" smtClean="0"/>
              <a:t>فن العمارة عند الانباط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r" rtl="1"/>
            <a:r>
              <a:rPr lang="ar-JO" dirty="0" smtClean="0">
                <a:solidFill>
                  <a:schemeClr val="tx1"/>
                </a:solidFill>
              </a:rPr>
              <a:t>اتبع الأنباط اسلوبين في بناء عمائرهم وهما</a:t>
            </a:r>
            <a:r>
              <a:rPr lang="ar-JO" dirty="0"/>
              <a:t>:</a:t>
            </a:r>
            <a:r>
              <a:rPr lang="ar-JO" dirty="0" smtClean="0"/>
              <a:t> </a:t>
            </a:r>
          </a:p>
          <a:p>
            <a:pPr algn="r" rtl="1"/>
            <a:r>
              <a:rPr lang="ar-JO" dirty="0" smtClean="0">
                <a:solidFill>
                  <a:srgbClr val="FF0000"/>
                </a:solidFill>
              </a:rPr>
              <a:t>الحفر في الصخر الطبيعي: </a:t>
            </a:r>
            <a:r>
              <a:rPr lang="ar-JO" dirty="0" smtClean="0"/>
              <a:t>وينفذ بالحفر من الأعلى إلى الأسفل. </a:t>
            </a:r>
          </a:p>
          <a:p>
            <a:pPr marL="0" indent="0" algn="r" rtl="1">
              <a:buNone/>
            </a:pPr>
            <a:r>
              <a:rPr lang="ar-JO" dirty="0" smtClean="0"/>
              <a:t>مثل: </a:t>
            </a:r>
            <a:r>
              <a:rPr lang="ar-JO" dirty="0" smtClean="0">
                <a:solidFill>
                  <a:srgbClr val="0070C0"/>
                </a:solidFill>
              </a:rPr>
              <a:t>الخزنة والدير والمدرج.</a:t>
            </a:r>
          </a:p>
          <a:p>
            <a:pPr marL="0" indent="0" algn="r" rtl="1">
              <a:buNone/>
            </a:pPr>
            <a:endParaRPr lang="ar-JO" dirty="0"/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endParaRPr lang="ar-JO" dirty="0" smtClean="0"/>
          </a:p>
          <a:p>
            <a:pPr algn="r" rtl="1"/>
            <a:r>
              <a:rPr lang="ar-JO" dirty="0" smtClean="0">
                <a:solidFill>
                  <a:srgbClr val="FF0000"/>
                </a:solidFill>
              </a:rPr>
              <a:t>البناء الحر: </a:t>
            </a:r>
            <a:r>
              <a:rPr lang="ar-JO" dirty="0" smtClean="0"/>
              <a:t>استعمل الانباط المواد المتوفرة في المنطقة كالطوب الطيني والحجارة البازلتية.</a:t>
            </a:r>
            <a:endParaRPr lang="ar-JO" dirty="0"/>
          </a:p>
          <a:p>
            <a:pPr marL="0" indent="0" algn="r" rtl="1">
              <a:buNone/>
            </a:pPr>
            <a:r>
              <a:rPr lang="ar-JO" dirty="0"/>
              <a:t>مثل: </a:t>
            </a:r>
            <a:r>
              <a:rPr lang="ar-JO" dirty="0" smtClean="0">
                <a:solidFill>
                  <a:srgbClr val="0070C0"/>
                </a:solidFill>
              </a:rPr>
              <a:t>قصر البنت.</a:t>
            </a:r>
            <a:endParaRPr lang="ar-JO" dirty="0">
              <a:solidFill>
                <a:srgbClr val="0070C0"/>
              </a:solidFill>
            </a:endParaRPr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r>
              <a:rPr lang="ar-JO" dirty="0" smtClean="0">
                <a:solidFill>
                  <a:srgbClr val="FF0000"/>
                </a:solidFill>
              </a:rPr>
              <a:t>      </a:t>
            </a:r>
          </a:p>
          <a:p>
            <a:pPr marL="0" indent="0" algn="r" rtl="1">
              <a:buNone/>
            </a:pPr>
            <a:endParaRPr lang="ar-JO" dirty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endParaRPr lang="ar-JO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05" y="1989286"/>
            <a:ext cx="2215242" cy="2139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252" y="2505449"/>
            <a:ext cx="2271485" cy="1622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97" y="4642758"/>
            <a:ext cx="2244451" cy="15342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327" y="2595154"/>
            <a:ext cx="2113462" cy="1533265"/>
          </a:xfrm>
          <a:prstGeom prst="rect">
            <a:avLst/>
          </a:prstGeom>
        </p:spPr>
      </p:pic>
      <p:sp>
        <p:nvSpPr>
          <p:cNvPr id="8" name="Explosion 2 7"/>
          <p:cNvSpPr/>
          <p:nvPr/>
        </p:nvSpPr>
        <p:spPr>
          <a:xfrm>
            <a:off x="988605" y="4815840"/>
            <a:ext cx="2102938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 smtClean="0"/>
              <a:t>أعط مثال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71366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</TotalTime>
  <Words>403</Words>
  <Application>Microsoft Office PowerPoint</Application>
  <PresentationFormat>Widescreen</PresentationFormat>
  <Paragraphs>88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 مظاهر الحضارة النبطية </vt:lpstr>
      <vt:lpstr>الحياة الاقتصادية</vt:lpstr>
      <vt:lpstr>الحياة الاقتصادية</vt:lpstr>
      <vt:lpstr>الحياة الاقتصادية</vt:lpstr>
      <vt:lpstr>الحياة الاجتماعية</vt:lpstr>
      <vt:lpstr>الحياة الدينية</vt:lpstr>
      <vt:lpstr>اللغة والكتابة عند الانباط</vt:lpstr>
      <vt:lpstr>فن العمارة عند الانباط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s.almanasir</cp:lastModifiedBy>
  <cp:revision>136</cp:revision>
  <dcterms:created xsi:type="dcterms:W3CDTF">2020-07-18T18:58:59Z</dcterms:created>
  <dcterms:modified xsi:type="dcterms:W3CDTF">2022-11-23T16:05:40Z</dcterms:modified>
</cp:coreProperties>
</file>