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8" r:id="rId5"/>
    <p:sldId id="262" r:id="rId6"/>
    <p:sldId id="263" r:id="rId7"/>
  </p:sldIdLst>
  <p:sldSz cx="12192000" cy="6858000"/>
  <p:notesSz cx="6858000" cy="9144000"/>
  <p:defaultTextStyle>
    <a:defPPr>
      <a:defRPr lang="ar-J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fif"/><Relationship Id="rId1" Type="http://schemas.openxmlformats.org/officeDocument/2006/relationships/image" Target="../media/image8.jp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fif"/><Relationship Id="rId1" Type="http://schemas.openxmlformats.org/officeDocument/2006/relationships/image" Target="../media/image8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DD854E4-49C3-44A6-A269-4CAE5064695E}" type="doc">
      <dgm:prSet loTypeId="urn:microsoft.com/office/officeart/2005/8/layout/pList2" loCatId="list" qsTypeId="urn:microsoft.com/office/officeart/2005/8/quickstyle/simple1" qsCatId="simple" csTypeId="urn:microsoft.com/office/officeart/2005/8/colors/accent1_2" csCatId="accent1" phldr="1"/>
      <dgm:spPr/>
    </dgm:pt>
    <dgm:pt modelId="{68297A28-FF7E-45C7-A0F5-0910F8D7E5C6}">
      <dgm:prSet phldrT="[Text]" custT="1"/>
      <dgm:spPr/>
      <dgm:t>
        <a:bodyPr/>
        <a:lstStyle/>
        <a:p>
          <a:pPr algn="r"/>
          <a:r>
            <a:rPr lang="ar-JO" sz="2000" dirty="0" smtClean="0"/>
            <a:t>- ساهم موقع المملكة على خط القوافل التجارية بين مصر والشام في تطور تجارتهم</a:t>
          </a:r>
          <a:endParaRPr lang="ar-JO" sz="2000" dirty="0" smtClean="0"/>
        </a:p>
        <a:p>
          <a:pPr algn="r"/>
          <a:r>
            <a:rPr lang="ar-JO" sz="2000" dirty="0" smtClean="0"/>
            <a:t>- </a:t>
          </a:r>
          <a:r>
            <a:rPr lang="ar-JO" sz="2000" dirty="0" smtClean="0"/>
            <a:t>تاجروا مع الحضارة المصرية والفنقية ولكنعانية والبابلية</a:t>
          </a:r>
          <a:endParaRPr lang="ar-JO" sz="2000" dirty="0" smtClean="0"/>
        </a:p>
        <a:p>
          <a:pPr algn="r"/>
          <a:r>
            <a:rPr lang="ar-JO" sz="2000" dirty="0" smtClean="0"/>
            <a:t>- تاجروا في </a:t>
          </a:r>
          <a:r>
            <a:rPr lang="ar-JO" sz="2000" dirty="0" smtClean="0"/>
            <a:t>المنسوجات </a:t>
          </a:r>
          <a:r>
            <a:rPr lang="ar-JO" sz="2000" dirty="0" smtClean="0"/>
            <a:t>والمنتجات الزراعية </a:t>
          </a:r>
          <a:r>
            <a:rPr lang="ar-JO" sz="2000" dirty="0" smtClean="0"/>
            <a:t>والحيوانية</a:t>
          </a:r>
          <a:r>
            <a:rPr lang="ar-JO" sz="1900" dirty="0" smtClean="0"/>
            <a:t>.</a:t>
          </a:r>
          <a:endParaRPr lang="en-US" sz="1900" dirty="0"/>
        </a:p>
      </dgm:t>
    </dgm:pt>
    <dgm:pt modelId="{8085924D-4CA2-4741-BCD9-7CA2F9F0DDB4}" type="parTrans" cxnId="{E3CED8AF-C073-4877-978D-DF88DA97E4D1}">
      <dgm:prSet/>
      <dgm:spPr/>
      <dgm:t>
        <a:bodyPr/>
        <a:lstStyle/>
        <a:p>
          <a:endParaRPr lang="en-US"/>
        </a:p>
      </dgm:t>
    </dgm:pt>
    <dgm:pt modelId="{5579FF7A-786E-47C2-99DD-518567E32B61}" type="sibTrans" cxnId="{E3CED8AF-C073-4877-978D-DF88DA97E4D1}">
      <dgm:prSet/>
      <dgm:spPr/>
      <dgm:t>
        <a:bodyPr/>
        <a:lstStyle/>
        <a:p>
          <a:endParaRPr lang="en-US"/>
        </a:p>
      </dgm:t>
    </dgm:pt>
    <dgm:pt modelId="{90CBE848-4B35-47A0-A4EC-914A855E781C}">
      <dgm:prSet phldrT="[Text]" custT="1"/>
      <dgm:spPr>
        <a:solidFill>
          <a:srgbClr val="FFC000"/>
        </a:solidFill>
      </dgm:spPr>
      <dgm:t>
        <a:bodyPr/>
        <a:lstStyle/>
        <a:p>
          <a:pPr algn="r"/>
          <a:r>
            <a:rPr lang="ar-JO" sz="2400" dirty="0" smtClean="0"/>
            <a:t>- صنعوا الأدوات </a:t>
          </a:r>
          <a:r>
            <a:rPr lang="ar-JO" sz="2400" dirty="0" smtClean="0"/>
            <a:t>الفخارية</a:t>
          </a:r>
          <a:endParaRPr lang="ar-JO" sz="2400" dirty="0" smtClean="0"/>
        </a:p>
        <a:p>
          <a:pPr algn="r"/>
          <a:r>
            <a:rPr lang="ar-JO" sz="2400" dirty="0" smtClean="0"/>
            <a:t>- </a:t>
          </a:r>
          <a:r>
            <a:rPr lang="ar-JO" sz="2400" dirty="0" smtClean="0"/>
            <a:t>صنعوا الخناجر ورؤوس السهام من البرونز</a:t>
          </a:r>
        </a:p>
        <a:p>
          <a:pPr algn="r"/>
          <a:r>
            <a:rPr lang="ar-JO" sz="2400" dirty="0" smtClean="0"/>
            <a:t>- وصنعوا أدوات الزينة من الحديد والبرونز</a:t>
          </a:r>
          <a:endParaRPr lang="en-US" sz="2400" dirty="0"/>
        </a:p>
      </dgm:t>
    </dgm:pt>
    <dgm:pt modelId="{E98C56CB-D1F7-4EB3-B935-7FCFCBA53D2A}" type="parTrans" cxnId="{DD0B0E63-7C88-41BC-A981-3F88D822EAFF}">
      <dgm:prSet/>
      <dgm:spPr/>
      <dgm:t>
        <a:bodyPr/>
        <a:lstStyle/>
        <a:p>
          <a:endParaRPr lang="en-US"/>
        </a:p>
      </dgm:t>
    </dgm:pt>
    <dgm:pt modelId="{ACE308FE-3EEE-427D-AA1F-2E568C07E774}" type="sibTrans" cxnId="{DD0B0E63-7C88-41BC-A981-3F88D822EAFF}">
      <dgm:prSet/>
      <dgm:spPr/>
      <dgm:t>
        <a:bodyPr/>
        <a:lstStyle/>
        <a:p>
          <a:endParaRPr lang="en-US"/>
        </a:p>
      </dgm:t>
    </dgm:pt>
    <dgm:pt modelId="{820DD86A-646B-4AB9-8AF1-50C82BDFD3B3}">
      <dgm:prSet phldrT="[Text]" custT="1"/>
      <dgm:spPr>
        <a:solidFill>
          <a:srgbClr val="92D050"/>
        </a:solidFill>
      </dgm:spPr>
      <dgm:t>
        <a:bodyPr/>
        <a:lstStyle/>
        <a:p>
          <a:pPr algn="r"/>
          <a:r>
            <a:rPr lang="ar-JO" sz="1900" dirty="0" smtClean="0"/>
            <a:t>-</a:t>
          </a:r>
          <a:r>
            <a:rPr lang="ar-JO" sz="2400" dirty="0" smtClean="0"/>
            <a:t> زرعوا العنب </a:t>
          </a:r>
          <a:r>
            <a:rPr lang="ar-JO" sz="2400" dirty="0" smtClean="0"/>
            <a:t>والزيتون والقمح والشعير</a:t>
          </a:r>
          <a:endParaRPr lang="ar-JO" sz="2400" dirty="0" smtClean="0"/>
        </a:p>
        <a:p>
          <a:pPr algn="r"/>
          <a:r>
            <a:rPr lang="ar-JO" sz="2400" dirty="0" smtClean="0"/>
            <a:t>- بنوا الآبار</a:t>
          </a:r>
          <a:endParaRPr lang="ar-JO" sz="2400" dirty="0" smtClean="0"/>
        </a:p>
        <a:p>
          <a:pPr algn="r"/>
          <a:r>
            <a:rPr lang="ar-JO" sz="2400" dirty="0" smtClean="0"/>
            <a:t>- بنوا أبراج لحراسة المزارع</a:t>
          </a:r>
          <a:endParaRPr lang="ar-JO" sz="2400" dirty="0" smtClean="0"/>
        </a:p>
      </dgm:t>
    </dgm:pt>
    <dgm:pt modelId="{DB5A57AB-8EEF-4A9C-A81C-D39F855F7BC2}" type="parTrans" cxnId="{A9B8A0F1-6BBE-410A-AB74-A5EC382BE6B4}">
      <dgm:prSet/>
      <dgm:spPr/>
      <dgm:t>
        <a:bodyPr/>
        <a:lstStyle/>
        <a:p>
          <a:endParaRPr lang="en-US"/>
        </a:p>
      </dgm:t>
    </dgm:pt>
    <dgm:pt modelId="{83052750-1CCA-4B50-AB68-6CC38A318C03}" type="sibTrans" cxnId="{A9B8A0F1-6BBE-410A-AB74-A5EC382BE6B4}">
      <dgm:prSet/>
      <dgm:spPr/>
      <dgm:t>
        <a:bodyPr/>
        <a:lstStyle/>
        <a:p>
          <a:endParaRPr lang="en-US"/>
        </a:p>
      </dgm:t>
    </dgm:pt>
    <dgm:pt modelId="{8A96E8FB-00D1-4447-94E6-7FC75C2212E2}" type="pres">
      <dgm:prSet presAssocID="{FDD854E4-49C3-44A6-A269-4CAE5064695E}" presName="Name0" presStyleCnt="0">
        <dgm:presLayoutVars>
          <dgm:dir/>
          <dgm:resizeHandles val="exact"/>
        </dgm:presLayoutVars>
      </dgm:prSet>
      <dgm:spPr/>
    </dgm:pt>
    <dgm:pt modelId="{5EC217D8-8CBA-4DA3-9640-DAED198DDE08}" type="pres">
      <dgm:prSet presAssocID="{FDD854E4-49C3-44A6-A269-4CAE5064695E}" presName="bkgdShp" presStyleLbl="alignAccFollowNode1" presStyleIdx="0" presStyleCnt="1"/>
      <dgm:spPr/>
    </dgm:pt>
    <dgm:pt modelId="{A49A0319-513E-40CD-A6B8-C0FA5EF7CFFC}" type="pres">
      <dgm:prSet presAssocID="{FDD854E4-49C3-44A6-A269-4CAE5064695E}" presName="linComp" presStyleCnt="0"/>
      <dgm:spPr/>
    </dgm:pt>
    <dgm:pt modelId="{4600ADC3-0A11-442B-837F-26968D5FED70}" type="pres">
      <dgm:prSet presAssocID="{68297A28-FF7E-45C7-A0F5-0910F8D7E5C6}" presName="compNode" presStyleCnt="0"/>
      <dgm:spPr/>
    </dgm:pt>
    <dgm:pt modelId="{4B87843A-E5B7-4FE6-A468-89F590C5E797}" type="pres">
      <dgm:prSet presAssocID="{68297A28-FF7E-45C7-A0F5-0910F8D7E5C6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64AE1E-AFB3-4DA5-9BE8-9270C3948EB7}" type="pres">
      <dgm:prSet presAssocID="{68297A28-FF7E-45C7-A0F5-0910F8D7E5C6}" presName="invisiNode" presStyleLbl="node1" presStyleIdx="0" presStyleCnt="3"/>
      <dgm:spPr/>
    </dgm:pt>
    <dgm:pt modelId="{B4D1EB5B-89F1-45A3-B391-F4017122E1BF}" type="pres">
      <dgm:prSet presAssocID="{68297A28-FF7E-45C7-A0F5-0910F8D7E5C6}" presName="imagNode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9000" b="-29000"/>
          </a:stretch>
        </a:blipFill>
      </dgm:spPr>
    </dgm:pt>
    <dgm:pt modelId="{1FD7A983-F80C-46BC-9D16-F1DC1FC8D298}" type="pres">
      <dgm:prSet presAssocID="{5579FF7A-786E-47C2-99DD-518567E32B61}" presName="sibTrans" presStyleLbl="sibTrans2D1" presStyleIdx="0" presStyleCnt="0"/>
      <dgm:spPr/>
      <dgm:t>
        <a:bodyPr/>
        <a:lstStyle/>
        <a:p>
          <a:endParaRPr lang="en-US"/>
        </a:p>
      </dgm:t>
    </dgm:pt>
    <dgm:pt modelId="{4C9F3E15-9646-4D76-92DD-A78911746E59}" type="pres">
      <dgm:prSet presAssocID="{90CBE848-4B35-47A0-A4EC-914A855E781C}" presName="compNode" presStyleCnt="0"/>
      <dgm:spPr/>
    </dgm:pt>
    <dgm:pt modelId="{672674E0-820C-4830-B651-4E947AA40A26}" type="pres">
      <dgm:prSet presAssocID="{90CBE848-4B35-47A0-A4EC-914A855E781C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3AD110-518D-4651-85E2-436DFA1BAD59}" type="pres">
      <dgm:prSet presAssocID="{90CBE848-4B35-47A0-A4EC-914A855E781C}" presName="invisiNode" presStyleLbl="node1" presStyleIdx="1" presStyleCnt="3"/>
      <dgm:spPr/>
    </dgm:pt>
    <dgm:pt modelId="{8CC7FE3E-4C87-4B5E-B9A7-4E710956A314}" type="pres">
      <dgm:prSet presAssocID="{90CBE848-4B35-47A0-A4EC-914A855E781C}" presName="imagNode" presStyleLbl="fgImgPlace1" presStyleIdx="1" presStyleCnt="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</dgm:spPr>
    </dgm:pt>
    <dgm:pt modelId="{EC13FE46-B3D7-402A-A944-7EB555C4C32F}" type="pres">
      <dgm:prSet presAssocID="{ACE308FE-3EEE-427D-AA1F-2E568C07E774}" presName="sibTrans" presStyleLbl="sibTrans2D1" presStyleIdx="0" presStyleCnt="0"/>
      <dgm:spPr/>
      <dgm:t>
        <a:bodyPr/>
        <a:lstStyle/>
        <a:p>
          <a:endParaRPr lang="en-US"/>
        </a:p>
      </dgm:t>
    </dgm:pt>
    <dgm:pt modelId="{61A1C8E3-1829-4114-AE09-86A06DFFFBB6}" type="pres">
      <dgm:prSet presAssocID="{820DD86A-646B-4AB9-8AF1-50C82BDFD3B3}" presName="compNode" presStyleCnt="0"/>
      <dgm:spPr/>
    </dgm:pt>
    <dgm:pt modelId="{14CA2595-3EFE-42C7-A3F3-3A4A6DCF37E2}" type="pres">
      <dgm:prSet presAssocID="{820DD86A-646B-4AB9-8AF1-50C82BDFD3B3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8E0840-720B-49CB-9FBD-BC4671FEE350}" type="pres">
      <dgm:prSet presAssocID="{820DD86A-646B-4AB9-8AF1-50C82BDFD3B3}" presName="invisiNode" presStyleLbl="node1" presStyleIdx="2" presStyleCnt="3"/>
      <dgm:spPr/>
    </dgm:pt>
    <dgm:pt modelId="{AF5A89BB-0D17-4ACB-9177-F9E21BD2DD73}" type="pres">
      <dgm:prSet presAssocID="{820DD86A-646B-4AB9-8AF1-50C82BDFD3B3}" presName="imagNode" presStyleLbl="fgImgPlace1" presStyleIdx="2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4000" b="-14000"/>
          </a:stretch>
        </a:blipFill>
      </dgm:spPr>
    </dgm:pt>
  </dgm:ptLst>
  <dgm:cxnLst>
    <dgm:cxn modelId="{A9B8A0F1-6BBE-410A-AB74-A5EC382BE6B4}" srcId="{FDD854E4-49C3-44A6-A269-4CAE5064695E}" destId="{820DD86A-646B-4AB9-8AF1-50C82BDFD3B3}" srcOrd="2" destOrd="0" parTransId="{DB5A57AB-8EEF-4A9C-A81C-D39F855F7BC2}" sibTransId="{83052750-1CCA-4B50-AB68-6CC38A318C03}"/>
    <dgm:cxn modelId="{E3CED8AF-C073-4877-978D-DF88DA97E4D1}" srcId="{FDD854E4-49C3-44A6-A269-4CAE5064695E}" destId="{68297A28-FF7E-45C7-A0F5-0910F8D7E5C6}" srcOrd="0" destOrd="0" parTransId="{8085924D-4CA2-4741-BCD9-7CA2F9F0DDB4}" sibTransId="{5579FF7A-786E-47C2-99DD-518567E32B61}"/>
    <dgm:cxn modelId="{DDB6E450-BE85-4E4F-8DCC-5186238CFE63}" type="presOf" srcId="{ACE308FE-3EEE-427D-AA1F-2E568C07E774}" destId="{EC13FE46-B3D7-402A-A944-7EB555C4C32F}" srcOrd="0" destOrd="0" presId="urn:microsoft.com/office/officeart/2005/8/layout/pList2"/>
    <dgm:cxn modelId="{1B31F332-B09F-4CBD-B49A-711DB8C1C183}" type="presOf" srcId="{820DD86A-646B-4AB9-8AF1-50C82BDFD3B3}" destId="{14CA2595-3EFE-42C7-A3F3-3A4A6DCF37E2}" srcOrd="0" destOrd="0" presId="urn:microsoft.com/office/officeart/2005/8/layout/pList2"/>
    <dgm:cxn modelId="{9232A674-9DA3-4864-8B32-E30746FC4290}" type="presOf" srcId="{5579FF7A-786E-47C2-99DD-518567E32B61}" destId="{1FD7A983-F80C-46BC-9D16-F1DC1FC8D298}" srcOrd="0" destOrd="0" presId="urn:microsoft.com/office/officeart/2005/8/layout/pList2"/>
    <dgm:cxn modelId="{07B01AD5-AA58-44AF-BA17-AF9D357720B4}" type="presOf" srcId="{68297A28-FF7E-45C7-A0F5-0910F8D7E5C6}" destId="{4B87843A-E5B7-4FE6-A468-89F590C5E797}" srcOrd="0" destOrd="0" presId="urn:microsoft.com/office/officeart/2005/8/layout/pList2"/>
    <dgm:cxn modelId="{FECF585E-7DA5-4C6E-A80F-45EFD6770278}" type="presOf" srcId="{90CBE848-4B35-47A0-A4EC-914A855E781C}" destId="{672674E0-820C-4830-B651-4E947AA40A26}" srcOrd="0" destOrd="0" presId="urn:microsoft.com/office/officeart/2005/8/layout/pList2"/>
    <dgm:cxn modelId="{DD0B0E63-7C88-41BC-A981-3F88D822EAFF}" srcId="{FDD854E4-49C3-44A6-A269-4CAE5064695E}" destId="{90CBE848-4B35-47A0-A4EC-914A855E781C}" srcOrd="1" destOrd="0" parTransId="{E98C56CB-D1F7-4EB3-B935-7FCFCBA53D2A}" sibTransId="{ACE308FE-3EEE-427D-AA1F-2E568C07E774}"/>
    <dgm:cxn modelId="{F88A1421-14EB-47A9-8AE8-697F78449C4B}" type="presOf" srcId="{FDD854E4-49C3-44A6-A269-4CAE5064695E}" destId="{8A96E8FB-00D1-4447-94E6-7FC75C2212E2}" srcOrd="0" destOrd="0" presId="urn:microsoft.com/office/officeart/2005/8/layout/pList2"/>
    <dgm:cxn modelId="{ABCDB58E-6506-4EF0-BCAA-E01DFAAD8D23}" type="presParOf" srcId="{8A96E8FB-00D1-4447-94E6-7FC75C2212E2}" destId="{5EC217D8-8CBA-4DA3-9640-DAED198DDE08}" srcOrd="0" destOrd="0" presId="urn:microsoft.com/office/officeart/2005/8/layout/pList2"/>
    <dgm:cxn modelId="{0FB419CF-75EB-406C-A646-BF63EF8EE265}" type="presParOf" srcId="{8A96E8FB-00D1-4447-94E6-7FC75C2212E2}" destId="{A49A0319-513E-40CD-A6B8-C0FA5EF7CFFC}" srcOrd="1" destOrd="0" presId="urn:microsoft.com/office/officeart/2005/8/layout/pList2"/>
    <dgm:cxn modelId="{13460ED0-BAA7-4ECD-9BCD-E15ECC6A1F3E}" type="presParOf" srcId="{A49A0319-513E-40CD-A6B8-C0FA5EF7CFFC}" destId="{4600ADC3-0A11-442B-837F-26968D5FED70}" srcOrd="0" destOrd="0" presId="urn:microsoft.com/office/officeart/2005/8/layout/pList2"/>
    <dgm:cxn modelId="{24EA168F-4F98-4ECB-97A7-6B9A9F641F24}" type="presParOf" srcId="{4600ADC3-0A11-442B-837F-26968D5FED70}" destId="{4B87843A-E5B7-4FE6-A468-89F590C5E797}" srcOrd="0" destOrd="0" presId="urn:microsoft.com/office/officeart/2005/8/layout/pList2"/>
    <dgm:cxn modelId="{E26B469D-AAC1-4DEC-8B52-D2679DF4E643}" type="presParOf" srcId="{4600ADC3-0A11-442B-837F-26968D5FED70}" destId="{C564AE1E-AFB3-4DA5-9BE8-9270C3948EB7}" srcOrd="1" destOrd="0" presId="urn:microsoft.com/office/officeart/2005/8/layout/pList2"/>
    <dgm:cxn modelId="{95CA7D73-C4F7-400B-BFB7-0384DDE3499B}" type="presParOf" srcId="{4600ADC3-0A11-442B-837F-26968D5FED70}" destId="{B4D1EB5B-89F1-45A3-B391-F4017122E1BF}" srcOrd="2" destOrd="0" presId="urn:microsoft.com/office/officeart/2005/8/layout/pList2"/>
    <dgm:cxn modelId="{25FC2862-5BF7-4126-BBB0-ABD41BDDFF5C}" type="presParOf" srcId="{A49A0319-513E-40CD-A6B8-C0FA5EF7CFFC}" destId="{1FD7A983-F80C-46BC-9D16-F1DC1FC8D298}" srcOrd="1" destOrd="0" presId="urn:microsoft.com/office/officeart/2005/8/layout/pList2"/>
    <dgm:cxn modelId="{703116AA-8158-49B0-8445-E7D85399C379}" type="presParOf" srcId="{A49A0319-513E-40CD-A6B8-C0FA5EF7CFFC}" destId="{4C9F3E15-9646-4D76-92DD-A78911746E59}" srcOrd="2" destOrd="0" presId="urn:microsoft.com/office/officeart/2005/8/layout/pList2"/>
    <dgm:cxn modelId="{F8A338CF-9818-41D0-96ED-C61EC61F84D0}" type="presParOf" srcId="{4C9F3E15-9646-4D76-92DD-A78911746E59}" destId="{672674E0-820C-4830-B651-4E947AA40A26}" srcOrd="0" destOrd="0" presId="urn:microsoft.com/office/officeart/2005/8/layout/pList2"/>
    <dgm:cxn modelId="{B9F24D35-77A1-4FAD-9298-E310B1A86687}" type="presParOf" srcId="{4C9F3E15-9646-4D76-92DD-A78911746E59}" destId="{A03AD110-518D-4651-85E2-436DFA1BAD59}" srcOrd="1" destOrd="0" presId="urn:microsoft.com/office/officeart/2005/8/layout/pList2"/>
    <dgm:cxn modelId="{504472E8-DFD3-48AE-8610-0EF31E8CB9FA}" type="presParOf" srcId="{4C9F3E15-9646-4D76-92DD-A78911746E59}" destId="{8CC7FE3E-4C87-4B5E-B9A7-4E710956A314}" srcOrd="2" destOrd="0" presId="urn:microsoft.com/office/officeart/2005/8/layout/pList2"/>
    <dgm:cxn modelId="{4C84768C-F6B5-486A-AA8D-801DB3CE190D}" type="presParOf" srcId="{A49A0319-513E-40CD-A6B8-C0FA5EF7CFFC}" destId="{EC13FE46-B3D7-402A-A944-7EB555C4C32F}" srcOrd="3" destOrd="0" presId="urn:microsoft.com/office/officeart/2005/8/layout/pList2"/>
    <dgm:cxn modelId="{B5ECC75D-6486-457E-BD80-66A733375A02}" type="presParOf" srcId="{A49A0319-513E-40CD-A6B8-C0FA5EF7CFFC}" destId="{61A1C8E3-1829-4114-AE09-86A06DFFFBB6}" srcOrd="4" destOrd="0" presId="urn:microsoft.com/office/officeart/2005/8/layout/pList2"/>
    <dgm:cxn modelId="{DE14230E-0DE0-4EC6-80F1-EF2BA27510D1}" type="presParOf" srcId="{61A1C8E3-1829-4114-AE09-86A06DFFFBB6}" destId="{14CA2595-3EFE-42C7-A3F3-3A4A6DCF37E2}" srcOrd="0" destOrd="0" presId="urn:microsoft.com/office/officeart/2005/8/layout/pList2"/>
    <dgm:cxn modelId="{E48E4E5B-BC93-4BD4-B3E2-D373F5B1EA9C}" type="presParOf" srcId="{61A1C8E3-1829-4114-AE09-86A06DFFFBB6}" destId="{AF8E0840-720B-49CB-9FBD-BC4671FEE350}" srcOrd="1" destOrd="0" presId="urn:microsoft.com/office/officeart/2005/8/layout/pList2"/>
    <dgm:cxn modelId="{6DEFF2E6-8FE8-445B-9AD4-333184BEAD00}" type="presParOf" srcId="{61A1C8E3-1829-4114-AE09-86A06DFFFBB6}" destId="{AF5A89BB-0D17-4ACB-9177-F9E21BD2DD73}" srcOrd="2" destOrd="0" presId="urn:microsoft.com/office/officeart/2005/8/layout/p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C217D8-8CBA-4DA3-9640-DAED198DDE08}">
      <dsp:nvSpPr>
        <dsp:cNvPr id="0" name=""/>
        <dsp:cNvSpPr/>
      </dsp:nvSpPr>
      <dsp:spPr>
        <a:xfrm>
          <a:off x="0" y="0"/>
          <a:ext cx="10515600" cy="1958102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D1EB5B-89F1-45A3-B391-F4017122E1BF}">
      <dsp:nvSpPr>
        <dsp:cNvPr id="0" name=""/>
        <dsp:cNvSpPr/>
      </dsp:nvSpPr>
      <dsp:spPr>
        <a:xfrm>
          <a:off x="315468" y="261080"/>
          <a:ext cx="3088957" cy="1435941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9000" b="-29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87843A-E5B7-4FE6-A468-89F590C5E797}">
      <dsp:nvSpPr>
        <dsp:cNvPr id="0" name=""/>
        <dsp:cNvSpPr/>
      </dsp:nvSpPr>
      <dsp:spPr>
        <a:xfrm rot="10800000">
          <a:off x="315468" y="1958102"/>
          <a:ext cx="3088957" cy="2393235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lvl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000" kern="1200" dirty="0" smtClean="0"/>
            <a:t>- ساهم موقع المملكة على خط القوافل التجارية بين مصر والشام في تطور تجارتهم</a:t>
          </a:r>
          <a:endParaRPr lang="ar-JO" sz="2000" kern="1200" dirty="0" smtClean="0"/>
        </a:p>
        <a:p>
          <a:pPr lvl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000" kern="1200" dirty="0" smtClean="0"/>
            <a:t>- </a:t>
          </a:r>
          <a:r>
            <a:rPr lang="ar-JO" sz="2000" kern="1200" dirty="0" smtClean="0"/>
            <a:t>تاجروا مع الحضارة المصرية والفنقية ولكنعانية والبابلية</a:t>
          </a:r>
          <a:endParaRPr lang="ar-JO" sz="2000" kern="1200" dirty="0" smtClean="0"/>
        </a:p>
        <a:p>
          <a:pPr lvl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000" kern="1200" dirty="0" smtClean="0"/>
            <a:t>- تاجروا في </a:t>
          </a:r>
          <a:r>
            <a:rPr lang="ar-JO" sz="2000" kern="1200" dirty="0" smtClean="0"/>
            <a:t>المنسوجات </a:t>
          </a:r>
          <a:r>
            <a:rPr lang="ar-JO" sz="2000" kern="1200" dirty="0" smtClean="0"/>
            <a:t>والمنتجات الزراعية </a:t>
          </a:r>
          <a:r>
            <a:rPr lang="ar-JO" sz="2000" kern="1200" dirty="0" smtClean="0"/>
            <a:t>والحيوانية</a:t>
          </a:r>
          <a:r>
            <a:rPr lang="ar-JO" sz="1900" kern="1200" dirty="0" smtClean="0"/>
            <a:t>.</a:t>
          </a:r>
          <a:endParaRPr lang="en-US" sz="1900" kern="1200" dirty="0"/>
        </a:p>
      </dsp:txBody>
      <dsp:txXfrm rot="10800000">
        <a:off x="389068" y="1958102"/>
        <a:ext cx="2941757" cy="2319635"/>
      </dsp:txXfrm>
    </dsp:sp>
    <dsp:sp modelId="{8CC7FE3E-4C87-4B5E-B9A7-4E710956A314}">
      <dsp:nvSpPr>
        <dsp:cNvPr id="0" name=""/>
        <dsp:cNvSpPr/>
      </dsp:nvSpPr>
      <dsp:spPr>
        <a:xfrm>
          <a:off x="3713321" y="261080"/>
          <a:ext cx="3088957" cy="1435941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2674E0-820C-4830-B651-4E947AA40A26}">
      <dsp:nvSpPr>
        <dsp:cNvPr id="0" name=""/>
        <dsp:cNvSpPr/>
      </dsp:nvSpPr>
      <dsp:spPr>
        <a:xfrm rot="10800000">
          <a:off x="3713321" y="1958102"/>
          <a:ext cx="3088957" cy="2393235"/>
        </a:xfrm>
        <a:prstGeom prst="round2SameRect">
          <a:avLst>
            <a:gd name="adj1" fmla="val 10500"/>
            <a:gd name="adj2" fmla="val 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t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kern="1200" dirty="0" smtClean="0"/>
            <a:t>- صنعوا الأدوات </a:t>
          </a:r>
          <a:r>
            <a:rPr lang="ar-JO" sz="2400" kern="1200" dirty="0" smtClean="0"/>
            <a:t>الفخارية</a:t>
          </a:r>
          <a:endParaRPr lang="ar-JO" sz="2400" kern="1200" dirty="0" smtClean="0"/>
        </a:p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kern="1200" dirty="0" smtClean="0"/>
            <a:t>- </a:t>
          </a:r>
          <a:r>
            <a:rPr lang="ar-JO" sz="2400" kern="1200" dirty="0" smtClean="0"/>
            <a:t>صنعوا الخناجر ورؤوس السهام من البرونز</a:t>
          </a:r>
        </a:p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kern="1200" dirty="0" smtClean="0"/>
            <a:t>- وصنعوا أدوات الزينة من الحديد والبرونز</a:t>
          </a:r>
          <a:endParaRPr lang="en-US" sz="2400" kern="1200" dirty="0"/>
        </a:p>
      </dsp:txBody>
      <dsp:txXfrm rot="10800000">
        <a:off x="3786921" y="1958102"/>
        <a:ext cx="2941757" cy="2319635"/>
      </dsp:txXfrm>
    </dsp:sp>
    <dsp:sp modelId="{AF5A89BB-0D17-4ACB-9177-F9E21BD2DD73}">
      <dsp:nvSpPr>
        <dsp:cNvPr id="0" name=""/>
        <dsp:cNvSpPr/>
      </dsp:nvSpPr>
      <dsp:spPr>
        <a:xfrm>
          <a:off x="7111174" y="261080"/>
          <a:ext cx="3088957" cy="1435941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4000" b="-14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CA2595-3EFE-42C7-A3F3-3A4A6DCF37E2}">
      <dsp:nvSpPr>
        <dsp:cNvPr id="0" name=""/>
        <dsp:cNvSpPr/>
      </dsp:nvSpPr>
      <dsp:spPr>
        <a:xfrm rot="10800000">
          <a:off x="7111174" y="1958102"/>
          <a:ext cx="3088957" cy="2393235"/>
        </a:xfrm>
        <a:prstGeom prst="round2SameRect">
          <a:avLst>
            <a:gd name="adj1" fmla="val 10500"/>
            <a:gd name="adj2" fmla="val 0"/>
          </a:avLst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t" anchorCtr="0">
          <a:noAutofit/>
        </a:bodyPr>
        <a:lstStyle/>
        <a:p>
          <a:pPr lvl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1900" kern="1200" dirty="0" smtClean="0"/>
            <a:t>-</a:t>
          </a:r>
          <a:r>
            <a:rPr lang="ar-JO" sz="2400" kern="1200" dirty="0" smtClean="0"/>
            <a:t> زرعوا العنب </a:t>
          </a:r>
          <a:r>
            <a:rPr lang="ar-JO" sz="2400" kern="1200" dirty="0" smtClean="0"/>
            <a:t>والزيتون والقمح والشعير</a:t>
          </a:r>
          <a:endParaRPr lang="ar-JO" sz="2400" kern="1200" dirty="0" smtClean="0"/>
        </a:p>
        <a:p>
          <a:pPr lvl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kern="1200" dirty="0" smtClean="0"/>
            <a:t>- بنوا الآبار</a:t>
          </a:r>
          <a:endParaRPr lang="ar-JO" sz="2400" kern="1200" dirty="0" smtClean="0"/>
        </a:p>
        <a:p>
          <a:pPr lvl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kern="1200" dirty="0" smtClean="0"/>
            <a:t>- بنوا أبراج لحراسة المزارع</a:t>
          </a:r>
          <a:endParaRPr lang="ar-JO" sz="2400" kern="1200" dirty="0" smtClean="0"/>
        </a:p>
      </dsp:txBody>
      <dsp:txXfrm rot="10800000">
        <a:off x="7184774" y="1958102"/>
        <a:ext cx="2941757" cy="23196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  <dgm:cat type="picture" pri="24000"/>
    <dgm:cat type="pictureconvert" pri="2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27/12/1441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308675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27/12/1441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568475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27/12/1441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718647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27/12/1441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653266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27/12/1441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46945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27/12/1441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256467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27/12/1441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547269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27/12/1441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475879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27/12/1441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623699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27/12/1441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935640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27/12/1441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529074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8484C5-08B3-4D89-B030-591E37F35AD0}" type="datetimeFigureOut">
              <a:rPr lang="ar-JO" smtClean="0"/>
              <a:t>27/12/1441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15514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f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794" y="426721"/>
            <a:ext cx="9144000" cy="163721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rtl="1"/>
            <a:r>
              <a:rPr lang="ar-JO" sz="2800" dirty="0" smtClean="0"/>
              <a:t> الحضارة العمونية</a:t>
            </a:r>
            <a:endParaRPr lang="ar-JO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6583" y="2565717"/>
            <a:ext cx="9144000" cy="342578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ar-JO" dirty="0" smtClean="0"/>
          </a:p>
          <a:p>
            <a:r>
              <a:rPr lang="ar-JO" dirty="0" smtClean="0">
                <a:solidFill>
                  <a:srgbClr val="0070C0"/>
                </a:solidFill>
              </a:rPr>
              <a:t>أولا: </a:t>
            </a:r>
            <a:r>
              <a:rPr lang="ar-JO" dirty="0" smtClean="0"/>
              <a:t>الموطن والنشأة</a:t>
            </a:r>
          </a:p>
          <a:p>
            <a:r>
              <a:rPr lang="ar-JO" dirty="0" smtClean="0">
                <a:solidFill>
                  <a:srgbClr val="0070C0"/>
                </a:solidFill>
              </a:rPr>
              <a:t>ثانيا: </a:t>
            </a:r>
            <a:r>
              <a:rPr lang="ar-JO" dirty="0" smtClean="0"/>
              <a:t>آثار مملكة عمون</a:t>
            </a:r>
            <a:endParaRPr lang="ar-JO" dirty="0" smtClean="0"/>
          </a:p>
          <a:p>
            <a:r>
              <a:rPr lang="ar-JO" dirty="0" smtClean="0">
                <a:solidFill>
                  <a:srgbClr val="0070C0"/>
                </a:solidFill>
              </a:rPr>
              <a:t>ثالثا:</a:t>
            </a:r>
            <a:r>
              <a:rPr lang="ar-JO" dirty="0" smtClean="0"/>
              <a:t> </a:t>
            </a:r>
            <a:r>
              <a:rPr lang="ar-JO" dirty="0" smtClean="0"/>
              <a:t>المظاهر الحضارية لمملكة عمون:</a:t>
            </a:r>
          </a:p>
          <a:p>
            <a:r>
              <a:rPr lang="ar-JO" dirty="0" smtClean="0"/>
              <a:t>الحياة الاقتصادية </a:t>
            </a:r>
          </a:p>
          <a:p>
            <a:r>
              <a:rPr lang="ar-JO" dirty="0" smtClean="0"/>
              <a:t>الديانة</a:t>
            </a:r>
            <a:endParaRPr lang="ar-JO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7428" y="426721"/>
            <a:ext cx="2142309" cy="1210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57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 smtClean="0"/>
              <a:t>    الموطن والنشأة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r" rtl="1"/>
            <a:r>
              <a:rPr lang="ar-JO" dirty="0" smtClean="0"/>
              <a:t>نشأت المملكة </a:t>
            </a:r>
            <a:r>
              <a:rPr lang="ar-JO" dirty="0" smtClean="0"/>
              <a:t>العمونية </a:t>
            </a:r>
            <a:r>
              <a:rPr lang="ar-JO" dirty="0" smtClean="0"/>
              <a:t>على أرض الأردن </a:t>
            </a:r>
            <a:r>
              <a:rPr lang="ar-JO" dirty="0" smtClean="0"/>
              <a:t>بسبب: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0070C0"/>
                </a:solidFill>
              </a:rPr>
              <a:t>1</a:t>
            </a:r>
            <a:r>
              <a:rPr lang="ar-JO" dirty="0" smtClean="0">
                <a:solidFill>
                  <a:srgbClr val="0070C0"/>
                </a:solidFill>
              </a:rPr>
              <a:t>- وفرة المياه  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2</a:t>
            </a:r>
            <a:r>
              <a:rPr lang="ar-JO" dirty="0" smtClean="0">
                <a:solidFill>
                  <a:srgbClr val="0070C0"/>
                </a:solidFill>
              </a:rPr>
              <a:t>– </a:t>
            </a:r>
            <a:r>
              <a:rPr lang="ar-JO" dirty="0" smtClean="0">
                <a:solidFill>
                  <a:srgbClr val="0070C0"/>
                </a:solidFill>
              </a:rPr>
              <a:t>خصوبة تربتها 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3- وقوعها على الطريق التجاري المسمى بالطريق الملوكي</a:t>
            </a:r>
            <a:endParaRPr lang="ar-JO" dirty="0" smtClean="0">
              <a:solidFill>
                <a:srgbClr val="0070C0"/>
              </a:solidFill>
            </a:endParaRPr>
          </a:p>
          <a:p>
            <a:pPr algn="r" rtl="1"/>
            <a:r>
              <a:rPr lang="ar-JO" dirty="0" smtClean="0"/>
              <a:t>امتدت بين </a:t>
            </a:r>
            <a:r>
              <a:rPr lang="ar-JO" dirty="0" smtClean="0"/>
              <a:t>نهر الزرقاء</a:t>
            </a:r>
            <a:r>
              <a:rPr lang="ar-JO" dirty="0" smtClean="0"/>
              <a:t> </a:t>
            </a:r>
            <a:r>
              <a:rPr lang="ar-JO" dirty="0" smtClean="0"/>
              <a:t>شمالا ووادي </a:t>
            </a:r>
            <a:r>
              <a:rPr lang="ar-JO" dirty="0" smtClean="0"/>
              <a:t>الموجب جنوبا.</a:t>
            </a:r>
            <a:endParaRPr lang="ar-JO" dirty="0" smtClean="0"/>
          </a:p>
          <a:p>
            <a:pPr algn="r" rtl="1"/>
            <a:r>
              <a:rPr lang="ar-JO" dirty="0" smtClean="0"/>
              <a:t>أقام العمونيون عاصمتهم ربة عمون (دار الملك) حول </a:t>
            </a:r>
          </a:p>
          <a:p>
            <a:pPr marL="0" indent="0" algn="r" rtl="1">
              <a:buNone/>
            </a:pPr>
            <a:r>
              <a:rPr lang="ar-JO" dirty="0" smtClean="0"/>
              <a:t>منابع نهر الزرقاء في جبل القلعة في عمان حاليا.</a:t>
            </a:r>
            <a:endParaRPr lang="ar-JO" dirty="0" smtClean="0"/>
          </a:p>
          <a:p>
            <a:pPr marL="0" indent="0" algn="r" rtl="1">
              <a:buNone/>
            </a:pPr>
            <a:r>
              <a:rPr lang="ar-JO" dirty="0">
                <a:solidFill>
                  <a:srgbClr val="FF0000"/>
                </a:solidFill>
              </a:rPr>
              <a:t> </a:t>
            </a:r>
            <a:r>
              <a:rPr lang="ar-JO" dirty="0" smtClean="0">
                <a:solidFill>
                  <a:srgbClr val="FF0000"/>
                </a:solidFill>
              </a:rPr>
              <a:t>       فسر</a:t>
            </a:r>
            <a:r>
              <a:rPr lang="ar-JO" dirty="0">
                <a:solidFill>
                  <a:srgbClr val="FF0000"/>
                </a:solidFill>
              </a:rPr>
              <a:t>: </a:t>
            </a:r>
            <a:r>
              <a:rPr lang="ar-JO" dirty="0" smtClean="0"/>
              <a:t>أقام العمونيون عاصمتهم على جبل القلعة.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B050"/>
                </a:solidFill>
              </a:rPr>
              <a:t>لحصانة الموقع على قمة الجبل ولتكون مشرفة عما حولها.</a:t>
            </a:r>
            <a:endParaRPr lang="ar-JO" dirty="0">
              <a:solidFill>
                <a:srgbClr val="00B050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endParaRPr lang="ar-JO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870" y="1930128"/>
            <a:ext cx="3733800" cy="4012795"/>
          </a:xfrm>
          <a:prstGeom prst="rect">
            <a:avLst/>
          </a:prstGeom>
        </p:spPr>
      </p:pic>
      <p:pic>
        <p:nvPicPr>
          <p:cNvPr id="7" name="Picture 6" descr="Spotprent Smiley Vragen · Gratis afbeelding op Pixabay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4788" y="4995297"/>
            <a:ext cx="799012" cy="595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4157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 smtClean="0"/>
              <a:t>الطريق الملوكي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/>
            <a:r>
              <a:rPr lang="ar-JO" dirty="0" smtClean="0">
                <a:solidFill>
                  <a:srgbClr val="0070C0"/>
                </a:solidFill>
              </a:rPr>
              <a:t>الطريق الملوك: </a:t>
            </a:r>
            <a:r>
              <a:rPr lang="ar-JO" dirty="0" smtClean="0"/>
              <a:t>هو الطريق الذي سلكته القوافل التجارية </a:t>
            </a:r>
          </a:p>
          <a:p>
            <a:pPr marL="0" indent="0" algn="r" rtl="1">
              <a:buNone/>
            </a:pPr>
            <a:r>
              <a:rPr lang="ar-JO" dirty="0" smtClean="0"/>
              <a:t>القادمة من</a:t>
            </a:r>
            <a:r>
              <a:rPr lang="ar-JO" dirty="0" smtClean="0"/>
              <a:t> </a:t>
            </a:r>
            <a:r>
              <a:rPr lang="ar-JO" dirty="0" smtClean="0">
                <a:solidFill>
                  <a:srgbClr val="00B050"/>
                </a:solidFill>
              </a:rPr>
              <a:t>مصر</a:t>
            </a:r>
            <a:r>
              <a:rPr lang="ar-JO" dirty="0" smtClean="0"/>
              <a:t> </a:t>
            </a:r>
            <a:r>
              <a:rPr lang="ar-JO" dirty="0" smtClean="0">
                <a:solidFill>
                  <a:srgbClr val="FFC000"/>
                </a:solidFill>
              </a:rPr>
              <a:t>والجزيرة العربية </a:t>
            </a:r>
            <a:r>
              <a:rPr lang="ar-JO" dirty="0" smtClean="0"/>
              <a:t>إلى </a:t>
            </a:r>
            <a:r>
              <a:rPr lang="ar-JO" dirty="0" smtClean="0">
                <a:solidFill>
                  <a:srgbClr val="C00000"/>
                </a:solidFill>
              </a:rPr>
              <a:t>بلاد الشام  </a:t>
            </a:r>
          </a:p>
          <a:p>
            <a:pPr marL="0" indent="0" algn="r" rtl="1">
              <a:buNone/>
            </a:pPr>
            <a:r>
              <a:rPr lang="ar-JO" dirty="0" smtClean="0"/>
              <a:t>مرورا من </a:t>
            </a:r>
            <a:r>
              <a:rPr lang="ar-JO" dirty="0" smtClean="0">
                <a:solidFill>
                  <a:srgbClr val="FF0000"/>
                </a:solidFill>
              </a:rPr>
              <a:t>خليج العقبة </a:t>
            </a:r>
            <a:r>
              <a:rPr lang="ar-JO" dirty="0" smtClean="0"/>
              <a:t>تجاه الشمال مارا </a:t>
            </a:r>
            <a:r>
              <a:rPr lang="ar-JO" dirty="0" smtClean="0">
                <a:solidFill>
                  <a:srgbClr val="FF0000"/>
                </a:solidFill>
              </a:rPr>
              <a:t>بربة عمون </a:t>
            </a:r>
            <a:r>
              <a:rPr lang="ar-JO" dirty="0" smtClean="0"/>
              <a:t>إلى دمشق. </a:t>
            </a:r>
            <a:endParaRPr lang="ar-JO" dirty="0" smtClean="0"/>
          </a:p>
          <a:p>
            <a:pPr marL="0" indent="0" algn="r" rtl="1">
              <a:buNone/>
            </a:pPr>
            <a:r>
              <a:rPr lang="ar-JO" dirty="0" smtClean="0">
                <a:solidFill>
                  <a:schemeClr val="tx1"/>
                </a:solidFill>
              </a:rPr>
              <a:t>أعاد الرومان ترميم الطريق تحت مسمى </a:t>
            </a:r>
            <a:r>
              <a:rPr lang="ar-JO" dirty="0" smtClean="0">
                <a:solidFill>
                  <a:srgbClr val="0070C0"/>
                </a:solidFill>
              </a:rPr>
              <a:t>(طريق ترجان).</a:t>
            </a:r>
            <a:endParaRPr lang="ar-JO" dirty="0" smtClean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endParaRPr lang="ar-JO" dirty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FF0000"/>
                </a:solidFill>
              </a:rPr>
              <a:t>        كيف </a:t>
            </a:r>
            <a:r>
              <a:rPr lang="ar-JO" dirty="0" smtClean="0"/>
              <a:t>أسهم الطريق الملوكي في تطور المملكة العمونية ؟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B050"/>
                </a:solidFill>
              </a:rPr>
              <a:t>من خلال سيطرتهم على جزء من الطريق الملوكي أدى إلى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B050"/>
                </a:solidFill>
              </a:rPr>
              <a:t>استقرارهم اقتصاديا بحماية القوافل التجارية مقابل دفع المال.</a:t>
            </a:r>
          </a:p>
          <a:p>
            <a:pPr marL="0" indent="0" algn="r" rtl="1">
              <a:buNone/>
            </a:pPr>
            <a:endParaRPr lang="ar-JO" dirty="0" smtClean="0"/>
          </a:p>
          <a:p>
            <a:pPr marL="0" indent="0" algn="r" rtl="1">
              <a:buNone/>
            </a:pPr>
            <a:endParaRPr lang="ar-JO" dirty="0" smtClean="0"/>
          </a:p>
        </p:txBody>
      </p:sp>
      <p:pic>
        <p:nvPicPr>
          <p:cNvPr id="9" name="Picture 8" descr="Spotprent Smiley Vragen · Gratis afbeelding op Pixabay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4788" y="4181044"/>
            <a:ext cx="799012" cy="7239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650" y="1951264"/>
            <a:ext cx="3135630" cy="4022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200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 smtClean="0"/>
              <a:t>أهم آثار مملكة عمون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r" rtl="1"/>
            <a:r>
              <a:rPr lang="ar-JO" dirty="0" smtClean="0">
                <a:solidFill>
                  <a:srgbClr val="0070C0"/>
                </a:solidFill>
              </a:rPr>
              <a:t>رجم الملفوف</a:t>
            </a:r>
            <a:r>
              <a:rPr lang="ar-JO" dirty="0" smtClean="0">
                <a:solidFill>
                  <a:srgbClr val="0070C0"/>
                </a:solidFill>
              </a:rPr>
              <a:t>: </a:t>
            </a:r>
            <a:r>
              <a:rPr lang="ar-JO" dirty="0" smtClean="0">
                <a:solidFill>
                  <a:schemeClr val="tx1"/>
                </a:solidFill>
              </a:rPr>
              <a:t>وهو من أهم المواقع الذي يعود للعهد العموني</a:t>
            </a:r>
            <a:r>
              <a:rPr lang="ar-JO" dirty="0">
                <a:solidFill>
                  <a:schemeClr val="tx1"/>
                </a:solidFill>
              </a:rPr>
              <a:t> </a:t>
            </a:r>
            <a:r>
              <a:rPr lang="ar-JO" dirty="0" smtClean="0"/>
              <a:t>و</a:t>
            </a:r>
            <a:r>
              <a:rPr lang="ar-JO" dirty="0" smtClean="0"/>
              <a:t> يقع في جبل عمان </a:t>
            </a:r>
            <a:r>
              <a:rPr lang="ar-JO" dirty="0" smtClean="0"/>
              <a:t>. </a:t>
            </a:r>
            <a:endParaRPr lang="ar-JO" dirty="0" smtClean="0"/>
          </a:p>
          <a:p>
            <a:pPr algn="r" rtl="1"/>
            <a:r>
              <a:rPr lang="ar-JO" dirty="0" smtClean="0">
                <a:solidFill>
                  <a:srgbClr val="FF0000"/>
                </a:solidFill>
              </a:rPr>
              <a:t>الأختام</a:t>
            </a:r>
            <a:r>
              <a:rPr lang="ar-JO" dirty="0" smtClean="0">
                <a:solidFill>
                  <a:srgbClr val="FF0000"/>
                </a:solidFill>
              </a:rPr>
              <a:t>: </a:t>
            </a:r>
            <a:r>
              <a:rPr lang="ar-JO" dirty="0" smtClean="0"/>
              <a:t>التي دون عليها أسماء الملوك وألقاب كبار رجال الدولة وديانتهم</a:t>
            </a:r>
            <a:r>
              <a:rPr lang="ar-JO" dirty="0" smtClean="0"/>
              <a:t>.</a:t>
            </a:r>
          </a:p>
          <a:p>
            <a:pPr algn="r" rtl="1"/>
            <a:r>
              <a:rPr lang="ar-JO" dirty="0" smtClean="0">
                <a:solidFill>
                  <a:srgbClr val="00B050"/>
                </a:solidFill>
              </a:rPr>
              <a:t>قارورة تل سيران: </a:t>
            </a:r>
            <a:r>
              <a:rPr lang="ar-JO" dirty="0" smtClean="0"/>
              <a:t>أطول نقش عموني وهي قارورة برونزية عليها كتابات عمونيه</a:t>
            </a:r>
          </a:p>
          <a:p>
            <a:pPr marL="0" indent="0" algn="r" rtl="1">
              <a:buNone/>
            </a:pPr>
            <a:r>
              <a:rPr lang="ar-JO" dirty="0" smtClean="0"/>
              <a:t>من ثمانية أسطر تحمل أسماء ثلاثة أجيال من ملوك العمونيين.</a:t>
            </a:r>
            <a:endParaRPr lang="ar-JO" dirty="0"/>
          </a:p>
          <a:p>
            <a:pPr algn="r" rtl="1"/>
            <a:endParaRPr lang="ar-JO" dirty="0" smtClean="0"/>
          </a:p>
          <a:p>
            <a:pPr marL="0" indent="0" algn="r" rtl="1">
              <a:buNone/>
            </a:pPr>
            <a:r>
              <a:rPr lang="ar-JO" dirty="0" smtClean="0">
                <a:solidFill>
                  <a:srgbClr val="FF0000"/>
                </a:solidFill>
              </a:rPr>
              <a:t>      </a:t>
            </a:r>
            <a:endParaRPr lang="ar-JO" dirty="0" smtClean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endParaRPr lang="ar-JO" dirty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FF0000"/>
                </a:solidFill>
              </a:rPr>
              <a:t>          فسر</a:t>
            </a:r>
            <a:r>
              <a:rPr lang="ar-JO" dirty="0" smtClean="0">
                <a:solidFill>
                  <a:srgbClr val="FF0000"/>
                </a:solidFill>
              </a:rPr>
              <a:t>: </a:t>
            </a:r>
            <a:r>
              <a:rPr lang="ar-JO" dirty="0" smtClean="0"/>
              <a:t>أهمية قارورة تل سيران</a:t>
            </a:r>
            <a:r>
              <a:rPr lang="ar-JO" dirty="0" smtClean="0"/>
              <a:t>.</a:t>
            </a:r>
            <a:endParaRPr lang="ar-JO" dirty="0" smtClean="0"/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B050"/>
                </a:solidFill>
              </a:rPr>
              <a:t>1- زودتنا بأسماء ثلاثة ملوك العمونيين 2- عرفنا ان نظام الحكم ملكي وراثي  .</a:t>
            </a:r>
            <a:endParaRPr lang="ar-JO" dirty="0" smtClean="0">
              <a:solidFill>
                <a:srgbClr val="00B050"/>
              </a:solidFill>
            </a:endParaRPr>
          </a:p>
          <a:p>
            <a:pPr marL="0" indent="0" algn="r" rtl="1">
              <a:buNone/>
            </a:pPr>
            <a:endParaRPr lang="ar-JO" dirty="0" smtClean="0"/>
          </a:p>
          <a:p>
            <a:pPr marL="0" indent="0" algn="r" rtl="1">
              <a:buNone/>
            </a:pPr>
            <a:endParaRPr lang="ar-JO" dirty="0" smtClean="0"/>
          </a:p>
        </p:txBody>
      </p:sp>
      <p:pic>
        <p:nvPicPr>
          <p:cNvPr id="9" name="Picture 8" descr="Spotprent Smiley Vragen · Gratis afbeelding op Pixabay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8994" y="4837317"/>
            <a:ext cx="799012" cy="7239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158" y="3201761"/>
            <a:ext cx="3184208" cy="184785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8932" y="3622766"/>
            <a:ext cx="3315177" cy="1426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3668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 smtClean="0"/>
              <a:t>الحياة الاقتصادية عند </a:t>
            </a:r>
            <a:r>
              <a:rPr lang="ar-JO" dirty="0" smtClean="0"/>
              <a:t>العمونيين</a:t>
            </a:r>
            <a:endParaRPr lang="ar-JO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701177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47834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 smtClean="0"/>
              <a:t>الديانة عند العمونيين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الديانة</a:t>
            </a:r>
            <a:r>
              <a:rPr lang="ar-JO" dirty="0" smtClean="0">
                <a:solidFill>
                  <a:srgbClr val="0070C0"/>
                </a:solidFill>
              </a:rPr>
              <a:t>: </a:t>
            </a:r>
            <a:r>
              <a:rPr lang="ar-JO" dirty="0" smtClean="0"/>
              <a:t>عبدوا عدة آلهة </a:t>
            </a:r>
            <a:r>
              <a:rPr lang="ar-JO" dirty="0" smtClean="0"/>
              <a:t>ومن </a:t>
            </a:r>
            <a:r>
              <a:rPr lang="ar-JO" dirty="0" smtClean="0"/>
              <a:t>أشهرها :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FF0000"/>
                </a:solidFill>
              </a:rPr>
              <a:t>عشتار  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FF0000"/>
                </a:solidFill>
              </a:rPr>
              <a:t>مالكوم</a:t>
            </a:r>
            <a:r>
              <a:rPr lang="ar-JO" dirty="0" smtClean="0"/>
              <a:t> (إله الخصب)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FF0000"/>
                </a:solidFill>
              </a:rPr>
              <a:t>إيل</a:t>
            </a:r>
            <a:endParaRPr lang="ar-JO" dirty="0" smtClean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r>
              <a:rPr lang="ar-JO" dirty="0" smtClean="0"/>
              <a:t>مارسوا عادات مختلفة: 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C00000"/>
                </a:solidFill>
              </a:rPr>
              <a:t>كالدفن</a:t>
            </a:r>
            <a:r>
              <a:rPr lang="ar-JO" dirty="0" smtClean="0">
                <a:solidFill>
                  <a:srgbClr val="C00000"/>
                </a:solidFill>
              </a:rPr>
              <a:t> في الكهوف 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C00000"/>
                </a:solidFill>
              </a:rPr>
              <a:t>و</a:t>
            </a:r>
            <a:r>
              <a:rPr lang="ar-JO" dirty="0" smtClean="0">
                <a:solidFill>
                  <a:srgbClr val="C00000"/>
                </a:solidFill>
              </a:rPr>
              <a:t>ضعوا مرفقات جنائزية </a:t>
            </a:r>
            <a:r>
              <a:rPr lang="ar-JO" dirty="0" smtClean="0">
                <a:solidFill>
                  <a:srgbClr val="C00000"/>
                </a:solidFill>
              </a:rPr>
              <a:t>مع الميت كالأسلحة وأدوات الزينة </a:t>
            </a:r>
            <a:r>
              <a:rPr lang="ar-JO" dirty="0" smtClean="0">
                <a:solidFill>
                  <a:srgbClr val="C00000"/>
                </a:solidFill>
              </a:rPr>
              <a:t> </a:t>
            </a:r>
            <a:r>
              <a:rPr lang="ar-JO" dirty="0" smtClean="0">
                <a:solidFill>
                  <a:srgbClr val="C00000"/>
                </a:solidFill>
              </a:rPr>
              <a:t>. </a:t>
            </a:r>
          </a:p>
          <a:p>
            <a:pPr marL="0" indent="0" algn="r" rtl="1">
              <a:buNone/>
            </a:pPr>
            <a:r>
              <a:rPr lang="ar-JO" sz="2400" dirty="0"/>
              <a:t> </a:t>
            </a:r>
            <a:r>
              <a:rPr lang="ar-JO" sz="2400" dirty="0" smtClean="0"/>
              <a:t>   </a:t>
            </a:r>
            <a:r>
              <a:rPr lang="ar-JO" sz="2400" dirty="0" smtClean="0"/>
              <a:t>       </a:t>
            </a:r>
            <a:r>
              <a:rPr lang="ar-JO" sz="2400" dirty="0" smtClean="0">
                <a:solidFill>
                  <a:srgbClr val="FF0000"/>
                </a:solidFill>
              </a:rPr>
              <a:t>فسر</a:t>
            </a:r>
            <a:r>
              <a:rPr lang="ar-JO" sz="2400" dirty="0">
                <a:solidFill>
                  <a:srgbClr val="FF0000"/>
                </a:solidFill>
              </a:rPr>
              <a:t>: </a:t>
            </a:r>
            <a:r>
              <a:rPr lang="ar-JO" sz="2400" dirty="0" smtClean="0"/>
              <a:t>وضع العمونيون مرفقات جنائزية مع الميت</a:t>
            </a:r>
            <a:r>
              <a:rPr lang="ar-JO" sz="2400" dirty="0" smtClean="0"/>
              <a:t>.</a:t>
            </a:r>
            <a:endParaRPr lang="ar-JO" sz="2400" dirty="0" smtClean="0"/>
          </a:p>
          <a:p>
            <a:pPr marL="0" indent="0" algn="r" rtl="1">
              <a:buNone/>
            </a:pPr>
            <a:r>
              <a:rPr lang="ar-JO" sz="2400" dirty="0" smtClean="0">
                <a:solidFill>
                  <a:srgbClr val="00B050"/>
                </a:solidFill>
              </a:rPr>
              <a:t>   </a:t>
            </a:r>
            <a:r>
              <a:rPr lang="ar-JO" sz="2400" dirty="0" smtClean="0">
                <a:solidFill>
                  <a:srgbClr val="00B050"/>
                </a:solidFill>
              </a:rPr>
              <a:t>         لإيمانهم بالحياة بعد الموت.</a:t>
            </a:r>
            <a:endParaRPr lang="ar-JO" sz="2400" dirty="0">
              <a:solidFill>
                <a:srgbClr val="00B050"/>
              </a:solidFill>
            </a:endParaRPr>
          </a:p>
          <a:p>
            <a:pPr marL="0" indent="0" algn="r" rtl="1">
              <a:buNone/>
            </a:pPr>
            <a:endParaRPr lang="ar-JO" dirty="0" smtClean="0"/>
          </a:p>
        </p:txBody>
      </p:sp>
      <p:pic>
        <p:nvPicPr>
          <p:cNvPr id="11" name="Picture 10" descr="Spotprent Smiley Vragen · Gratis afbeelding op Pixabay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5322" y="4960463"/>
            <a:ext cx="799012" cy="7239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572" y="1948543"/>
            <a:ext cx="2695575" cy="3842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8910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504</TotalTime>
  <Words>364</Words>
  <Application>Microsoft Office PowerPoint</Application>
  <PresentationFormat>Widescreen</PresentationFormat>
  <Paragraphs>56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 الحضارة العمونية</vt:lpstr>
      <vt:lpstr>    الموطن والنشأة</vt:lpstr>
      <vt:lpstr>الطريق الملوكي</vt:lpstr>
      <vt:lpstr>أهم آثار مملكة عمون</vt:lpstr>
      <vt:lpstr>الحياة الاقتصادية عند العمونيين</vt:lpstr>
      <vt:lpstr>الديانة عند العمونيين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91</cp:revision>
  <dcterms:created xsi:type="dcterms:W3CDTF">2020-07-18T18:58:59Z</dcterms:created>
  <dcterms:modified xsi:type="dcterms:W3CDTF">2020-08-16T21:59:58Z</dcterms:modified>
</cp:coreProperties>
</file>