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2" r:id="rId4"/>
    <p:sldId id="272" r:id="rId5"/>
    <p:sldId id="273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>
      <p:cViewPr varScale="1">
        <p:scale>
          <a:sx n="88" d="100"/>
          <a:sy n="88" d="100"/>
        </p:scale>
        <p:origin x="43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88DAA0-AA04-4F7B-BF8F-BD8B529A393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866144-328F-4D8B-AB2F-B5BDB2597F6D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ar-JO" dirty="0" smtClean="0">
              <a:solidFill>
                <a:schemeClr val="tx1"/>
              </a:solidFill>
            </a:rPr>
            <a:t>طرق المحافظة على الموارد في وطني </a:t>
          </a:r>
          <a:endParaRPr lang="en-US" dirty="0">
            <a:solidFill>
              <a:schemeClr val="tx1"/>
            </a:solidFill>
          </a:endParaRPr>
        </a:p>
      </dgm:t>
    </dgm:pt>
    <dgm:pt modelId="{41339062-1357-4EBE-B53D-8A674C73BDC7}" type="parTrans" cxnId="{10B8A17F-CD32-4627-AF04-BEF3A733DBF0}">
      <dgm:prSet/>
      <dgm:spPr/>
      <dgm:t>
        <a:bodyPr/>
        <a:lstStyle/>
        <a:p>
          <a:endParaRPr lang="en-US"/>
        </a:p>
      </dgm:t>
    </dgm:pt>
    <dgm:pt modelId="{1B0FFC5E-5221-4BFB-B9F9-6CB702780101}" type="sibTrans" cxnId="{10B8A17F-CD32-4627-AF04-BEF3A733DBF0}">
      <dgm:prSet/>
      <dgm:spPr/>
      <dgm:t>
        <a:bodyPr/>
        <a:lstStyle/>
        <a:p>
          <a:endParaRPr lang="en-US"/>
        </a:p>
      </dgm:t>
    </dgm:pt>
    <dgm:pt modelId="{0FBD7F5B-A935-4329-BC31-D55A031A3AED}">
      <dgm:prSet phldrT="[Text]"/>
      <dgm:spPr>
        <a:solidFill>
          <a:srgbClr val="00B050"/>
        </a:solidFill>
      </dgm:spPr>
      <dgm:t>
        <a:bodyPr/>
        <a:lstStyle/>
        <a:p>
          <a:r>
            <a:rPr lang="ar-JO" dirty="0" smtClean="0">
              <a:solidFill>
                <a:schemeClr val="tx1"/>
              </a:solidFill>
            </a:rPr>
            <a:t>التدوير</a:t>
          </a:r>
          <a:endParaRPr lang="en-US" dirty="0">
            <a:solidFill>
              <a:schemeClr val="tx1"/>
            </a:solidFill>
          </a:endParaRPr>
        </a:p>
      </dgm:t>
    </dgm:pt>
    <dgm:pt modelId="{E92DB1FD-A07D-41BF-BFE9-8CD154F9322A}" type="parTrans" cxnId="{19FB0BAA-C528-488F-8CAA-4A1227A5CE45}">
      <dgm:prSet/>
      <dgm:spPr/>
      <dgm:t>
        <a:bodyPr/>
        <a:lstStyle/>
        <a:p>
          <a:endParaRPr lang="en-US"/>
        </a:p>
      </dgm:t>
    </dgm:pt>
    <dgm:pt modelId="{D1ADFE73-418B-4522-B9FB-69536A9A71B6}" type="sibTrans" cxnId="{19FB0BAA-C528-488F-8CAA-4A1227A5CE45}">
      <dgm:prSet/>
      <dgm:spPr/>
      <dgm:t>
        <a:bodyPr/>
        <a:lstStyle/>
        <a:p>
          <a:endParaRPr lang="en-US"/>
        </a:p>
      </dgm:t>
    </dgm:pt>
    <dgm:pt modelId="{965B470E-D26C-49A7-A023-90BB6BCAA432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 smtClean="0">
              <a:solidFill>
                <a:schemeClr val="tx1"/>
              </a:solidFill>
            </a:rPr>
            <a:t>إعادة</a:t>
          </a:r>
          <a:r>
            <a:rPr lang="ar-JO" dirty="0" smtClean="0"/>
            <a:t> </a:t>
          </a:r>
          <a:r>
            <a:rPr lang="ar-JO" dirty="0" smtClean="0">
              <a:solidFill>
                <a:schemeClr val="tx1"/>
              </a:solidFill>
            </a:rPr>
            <a:t>الاستخدام</a:t>
          </a:r>
          <a:endParaRPr lang="en-US" dirty="0">
            <a:solidFill>
              <a:schemeClr val="tx1"/>
            </a:solidFill>
          </a:endParaRPr>
        </a:p>
      </dgm:t>
    </dgm:pt>
    <dgm:pt modelId="{07231D65-4643-4D07-9966-191FBCB43C8D}" type="parTrans" cxnId="{1B53FC00-B0DF-4F99-BA3C-D0E0207B58E3}">
      <dgm:prSet/>
      <dgm:spPr/>
      <dgm:t>
        <a:bodyPr/>
        <a:lstStyle/>
        <a:p>
          <a:endParaRPr lang="en-US"/>
        </a:p>
      </dgm:t>
    </dgm:pt>
    <dgm:pt modelId="{BBBD78A9-E426-4288-809F-EEDD7BC17E09}" type="sibTrans" cxnId="{1B53FC00-B0DF-4F99-BA3C-D0E0207B58E3}">
      <dgm:prSet/>
      <dgm:spPr/>
      <dgm:t>
        <a:bodyPr/>
        <a:lstStyle/>
        <a:p>
          <a:endParaRPr lang="en-US"/>
        </a:p>
      </dgm:t>
    </dgm:pt>
    <dgm:pt modelId="{E0C8F734-5A75-41FB-9627-7D8EDD8B2CA3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 smtClean="0">
              <a:solidFill>
                <a:schemeClr val="tx1"/>
              </a:solidFill>
            </a:rPr>
            <a:t>ترشيد الاستهلاك</a:t>
          </a:r>
          <a:endParaRPr lang="en-US" dirty="0">
            <a:solidFill>
              <a:schemeClr val="tx1"/>
            </a:solidFill>
          </a:endParaRPr>
        </a:p>
      </dgm:t>
    </dgm:pt>
    <dgm:pt modelId="{36195792-6024-4529-996C-F51C646A5F5A}" type="parTrans" cxnId="{7B4079A9-F66E-41CB-8B6E-694684A4F178}">
      <dgm:prSet/>
      <dgm:spPr/>
      <dgm:t>
        <a:bodyPr/>
        <a:lstStyle/>
        <a:p>
          <a:endParaRPr lang="en-US"/>
        </a:p>
      </dgm:t>
    </dgm:pt>
    <dgm:pt modelId="{48FF131F-45C6-4819-ADB5-BB6DCC83BFFF}" type="sibTrans" cxnId="{7B4079A9-F66E-41CB-8B6E-694684A4F178}">
      <dgm:prSet/>
      <dgm:spPr/>
      <dgm:t>
        <a:bodyPr/>
        <a:lstStyle/>
        <a:p>
          <a:endParaRPr lang="en-US"/>
        </a:p>
      </dgm:t>
    </dgm:pt>
    <dgm:pt modelId="{0096385A-8BB6-4518-BA8F-04B6BE638169}" type="pres">
      <dgm:prSet presAssocID="{2388DAA0-AA04-4F7B-BF8F-BD8B529A39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FCADF0E-7474-4CF8-ABBF-55EFCEEAD889}" type="pres">
      <dgm:prSet presAssocID="{D1866144-328F-4D8B-AB2F-B5BDB2597F6D}" presName="hierRoot1" presStyleCnt="0">
        <dgm:presLayoutVars>
          <dgm:hierBranch val="init"/>
        </dgm:presLayoutVars>
      </dgm:prSet>
      <dgm:spPr/>
    </dgm:pt>
    <dgm:pt modelId="{EDEFB078-4CFB-4272-9CE8-DF2C9BD271EC}" type="pres">
      <dgm:prSet presAssocID="{D1866144-328F-4D8B-AB2F-B5BDB2597F6D}" presName="rootComposite1" presStyleCnt="0"/>
      <dgm:spPr/>
    </dgm:pt>
    <dgm:pt modelId="{F20CAC19-C16B-405E-8370-E086C7C70146}" type="pres">
      <dgm:prSet presAssocID="{D1866144-328F-4D8B-AB2F-B5BDB2597F6D}" presName="rootText1" presStyleLbl="node0" presStyleIdx="0" presStyleCnt="1" custScaleX="2282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1EF9B1-5FC7-4E70-A05E-1362BE8E9D14}" type="pres">
      <dgm:prSet presAssocID="{D1866144-328F-4D8B-AB2F-B5BDB2597F6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4303107-E170-478E-9A57-7046089E3F59}" type="pres">
      <dgm:prSet presAssocID="{D1866144-328F-4D8B-AB2F-B5BDB2597F6D}" presName="hierChild2" presStyleCnt="0"/>
      <dgm:spPr/>
    </dgm:pt>
    <dgm:pt modelId="{381E801B-DFA9-4018-A15F-7C5484AFD6D5}" type="pres">
      <dgm:prSet presAssocID="{E92DB1FD-A07D-41BF-BFE9-8CD154F9322A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1765831-CFC8-41F1-A688-93D84FF6B2E6}" type="pres">
      <dgm:prSet presAssocID="{0FBD7F5B-A935-4329-BC31-D55A031A3AED}" presName="hierRoot2" presStyleCnt="0">
        <dgm:presLayoutVars>
          <dgm:hierBranch val="init"/>
        </dgm:presLayoutVars>
      </dgm:prSet>
      <dgm:spPr/>
    </dgm:pt>
    <dgm:pt modelId="{EC2D69FF-5526-47B9-B76E-40520CA39192}" type="pres">
      <dgm:prSet presAssocID="{0FBD7F5B-A935-4329-BC31-D55A031A3AED}" presName="rootComposite" presStyleCnt="0"/>
      <dgm:spPr/>
    </dgm:pt>
    <dgm:pt modelId="{7CE6214C-2CE1-4B73-A523-12EB4E0E40CF}" type="pres">
      <dgm:prSet presAssocID="{0FBD7F5B-A935-4329-BC31-D55A031A3AE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9A8E18-3AF5-4183-AA62-1E21811DB013}" type="pres">
      <dgm:prSet presAssocID="{0FBD7F5B-A935-4329-BC31-D55A031A3AED}" presName="rootConnector" presStyleLbl="node2" presStyleIdx="0" presStyleCnt="3"/>
      <dgm:spPr/>
      <dgm:t>
        <a:bodyPr/>
        <a:lstStyle/>
        <a:p>
          <a:endParaRPr lang="en-US"/>
        </a:p>
      </dgm:t>
    </dgm:pt>
    <dgm:pt modelId="{D56ED5D8-A86B-44A9-B90D-7CA2F29F442B}" type="pres">
      <dgm:prSet presAssocID="{0FBD7F5B-A935-4329-BC31-D55A031A3AED}" presName="hierChild4" presStyleCnt="0"/>
      <dgm:spPr/>
    </dgm:pt>
    <dgm:pt modelId="{1BEB4FE7-2B73-44C8-B013-CE18DFEBB936}" type="pres">
      <dgm:prSet presAssocID="{0FBD7F5B-A935-4329-BC31-D55A031A3AED}" presName="hierChild5" presStyleCnt="0"/>
      <dgm:spPr/>
    </dgm:pt>
    <dgm:pt modelId="{A1905FB2-A426-4177-844E-6A5DD056512C}" type="pres">
      <dgm:prSet presAssocID="{07231D65-4643-4D07-9966-191FBCB43C8D}" presName="Name37" presStyleLbl="parChTrans1D2" presStyleIdx="1" presStyleCnt="3"/>
      <dgm:spPr/>
      <dgm:t>
        <a:bodyPr/>
        <a:lstStyle/>
        <a:p>
          <a:endParaRPr lang="en-US"/>
        </a:p>
      </dgm:t>
    </dgm:pt>
    <dgm:pt modelId="{F4F9D814-FC6C-48DE-B569-1A3E4403ACA5}" type="pres">
      <dgm:prSet presAssocID="{965B470E-D26C-49A7-A023-90BB6BCAA432}" presName="hierRoot2" presStyleCnt="0">
        <dgm:presLayoutVars>
          <dgm:hierBranch val="init"/>
        </dgm:presLayoutVars>
      </dgm:prSet>
      <dgm:spPr/>
    </dgm:pt>
    <dgm:pt modelId="{435867E7-5ECC-4CB6-93A7-FEF020762F2F}" type="pres">
      <dgm:prSet presAssocID="{965B470E-D26C-49A7-A023-90BB6BCAA432}" presName="rootComposite" presStyleCnt="0"/>
      <dgm:spPr/>
    </dgm:pt>
    <dgm:pt modelId="{8C2A28F4-D42C-4BE5-ACD9-F1FE7A5141E3}" type="pres">
      <dgm:prSet presAssocID="{965B470E-D26C-49A7-A023-90BB6BCAA432}" presName="rootText" presStyleLbl="node2" presStyleIdx="1" presStyleCnt="3" custScaleX="1308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7D21F3-8224-4498-8971-306846FC2C93}" type="pres">
      <dgm:prSet presAssocID="{965B470E-D26C-49A7-A023-90BB6BCAA432}" presName="rootConnector" presStyleLbl="node2" presStyleIdx="1" presStyleCnt="3"/>
      <dgm:spPr/>
      <dgm:t>
        <a:bodyPr/>
        <a:lstStyle/>
        <a:p>
          <a:endParaRPr lang="en-US"/>
        </a:p>
      </dgm:t>
    </dgm:pt>
    <dgm:pt modelId="{FED7E70B-4438-4A7F-9EC0-A348188F70F9}" type="pres">
      <dgm:prSet presAssocID="{965B470E-D26C-49A7-A023-90BB6BCAA432}" presName="hierChild4" presStyleCnt="0"/>
      <dgm:spPr/>
    </dgm:pt>
    <dgm:pt modelId="{B0CC1395-7289-4E07-B0C3-5646E224CD90}" type="pres">
      <dgm:prSet presAssocID="{965B470E-D26C-49A7-A023-90BB6BCAA432}" presName="hierChild5" presStyleCnt="0"/>
      <dgm:spPr/>
    </dgm:pt>
    <dgm:pt modelId="{F3E18058-E522-489B-A93A-060F772744DD}" type="pres">
      <dgm:prSet presAssocID="{36195792-6024-4529-996C-F51C646A5F5A}" presName="Name37" presStyleLbl="parChTrans1D2" presStyleIdx="2" presStyleCnt="3"/>
      <dgm:spPr/>
      <dgm:t>
        <a:bodyPr/>
        <a:lstStyle/>
        <a:p>
          <a:endParaRPr lang="en-US"/>
        </a:p>
      </dgm:t>
    </dgm:pt>
    <dgm:pt modelId="{331E3456-2B5C-45C5-8D53-118D34EEE31F}" type="pres">
      <dgm:prSet presAssocID="{E0C8F734-5A75-41FB-9627-7D8EDD8B2CA3}" presName="hierRoot2" presStyleCnt="0">
        <dgm:presLayoutVars>
          <dgm:hierBranch val="init"/>
        </dgm:presLayoutVars>
      </dgm:prSet>
      <dgm:spPr/>
    </dgm:pt>
    <dgm:pt modelId="{76FB5D94-939D-44C6-9E51-FAEFFE81786B}" type="pres">
      <dgm:prSet presAssocID="{E0C8F734-5A75-41FB-9627-7D8EDD8B2CA3}" presName="rootComposite" presStyleCnt="0"/>
      <dgm:spPr/>
    </dgm:pt>
    <dgm:pt modelId="{57DC59E2-34B8-471F-868B-67EBD953890D}" type="pres">
      <dgm:prSet presAssocID="{E0C8F734-5A75-41FB-9627-7D8EDD8B2CA3}" presName="rootText" presStyleLbl="node2" presStyleIdx="2" presStyleCnt="3" custScaleX="1273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A09299-5CA6-477F-9D71-9FEF640D46D8}" type="pres">
      <dgm:prSet presAssocID="{E0C8F734-5A75-41FB-9627-7D8EDD8B2CA3}" presName="rootConnector" presStyleLbl="node2" presStyleIdx="2" presStyleCnt="3"/>
      <dgm:spPr/>
      <dgm:t>
        <a:bodyPr/>
        <a:lstStyle/>
        <a:p>
          <a:endParaRPr lang="en-US"/>
        </a:p>
      </dgm:t>
    </dgm:pt>
    <dgm:pt modelId="{BD3E41DE-E6A9-4313-B120-811C1AAB649A}" type="pres">
      <dgm:prSet presAssocID="{E0C8F734-5A75-41FB-9627-7D8EDD8B2CA3}" presName="hierChild4" presStyleCnt="0"/>
      <dgm:spPr/>
    </dgm:pt>
    <dgm:pt modelId="{D48BE51D-C04A-4AB2-B0F9-093D94162183}" type="pres">
      <dgm:prSet presAssocID="{E0C8F734-5A75-41FB-9627-7D8EDD8B2CA3}" presName="hierChild5" presStyleCnt="0"/>
      <dgm:spPr/>
    </dgm:pt>
    <dgm:pt modelId="{B93DEB84-F7F3-4BC6-9DA9-2987D742A0EC}" type="pres">
      <dgm:prSet presAssocID="{D1866144-328F-4D8B-AB2F-B5BDB2597F6D}" presName="hierChild3" presStyleCnt="0"/>
      <dgm:spPr/>
    </dgm:pt>
  </dgm:ptLst>
  <dgm:cxnLst>
    <dgm:cxn modelId="{74A1A026-63F6-47C1-8F72-07DC376CF31E}" type="presOf" srcId="{E92DB1FD-A07D-41BF-BFE9-8CD154F9322A}" destId="{381E801B-DFA9-4018-A15F-7C5484AFD6D5}" srcOrd="0" destOrd="0" presId="urn:microsoft.com/office/officeart/2005/8/layout/orgChart1"/>
    <dgm:cxn modelId="{89960EA3-7E0A-4EE7-AB24-15D826F7D7B7}" type="presOf" srcId="{36195792-6024-4529-996C-F51C646A5F5A}" destId="{F3E18058-E522-489B-A93A-060F772744DD}" srcOrd="0" destOrd="0" presId="urn:microsoft.com/office/officeart/2005/8/layout/orgChart1"/>
    <dgm:cxn modelId="{FC24390A-BA96-4E2F-8A11-723DFE455D7F}" type="presOf" srcId="{07231D65-4643-4D07-9966-191FBCB43C8D}" destId="{A1905FB2-A426-4177-844E-6A5DD056512C}" srcOrd="0" destOrd="0" presId="urn:microsoft.com/office/officeart/2005/8/layout/orgChart1"/>
    <dgm:cxn modelId="{19FB0BAA-C528-488F-8CAA-4A1227A5CE45}" srcId="{D1866144-328F-4D8B-AB2F-B5BDB2597F6D}" destId="{0FBD7F5B-A935-4329-BC31-D55A031A3AED}" srcOrd="0" destOrd="0" parTransId="{E92DB1FD-A07D-41BF-BFE9-8CD154F9322A}" sibTransId="{D1ADFE73-418B-4522-B9FB-69536A9A71B6}"/>
    <dgm:cxn modelId="{10B8A17F-CD32-4627-AF04-BEF3A733DBF0}" srcId="{2388DAA0-AA04-4F7B-BF8F-BD8B529A3937}" destId="{D1866144-328F-4D8B-AB2F-B5BDB2597F6D}" srcOrd="0" destOrd="0" parTransId="{41339062-1357-4EBE-B53D-8A674C73BDC7}" sibTransId="{1B0FFC5E-5221-4BFB-B9F9-6CB702780101}"/>
    <dgm:cxn modelId="{1B53FC00-B0DF-4F99-BA3C-D0E0207B58E3}" srcId="{D1866144-328F-4D8B-AB2F-B5BDB2597F6D}" destId="{965B470E-D26C-49A7-A023-90BB6BCAA432}" srcOrd="1" destOrd="0" parTransId="{07231D65-4643-4D07-9966-191FBCB43C8D}" sibTransId="{BBBD78A9-E426-4288-809F-EEDD7BC17E09}"/>
    <dgm:cxn modelId="{171F2080-CC73-4254-88EF-2F3E0DC821DB}" type="presOf" srcId="{2388DAA0-AA04-4F7B-BF8F-BD8B529A3937}" destId="{0096385A-8BB6-4518-BA8F-04B6BE638169}" srcOrd="0" destOrd="0" presId="urn:microsoft.com/office/officeart/2005/8/layout/orgChart1"/>
    <dgm:cxn modelId="{C99940CF-54AA-41F6-9460-ABAAA32CDF4D}" type="presOf" srcId="{965B470E-D26C-49A7-A023-90BB6BCAA432}" destId="{127D21F3-8224-4498-8971-306846FC2C93}" srcOrd="1" destOrd="0" presId="urn:microsoft.com/office/officeart/2005/8/layout/orgChart1"/>
    <dgm:cxn modelId="{ED1539EC-1E07-4055-8663-A1E1C8B1672E}" type="presOf" srcId="{E0C8F734-5A75-41FB-9627-7D8EDD8B2CA3}" destId="{57DC59E2-34B8-471F-868B-67EBD953890D}" srcOrd="0" destOrd="0" presId="urn:microsoft.com/office/officeart/2005/8/layout/orgChart1"/>
    <dgm:cxn modelId="{04D97BAC-DD72-4943-9054-E180830B02F1}" type="presOf" srcId="{D1866144-328F-4D8B-AB2F-B5BDB2597F6D}" destId="{F20CAC19-C16B-405E-8370-E086C7C70146}" srcOrd="0" destOrd="0" presId="urn:microsoft.com/office/officeart/2005/8/layout/orgChart1"/>
    <dgm:cxn modelId="{08588D8A-35F6-4436-93D7-5119E0E03ACC}" type="presOf" srcId="{0FBD7F5B-A935-4329-BC31-D55A031A3AED}" destId="{7CE6214C-2CE1-4B73-A523-12EB4E0E40CF}" srcOrd="0" destOrd="0" presId="urn:microsoft.com/office/officeart/2005/8/layout/orgChart1"/>
    <dgm:cxn modelId="{DD1451E6-6C66-488A-B610-B92C2C5A5864}" type="presOf" srcId="{D1866144-328F-4D8B-AB2F-B5BDB2597F6D}" destId="{CB1EF9B1-5FC7-4E70-A05E-1362BE8E9D14}" srcOrd="1" destOrd="0" presId="urn:microsoft.com/office/officeart/2005/8/layout/orgChart1"/>
    <dgm:cxn modelId="{7B4079A9-F66E-41CB-8B6E-694684A4F178}" srcId="{D1866144-328F-4D8B-AB2F-B5BDB2597F6D}" destId="{E0C8F734-5A75-41FB-9627-7D8EDD8B2CA3}" srcOrd="2" destOrd="0" parTransId="{36195792-6024-4529-996C-F51C646A5F5A}" sibTransId="{48FF131F-45C6-4819-ADB5-BB6DCC83BFFF}"/>
    <dgm:cxn modelId="{87176990-93EF-4006-BCA3-6DF125034406}" type="presOf" srcId="{E0C8F734-5A75-41FB-9627-7D8EDD8B2CA3}" destId="{A8A09299-5CA6-477F-9D71-9FEF640D46D8}" srcOrd="1" destOrd="0" presId="urn:microsoft.com/office/officeart/2005/8/layout/orgChart1"/>
    <dgm:cxn modelId="{620E9EB7-27BA-4C0E-BA0C-6D78EC652550}" type="presOf" srcId="{0FBD7F5B-A935-4329-BC31-D55A031A3AED}" destId="{FA9A8E18-3AF5-4183-AA62-1E21811DB013}" srcOrd="1" destOrd="0" presId="urn:microsoft.com/office/officeart/2005/8/layout/orgChart1"/>
    <dgm:cxn modelId="{4B71C9E3-C05C-442F-851D-9F4D43E0DD56}" type="presOf" srcId="{965B470E-D26C-49A7-A023-90BB6BCAA432}" destId="{8C2A28F4-D42C-4BE5-ACD9-F1FE7A5141E3}" srcOrd="0" destOrd="0" presId="urn:microsoft.com/office/officeart/2005/8/layout/orgChart1"/>
    <dgm:cxn modelId="{C8F73CEE-D5CE-4B76-AB46-C765A1430244}" type="presParOf" srcId="{0096385A-8BB6-4518-BA8F-04B6BE638169}" destId="{7FCADF0E-7474-4CF8-ABBF-55EFCEEAD889}" srcOrd="0" destOrd="0" presId="urn:microsoft.com/office/officeart/2005/8/layout/orgChart1"/>
    <dgm:cxn modelId="{563D1448-ACFB-4205-B12C-289897D7BA79}" type="presParOf" srcId="{7FCADF0E-7474-4CF8-ABBF-55EFCEEAD889}" destId="{EDEFB078-4CFB-4272-9CE8-DF2C9BD271EC}" srcOrd="0" destOrd="0" presId="urn:microsoft.com/office/officeart/2005/8/layout/orgChart1"/>
    <dgm:cxn modelId="{FC74FE18-4827-44CC-B751-E9DBA71039AA}" type="presParOf" srcId="{EDEFB078-4CFB-4272-9CE8-DF2C9BD271EC}" destId="{F20CAC19-C16B-405E-8370-E086C7C70146}" srcOrd="0" destOrd="0" presId="urn:microsoft.com/office/officeart/2005/8/layout/orgChart1"/>
    <dgm:cxn modelId="{1F0960F6-0BB1-4C51-8405-E76185AF4046}" type="presParOf" srcId="{EDEFB078-4CFB-4272-9CE8-DF2C9BD271EC}" destId="{CB1EF9B1-5FC7-4E70-A05E-1362BE8E9D14}" srcOrd="1" destOrd="0" presId="urn:microsoft.com/office/officeart/2005/8/layout/orgChart1"/>
    <dgm:cxn modelId="{13E819CE-EF30-4DC7-8D24-BF6A28C77061}" type="presParOf" srcId="{7FCADF0E-7474-4CF8-ABBF-55EFCEEAD889}" destId="{44303107-E170-478E-9A57-7046089E3F59}" srcOrd="1" destOrd="0" presId="urn:microsoft.com/office/officeart/2005/8/layout/orgChart1"/>
    <dgm:cxn modelId="{E2ADDF24-B9B8-4258-A3BD-7046AD6BEF30}" type="presParOf" srcId="{44303107-E170-478E-9A57-7046089E3F59}" destId="{381E801B-DFA9-4018-A15F-7C5484AFD6D5}" srcOrd="0" destOrd="0" presId="urn:microsoft.com/office/officeart/2005/8/layout/orgChart1"/>
    <dgm:cxn modelId="{DFC5B8A1-2D38-408B-8C68-8F049A4D61C4}" type="presParOf" srcId="{44303107-E170-478E-9A57-7046089E3F59}" destId="{51765831-CFC8-41F1-A688-93D84FF6B2E6}" srcOrd="1" destOrd="0" presId="urn:microsoft.com/office/officeart/2005/8/layout/orgChart1"/>
    <dgm:cxn modelId="{775BC555-07C5-45BB-BE31-0EF07AC3C336}" type="presParOf" srcId="{51765831-CFC8-41F1-A688-93D84FF6B2E6}" destId="{EC2D69FF-5526-47B9-B76E-40520CA39192}" srcOrd="0" destOrd="0" presId="urn:microsoft.com/office/officeart/2005/8/layout/orgChart1"/>
    <dgm:cxn modelId="{AC25BD8B-B940-4C07-95DD-F526EC4F8665}" type="presParOf" srcId="{EC2D69FF-5526-47B9-B76E-40520CA39192}" destId="{7CE6214C-2CE1-4B73-A523-12EB4E0E40CF}" srcOrd="0" destOrd="0" presId="urn:microsoft.com/office/officeart/2005/8/layout/orgChart1"/>
    <dgm:cxn modelId="{EE3A1A00-82CD-4130-AABB-84BFEAF87EB3}" type="presParOf" srcId="{EC2D69FF-5526-47B9-B76E-40520CA39192}" destId="{FA9A8E18-3AF5-4183-AA62-1E21811DB013}" srcOrd="1" destOrd="0" presId="urn:microsoft.com/office/officeart/2005/8/layout/orgChart1"/>
    <dgm:cxn modelId="{73DBECD8-3A46-4F19-8BAB-2442FAE3B348}" type="presParOf" srcId="{51765831-CFC8-41F1-A688-93D84FF6B2E6}" destId="{D56ED5D8-A86B-44A9-B90D-7CA2F29F442B}" srcOrd="1" destOrd="0" presId="urn:microsoft.com/office/officeart/2005/8/layout/orgChart1"/>
    <dgm:cxn modelId="{6CB6FCD5-FF47-407B-A111-F1038DD62E7B}" type="presParOf" srcId="{51765831-CFC8-41F1-A688-93D84FF6B2E6}" destId="{1BEB4FE7-2B73-44C8-B013-CE18DFEBB936}" srcOrd="2" destOrd="0" presId="urn:microsoft.com/office/officeart/2005/8/layout/orgChart1"/>
    <dgm:cxn modelId="{94488C9C-36CB-415D-9686-FF729DDEE5F1}" type="presParOf" srcId="{44303107-E170-478E-9A57-7046089E3F59}" destId="{A1905FB2-A426-4177-844E-6A5DD056512C}" srcOrd="2" destOrd="0" presId="urn:microsoft.com/office/officeart/2005/8/layout/orgChart1"/>
    <dgm:cxn modelId="{850B1EEA-67F1-4925-8954-CBF77D7F3871}" type="presParOf" srcId="{44303107-E170-478E-9A57-7046089E3F59}" destId="{F4F9D814-FC6C-48DE-B569-1A3E4403ACA5}" srcOrd="3" destOrd="0" presId="urn:microsoft.com/office/officeart/2005/8/layout/orgChart1"/>
    <dgm:cxn modelId="{3B6F78AA-6920-41AE-AB85-462BD2E241BD}" type="presParOf" srcId="{F4F9D814-FC6C-48DE-B569-1A3E4403ACA5}" destId="{435867E7-5ECC-4CB6-93A7-FEF020762F2F}" srcOrd="0" destOrd="0" presId="urn:microsoft.com/office/officeart/2005/8/layout/orgChart1"/>
    <dgm:cxn modelId="{FA0FC9B8-8F40-4758-A291-1194ED2B8137}" type="presParOf" srcId="{435867E7-5ECC-4CB6-93A7-FEF020762F2F}" destId="{8C2A28F4-D42C-4BE5-ACD9-F1FE7A5141E3}" srcOrd="0" destOrd="0" presId="urn:microsoft.com/office/officeart/2005/8/layout/orgChart1"/>
    <dgm:cxn modelId="{156C866E-03E7-4EA7-8B3F-54F427E89A58}" type="presParOf" srcId="{435867E7-5ECC-4CB6-93A7-FEF020762F2F}" destId="{127D21F3-8224-4498-8971-306846FC2C93}" srcOrd="1" destOrd="0" presId="urn:microsoft.com/office/officeart/2005/8/layout/orgChart1"/>
    <dgm:cxn modelId="{BD59A353-66D1-4117-B729-4E70FFBBBBAB}" type="presParOf" srcId="{F4F9D814-FC6C-48DE-B569-1A3E4403ACA5}" destId="{FED7E70B-4438-4A7F-9EC0-A348188F70F9}" srcOrd="1" destOrd="0" presId="urn:microsoft.com/office/officeart/2005/8/layout/orgChart1"/>
    <dgm:cxn modelId="{C9D9C104-2D74-4B0F-AB23-E22B3F1DE635}" type="presParOf" srcId="{F4F9D814-FC6C-48DE-B569-1A3E4403ACA5}" destId="{B0CC1395-7289-4E07-B0C3-5646E224CD90}" srcOrd="2" destOrd="0" presId="urn:microsoft.com/office/officeart/2005/8/layout/orgChart1"/>
    <dgm:cxn modelId="{283B600B-6A45-45CB-912D-7F98E32A34F0}" type="presParOf" srcId="{44303107-E170-478E-9A57-7046089E3F59}" destId="{F3E18058-E522-489B-A93A-060F772744DD}" srcOrd="4" destOrd="0" presId="urn:microsoft.com/office/officeart/2005/8/layout/orgChart1"/>
    <dgm:cxn modelId="{C91360F6-D50B-4D2B-9C4C-A6302382F087}" type="presParOf" srcId="{44303107-E170-478E-9A57-7046089E3F59}" destId="{331E3456-2B5C-45C5-8D53-118D34EEE31F}" srcOrd="5" destOrd="0" presId="urn:microsoft.com/office/officeart/2005/8/layout/orgChart1"/>
    <dgm:cxn modelId="{2C06AC01-EF66-41FF-BB47-4F9E6F38DCA4}" type="presParOf" srcId="{331E3456-2B5C-45C5-8D53-118D34EEE31F}" destId="{76FB5D94-939D-44C6-9E51-FAEFFE81786B}" srcOrd="0" destOrd="0" presId="urn:microsoft.com/office/officeart/2005/8/layout/orgChart1"/>
    <dgm:cxn modelId="{D7760F73-D7C7-44DC-A644-23C840C18FC3}" type="presParOf" srcId="{76FB5D94-939D-44C6-9E51-FAEFFE81786B}" destId="{57DC59E2-34B8-471F-868B-67EBD953890D}" srcOrd="0" destOrd="0" presId="urn:microsoft.com/office/officeart/2005/8/layout/orgChart1"/>
    <dgm:cxn modelId="{009566C6-F676-4212-A65E-DD482576FE2D}" type="presParOf" srcId="{76FB5D94-939D-44C6-9E51-FAEFFE81786B}" destId="{A8A09299-5CA6-477F-9D71-9FEF640D46D8}" srcOrd="1" destOrd="0" presId="urn:microsoft.com/office/officeart/2005/8/layout/orgChart1"/>
    <dgm:cxn modelId="{25B07CCD-EA65-4804-B27A-973C8BC2515A}" type="presParOf" srcId="{331E3456-2B5C-45C5-8D53-118D34EEE31F}" destId="{BD3E41DE-E6A9-4313-B120-811C1AAB649A}" srcOrd="1" destOrd="0" presId="urn:microsoft.com/office/officeart/2005/8/layout/orgChart1"/>
    <dgm:cxn modelId="{36E8BD83-95A8-452A-A892-784DF895EAD7}" type="presParOf" srcId="{331E3456-2B5C-45C5-8D53-118D34EEE31F}" destId="{D48BE51D-C04A-4AB2-B0F9-093D94162183}" srcOrd="2" destOrd="0" presId="urn:microsoft.com/office/officeart/2005/8/layout/orgChart1"/>
    <dgm:cxn modelId="{FA33912B-6A42-44E7-89B9-EBA89B9FBCFF}" type="presParOf" srcId="{7FCADF0E-7474-4CF8-ABBF-55EFCEEAD889}" destId="{B93DEB84-F7F3-4BC6-9DA9-2987D742A0E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18058-E522-489B-A93A-060F772744DD}">
      <dsp:nvSpPr>
        <dsp:cNvPr id="0" name=""/>
        <dsp:cNvSpPr/>
      </dsp:nvSpPr>
      <dsp:spPr>
        <a:xfrm>
          <a:off x="3603897" y="1604433"/>
          <a:ext cx="2454554" cy="377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927"/>
              </a:lnTo>
              <a:lnTo>
                <a:pt x="2454554" y="188927"/>
              </a:lnTo>
              <a:lnTo>
                <a:pt x="2454554" y="3778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05FB2-A426-4177-844E-6A5DD056512C}">
      <dsp:nvSpPr>
        <dsp:cNvPr id="0" name=""/>
        <dsp:cNvSpPr/>
      </dsp:nvSpPr>
      <dsp:spPr>
        <a:xfrm>
          <a:off x="3358093" y="1604433"/>
          <a:ext cx="245803" cy="377854"/>
        </a:xfrm>
        <a:custGeom>
          <a:avLst/>
          <a:gdLst/>
          <a:ahLst/>
          <a:cxnLst/>
          <a:rect l="0" t="0" r="0" b="0"/>
          <a:pathLst>
            <a:path>
              <a:moveTo>
                <a:pt x="245803" y="0"/>
              </a:moveTo>
              <a:lnTo>
                <a:pt x="245803" y="188927"/>
              </a:lnTo>
              <a:lnTo>
                <a:pt x="0" y="188927"/>
              </a:lnTo>
              <a:lnTo>
                <a:pt x="0" y="3778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E801B-DFA9-4018-A15F-7C5484AFD6D5}">
      <dsp:nvSpPr>
        <dsp:cNvPr id="0" name=""/>
        <dsp:cNvSpPr/>
      </dsp:nvSpPr>
      <dsp:spPr>
        <a:xfrm>
          <a:off x="903539" y="1604433"/>
          <a:ext cx="2700357" cy="377854"/>
        </a:xfrm>
        <a:custGeom>
          <a:avLst/>
          <a:gdLst/>
          <a:ahLst/>
          <a:cxnLst/>
          <a:rect l="0" t="0" r="0" b="0"/>
          <a:pathLst>
            <a:path>
              <a:moveTo>
                <a:pt x="2700357" y="0"/>
              </a:moveTo>
              <a:lnTo>
                <a:pt x="2700357" y="188927"/>
              </a:lnTo>
              <a:lnTo>
                <a:pt x="0" y="188927"/>
              </a:lnTo>
              <a:lnTo>
                <a:pt x="0" y="3778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0CAC19-C16B-405E-8370-E086C7C70146}">
      <dsp:nvSpPr>
        <dsp:cNvPr id="0" name=""/>
        <dsp:cNvSpPr/>
      </dsp:nvSpPr>
      <dsp:spPr>
        <a:xfrm>
          <a:off x="1550120" y="704779"/>
          <a:ext cx="4107552" cy="899654"/>
        </a:xfrm>
        <a:prstGeom prst="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>
              <a:solidFill>
                <a:schemeClr val="tx1"/>
              </a:solidFill>
            </a:rPr>
            <a:t>طرق المحافظة على الموارد في وطني 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1550120" y="704779"/>
        <a:ext cx="4107552" cy="899654"/>
      </dsp:txXfrm>
    </dsp:sp>
    <dsp:sp modelId="{7CE6214C-2CE1-4B73-A523-12EB4E0E40CF}">
      <dsp:nvSpPr>
        <dsp:cNvPr id="0" name=""/>
        <dsp:cNvSpPr/>
      </dsp:nvSpPr>
      <dsp:spPr>
        <a:xfrm>
          <a:off x="3884" y="1982288"/>
          <a:ext cx="1799308" cy="899654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>
              <a:solidFill>
                <a:schemeClr val="tx1"/>
              </a:solidFill>
            </a:rPr>
            <a:t>التدوير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3884" y="1982288"/>
        <a:ext cx="1799308" cy="899654"/>
      </dsp:txXfrm>
    </dsp:sp>
    <dsp:sp modelId="{8C2A28F4-D42C-4BE5-ACD9-F1FE7A5141E3}">
      <dsp:nvSpPr>
        <dsp:cNvPr id="0" name=""/>
        <dsp:cNvSpPr/>
      </dsp:nvSpPr>
      <dsp:spPr>
        <a:xfrm>
          <a:off x="2181048" y="1982288"/>
          <a:ext cx="2354089" cy="899654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>
              <a:solidFill>
                <a:schemeClr val="tx1"/>
              </a:solidFill>
            </a:rPr>
            <a:t>إعادة</a:t>
          </a:r>
          <a:r>
            <a:rPr lang="ar-JO" sz="3100" kern="1200" dirty="0" smtClean="0"/>
            <a:t> </a:t>
          </a:r>
          <a:r>
            <a:rPr lang="ar-JO" sz="3100" kern="1200" dirty="0" smtClean="0">
              <a:solidFill>
                <a:schemeClr val="tx1"/>
              </a:solidFill>
            </a:rPr>
            <a:t>الاستخدام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2181048" y="1982288"/>
        <a:ext cx="2354089" cy="899654"/>
      </dsp:txXfrm>
    </dsp:sp>
    <dsp:sp modelId="{57DC59E2-34B8-471F-868B-67EBD953890D}">
      <dsp:nvSpPr>
        <dsp:cNvPr id="0" name=""/>
        <dsp:cNvSpPr/>
      </dsp:nvSpPr>
      <dsp:spPr>
        <a:xfrm>
          <a:off x="4912993" y="1982288"/>
          <a:ext cx="2290916" cy="899654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>
              <a:solidFill>
                <a:schemeClr val="tx1"/>
              </a:solidFill>
            </a:rPr>
            <a:t>ترشيد الاستهلاك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4912993" y="1982288"/>
        <a:ext cx="2290916" cy="89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144000" cy="19424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المحافظة على الموارد في وطني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smtClean="0"/>
          </a:p>
          <a:p>
            <a:r>
              <a:rPr lang="ar-JO" smtClean="0"/>
              <a:t>أولا</a:t>
            </a:r>
            <a:r>
              <a:rPr lang="ar-JO" dirty="0" smtClean="0"/>
              <a:t>: ترشيد استخدام الموارد في وطني</a:t>
            </a:r>
          </a:p>
          <a:p>
            <a:r>
              <a:rPr lang="ar-JO" dirty="0" smtClean="0"/>
              <a:t>ثانيا: إعادة الاستخدام لبعض الموارد</a:t>
            </a:r>
            <a:r>
              <a:rPr lang="en-US" dirty="0" smtClean="0"/>
              <a:t>  </a:t>
            </a:r>
            <a:endParaRPr lang="ar-JO" dirty="0" smtClean="0"/>
          </a:p>
          <a:p>
            <a:r>
              <a:rPr lang="ar-JO" dirty="0" smtClean="0"/>
              <a:t>ثالثا: التدوير وفوائده</a:t>
            </a:r>
          </a:p>
          <a:p>
            <a:endParaRPr lang="ar-JO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343044" y="1777859"/>
            <a:ext cx="1505911" cy="920488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المحافظة على الموارد في وطني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r" rtl="1">
              <a:buNone/>
            </a:pPr>
            <a:r>
              <a:rPr lang="ar-JO" dirty="0"/>
              <a:t>الموارد الطبيعة </a:t>
            </a:r>
            <a:r>
              <a:rPr lang="ar-JO" dirty="0">
                <a:solidFill>
                  <a:schemeClr val="accent4"/>
                </a:solidFill>
              </a:rPr>
              <a:t>محدودة</a:t>
            </a:r>
            <a:r>
              <a:rPr lang="ar-JO" dirty="0">
                <a:solidFill>
                  <a:srgbClr val="0070C0"/>
                </a:solidFill>
              </a:rPr>
              <a:t> </a:t>
            </a:r>
            <a:r>
              <a:rPr lang="ar-JO" dirty="0"/>
              <a:t>في وطننا </a:t>
            </a:r>
            <a:r>
              <a:rPr lang="ar-JO" dirty="0">
                <a:solidFill>
                  <a:srgbClr val="FF0000"/>
                </a:solidFill>
              </a:rPr>
              <a:t>كالمياه والطاقة </a:t>
            </a:r>
            <a:r>
              <a:rPr lang="ar-JO" dirty="0"/>
              <a:t>لذا يجب علينا </a:t>
            </a:r>
            <a:r>
              <a:rPr lang="ar-JO" dirty="0">
                <a:solidFill>
                  <a:schemeClr val="accent4"/>
                </a:solidFill>
              </a:rPr>
              <a:t>ترشيد</a:t>
            </a:r>
            <a:r>
              <a:rPr lang="ar-JO" dirty="0">
                <a:solidFill>
                  <a:srgbClr val="0070C0"/>
                </a:solidFill>
              </a:rPr>
              <a:t> </a:t>
            </a:r>
            <a:r>
              <a:rPr lang="ar-JO" dirty="0"/>
              <a:t>استخدامها باتباع الآتي.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86214850"/>
              </p:ext>
            </p:extLst>
          </p:nvPr>
        </p:nvGraphicFramePr>
        <p:xfrm>
          <a:off x="2032000" y="2551611"/>
          <a:ext cx="7207794" cy="3586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9679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الحفاظ على الموارد في وطني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الموارد الطبيعة </a:t>
            </a:r>
            <a:r>
              <a:rPr lang="ar-JO" dirty="0" smtClean="0">
                <a:solidFill>
                  <a:schemeClr val="accent4"/>
                </a:solidFill>
              </a:rPr>
              <a:t>محدودة</a:t>
            </a:r>
            <a:r>
              <a:rPr lang="ar-JO" dirty="0" smtClean="0">
                <a:solidFill>
                  <a:srgbClr val="0070C0"/>
                </a:solidFill>
              </a:rPr>
              <a:t> </a:t>
            </a:r>
            <a:r>
              <a:rPr lang="ar-JO" dirty="0" smtClean="0">
                <a:solidFill>
                  <a:schemeClr val="tx1"/>
                </a:solidFill>
              </a:rPr>
              <a:t>في وطننا </a:t>
            </a:r>
            <a:r>
              <a:rPr lang="ar-JO" dirty="0" smtClean="0">
                <a:solidFill>
                  <a:srgbClr val="FF0000"/>
                </a:solidFill>
              </a:rPr>
              <a:t>كالمياه والطاقة </a:t>
            </a:r>
            <a:r>
              <a:rPr lang="ar-JO" dirty="0" smtClean="0">
                <a:solidFill>
                  <a:schemeClr val="tx1"/>
                </a:solidFill>
              </a:rPr>
              <a:t>لذا يجب علينا </a:t>
            </a:r>
            <a:r>
              <a:rPr lang="ar-JO" dirty="0" smtClean="0">
                <a:solidFill>
                  <a:schemeClr val="accent4"/>
                </a:solidFill>
              </a:rPr>
              <a:t>ترشيد</a:t>
            </a:r>
            <a:r>
              <a:rPr lang="ar-JO" dirty="0">
                <a:solidFill>
                  <a:srgbClr val="0070C0"/>
                </a:solidFill>
              </a:rPr>
              <a:t> </a:t>
            </a:r>
            <a:r>
              <a:rPr lang="ar-JO" dirty="0" smtClean="0">
                <a:solidFill>
                  <a:schemeClr val="tx1"/>
                </a:solidFill>
              </a:rPr>
              <a:t>استخدامها باتباع الآتي.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92D050"/>
                </a:solidFill>
              </a:rPr>
              <a:t>أولا-</a:t>
            </a:r>
            <a:r>
              <a:rPr lang="ar-JO" dirty="0" smtClean="0">
                <a:solidFill>
                  <a:srgbClr val="FF0000"/>
                </a:solidFill>
              </a:rPr>
              <a:t> ترشيد الاستهلاك 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الترشيد: الاستخدام المعتدل للموارد بعيدا عن الإسراف 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/>
              <a:t> </a:t>
            </a:r>
            <a:r>
              <a:rPr lang="ar-JO" dirty="0" smtClean="0"/>
              <a:t>ولترشيد الاستهلاك </a:t>
            </a:r>
            <a:r>
              <a:rPr lang="ar-JO" dirty="0" smtClean="0"/>
              <a:t>يكون بعمل ما يأتي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</a:t>
            </a:r>
            <a:r>
              <a:rPr lang="ar-JO" dirty="0" smtClean="0">
                <a:solidFill>
                  <a:srgbClr val="0070C0"/>
                </a:solidFill>
              </a:rPr>
              <a:t>لترشيد استهلاك الماء نستخدم </a:t>
            </a:r>
            <a:r>
              <a:rPr lang="ar-JO" dirty="0" smtClean="0">
                <a:solidFill>
                  <a:srgbClr val="0070C0"/>
                </a:solidFill>
              </a:rPr>
              <a:t>أدوات توفير المياه لوقف </a:t>
            </a:r>
            <a:r>
              <a:rPr lang="ar-JO" dirty="0" smtClean="0">
                <a:solidFill>
                  <a:schemeClr val="accent4"/>
                </a:solidFill>
              </a:rPr>
              <a:t>هدرها</a:t>
            </a:r>
            <a:r>
              <a:rPr lang="ar-JO" dirty="0" smtClean="0">
                <a:solidFill>
                  <a:srgbClr val="0070C0"/>
                </a:solidFill>
              </a:rPr>
              <a:t>.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لترشيد استهلاك الكهرباء نستخدم </a:t>
            </a:r>
            <a:r>
              <a:rPr lang="ar-JO" dirty="0" smtClean="0">
                <a:solidFill>
                  <a:srgbClr val="0070C0"/>
                </a:solidFill>
              </a:rPr>
              <a:t>السخان الشمسي بدلا من السخان الكهربائي في تسخين </a:t>
            </a:r>
            <a:r>
              <a:rPr lang="ar-JO" dirty="0" smtClean="0">
                <a:solidFill>
                  <a:srgbClr val="0070C0"/>
                </a:solidFill>
              </a:rPr>
              <a:t>المياه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لترشيد </a:t>
            </a:r>
            <a:r>
              <a:rPr lang="ar-JO" dirty="0">
                <a:solidFill>
                  <a:srgbClr val="0070C0"/>
                </a:solidFill>
              </a:rPr>
              <a:t>استهلاك الكهرباء استغلال الطاقة الشمسية </a:t>
            </a:r>
            <a:r>
              <a:rPr lang="ar-JO" dirty="0" smtClean="0">
                <a:solidFill>
                  <a:srgbClr val="0070C0"/>
                </a:solidFill>
              </a:rPr>
              <a:t>نهارا</a:t>
            </a:r>
            <a:endParaRPr lang="ar-JO" dirty="0" smtClean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578" y="2446971"/>
            <a:ext cx="2255519" cy="165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الحفاظ على الموارد في وطني 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92D050"/>
                </a:solidFill>
              </a:rPr>
              <a:t> </a:t>
            </a:r>
            <a:r>
              <a:rPr lang="ar-JO" dirty="0" smtClean="0">
                <a:solidFill>
                  <a:srgbClr val="92D050"/>
                </a:solidFill>
              </a:rPr>
              <a:t>ثانيا- </a:t>
            </a:r>
            <a:r>
              <a:rPr lang="ar-JO" dirty="0" smtClean="0">
                <a:solidFill>
                  <a:srgbClr val="FF0000"/>
                </a:solidFill>
              </a:rPr>
              <a:t>إعادة الاستخدام: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chemeClr val="tx1"/>
                </a:solidFill>
              </a:rPr>
              <a:t>يمكن الاستفادة من المواد والأدوات المستخدمة عن طريق الآتي:</a:t>
            </a: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</a:t>
            </a:r>
            <a:r>
              <a:rPr lang="ar-JO" dirty="0" smtClean="0">
                <a:solidFill>
                  <a:srgbClr val="0070C0"/>
                </a:solidFill>
              </a:rPr>
              <a:t>إعادة استخدام المياه في ري حديقة المنزل.  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2- </a:t>
            </a:r>
            <a:r>
              <a:rPr lang="ar-JO" dirty="0" smtClean="0">
                <a:solidFill>
                  <a:srgbClr val="0070C0"/>
                </a:solidFill>
              </a:rPr>
              <a:t>إهداء القصص بعد قراءتها للأصدقاء او التبرع بها. 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3- </a:t>
            </a:r>
            <a:r>
              <a:rPr lang="ar-JO" dirty="0" smtClean="0">
                <a:solidFill>
                  <a:srgbClr val="0070C0"/>
                </a:solidFill>
              </a:rPr>
              <a:t>التبرع بالملابس الزائدة عن الحاجة.</a:t>
            </a: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249" y="2853418"/>
            <a:ext cx="3689305" cy="287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74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الحفاظ على الموارد في وطني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92D050"/>
                </a:solidFill>
              </a:rPr>
              <a:t> </a:t>
            </a:r>
            <a:r>
              <a:rPr lang="ar-JO" dirty="0" smtClean="0">
                <a:solidFill>
                  <a:srgbClr val="92D050"/>
                </a:solidFill>
              </a:rPr>
              <a:t>ثانيا- </a:t>
            </a:r>
            <a:r>
              <a:rPr lang="ar-JO" dirty="0" smtClean="0">
                <a:solidFill>
                  <a:srgbClr val="FF0000"/>
                </a:solidFill>
              </a:rPr>
              <a:t>التدوير: </a:t>
            </a:r>
            <a:r>
              <a:rPr lang="ar-JO" dirty="0" smtClean="0">
                <a:solidFill>
                  <a:schemeClr val="tx1"/>
                </a:solidFill>
              </a:rPr>
              <a:t>هو تحويل النفايات إلى مواد جديدة وذلك بفرزها وإعادة تصنيعها.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و في ما يأتي أبرز فوائد للتدوير: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</a:t>
            </a:r>
            <a:r>
              <a:rPr lang="ar-JO" dirty="0" smtClean="0">
                <a:solidFill>
                  <a:srgbClr val="0070C0"/>
                </a:solidFill>
              </a:rPr>
              <a:t>توفير الطاقة.  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2- </a:t>
            </a:r>
            <a:r>
              <a:rPr lang="ar-JO" dirty="0" smtClean="0">
                <a:solidFill>
                  <a:srgbClr val="0070C0"/>
                </a:solidFill>
              </a:rPr>
              <a:t>تنظيف الطبيعة من النفايات والحفاظ على البيئة من التلوث. 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3- </a:t>
            </a:r>
            <a:r>
              <a:rPr lang="ar-JO" dirty="0" smtClean="0">
                <a:solidFill>
                  <a:srgbClr val="0070C0"/>
                </a:solidFill>
              </a:rPr>
              <a:t>تقليل الاعتماد على استيراد المواد من الخارج.</a:t>
            </a: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03" y="2228307"/>
            <a:ext cx="3174411" cy="209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9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إجابة فكر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3042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1- محدودة                                                قليلة      </a:t>
            </a:r>
          </a:p>
          <a:p>
            <a:pPr marL="0" indent="0" algn="r" rtl="1">
              <a:buNone/>
            </a:pPr>
            <a:r>
              <a:rPr lang="ar-JO" dirty="0" smtClean="0"/>
              <a:t>                                                         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 2- ترشيد </a:t>
            </a:r>
            <a:r>
              <a:rPr lang="ar-JO" dirty="0"/>
              <a:t> </a:t>
            </a:r>
            <a:r>
              <a:rPr lang="ar-JO" dirty="0" smtClean="0"/>
              <a:t>                                               عدم اسراف </a:t>
            </a:r>
          </a:p>
          <a:p>
            <a:pPr marL="0" indent="0" algn="r" rtl="1">
              <a:buNone/>
            </a:pPr>
            <a:r>
              <a:rPr lang="ar-JO" dirty="0" smtClean="0"/>
              <a:t>                                              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 3- هدر                                                    الإسراف </a:t>
            </a:r>
          </a:p>
          <a:p>
            <a:pPr marL="0" indent="0" algn="r" rtl="1">
              <a:buNone/>
            </a:pPr>
            <a:r>
              <a:rPr lang="ar-JO" dirty="0" smtClean="0"/>
              <a:t>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5951016" y="3592585"/>
            <a:ext cx="483326" cy="2983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2" action="ppaction://hlinksldjump"/>
          </p:cNvPr>
          <p:cNvSpPr/>
          <p:nvPr/>
        </p:nvSpPr>
        <p:spPr>
          <a:xfrm>
            <a:off x="5951016" y="1949244"/>
            <a:ext cx="483326" cy="2983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>
            <a:hlinkClick r:id="rId2" action="ppaction://hlinksldjump"/>
          </p:cNvPr>
          <p:cNvSpPr/>
          <p:nvPr/>
        </p:nvSpPr>
        <p:spPr>
          <a:xfrm>
            <a:off x="6096000" y="4988070"/>
            <a:ext cx="483326" cy="2983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317" y="3368574"/>
            <a:ext cx="2177143" cy="10446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317" y="1905000"/>
            <a:ext cx="2177143" cy="12562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317" y="4670989"/>
            <a:ext cx="2177143" cy="1248194"/>
          </a:xfrm>
          <a:prstGeom prst="rect">
            <a:avLst/>
          </a:prstGeom>
        </p:spPr>
      </p:pic>
      <p:pic>
        <p:nvPicPr>
          <p:cNvPr id="13" name="Picture 12" descr="Light Bulb Idea Enlightenment · Free vector graphic on Pixabay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155" y="456882"/>
            <a:ext cx="1021498" cy="114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46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2067</TotalTime>
  <Words>243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المحافظة على الموارد في وطني </vt:lpstr>
      <vt:lpstr>المحافظة على الموارد في وطني</vt:lpstr>
      <vt:lpstr>الحفاظ على الموارد في وطني </vt:lpstr>
      <vt:lpstr> الحفاظ على الموارد في وطني  </vt:lpstr>
      <vt:lpstr>الحفاظ على الموارد في وطني </vt:lpstr>
      <vt:lpstr>إجابة فكر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115</cp:revision>
  <dcterms:created xsi:type="dcterms:W3CDTF">2020-06-28T05:54:10Z</dcterms:created>
  <dcterms:modified xsi:type="dcterms:W3CDTF">2022-11-22T19:08:51Z</dcterms:modified>
</cp:coreProperties>
</file>