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4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4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5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F911-FBD1-457B-8DA0-D49AFC9D000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7FBE-96DD-445C-BDE7-B654168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1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737" y="2157412"/>
            <a:ext cx="5724525" cy="2543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6418" y="562708"/>
            <a:ext cx="6527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6000" dirty="0">
                <a:cs typeface="+mj-cs"/>
              </a:rPr>
              <a:t>دورة حياة النجوم</a:t>
            </a:r>
            <a:endParaRPr lang="en-US" sz="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0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41" y="1374389"/>
            <a:ext cx="10100603" cy="54019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6841" y="0"/>
            <a:ext cx="6175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6000" dirty="0">
                <a:cs typeface="+mj-cs"/>
              </a:rPr>
              <a:t>موت النجوم</a:t>
            </a:r>
            <a:endParaRPr lang="en-US" sz="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538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8462" y="703385"/>
            <a:ext cx="9115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dirty="0"/>
              <a:t> </a:t>
            </a:r>
            <a:r>
              <a:rPr lang="ar-JO" sz="4000" dirty="0">
                <a:cs typeface="+mj-cs"/>
              </a:rPr>
              <a:t>أتتبع دورة حياة نجم تتابع رئيسي كبير/ ص54</a:t>
            </a:r>
            <a:endParaRPr lang="en-US" sz="40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84081" y="1811216"/>
            <a:ext cx="1742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سديم كوني</a:t>
            </a:r>
            <a:endParaRPr lang="en-US" sz="36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2903" y="1832763"/>
            <a:ext cx="156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>
                <a:cs typeface="+mj-cs"/>
              </a:rPr>
              <a:t>نجم أولي</a:t>
            </a:r>
            <a:endParaRPr lang="en-US" sz="36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3240" y="1832763"/>
            <a:ext cx="327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>
                <a:cs typeface="+mj-cs"/>
              </a:rPr>
              <a:t>نجم تتابع رئيسي كبير</a:t>
            </a:r>
            <a:endParaRPr lang="en-US" sz="36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9424" y="3056446"/>
            <a:ext cx="278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>
                <a:cs typeface="+mj-cs"/>
              </a:rPr>
              <a:t>فوق عملاق أحمر</a:t>
            </a:r>
            <a:endParaRPr lang="en-US" sz="3600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1242" y="4349108"/>
            <a:ext cx="26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>
                <a:cs typeface="+mj-cs"/>
              </a:rPr>
              <a:t>نجم فوق مستعر</a:t>
            </a:r>
            <a:endParaRPr lang="en-US" sz="3600" dirty="0"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594166" y="2155929"/>
            <a:ext cx="456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89187" y="2155929"/>
            <a:ext cx="1377705" cy="21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74919" y="2509871"/>
            <a:ext cx="27207" cy="39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6658" y="3702777"/>
            <a:ext cx="0" cy="492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>
            <a:off x="4516658" y="4995439"/>
            <a:ext cx="2953287" cy="53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</p:cNvCxnSpPr>
          <p:nvPr/>
        </p:nvCxnSpPr>
        <p:spPr>
          <a:xfrm flipH="1">
            <a:off x="2278966" y="4995439"/>
            <a:ext cx="2237692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18251" y="5761644"/>
            <a:ext cx="23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>
                <a:cs typeface="+mj-cs"/>
              </a:rPr>
              <a:t>ثقب أسود</a:t>
            </a:r>
            <a:endParaRPr lang="en-US" sz="3600" dirty="0"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205" y="5761644"/>
            <a:ext cx="2821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>
                <a:cs typeface="+mj-cs"/>
              </a:rPr>
              <a:t>نجم نيوتروني</a:t>
            </a:r>
            <a:endParaRPr lang="en-US" sz="3600" dirty="0">
              <a:cs typeface="+mj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48111" y="5318604"/>
            <a:ext cx="2792901" cy="1377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>
                <a:solidFill>
                  <a:schemeClr val="tx1"/>
                </a:solidFill>
              </a:rPr>
              <a:t>حسب كتلة مادة قلب النجم المتبقية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20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4" grpId="0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9625" y="509006"/>
            <a:ext cx="668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كيف تصنف الشمس من حيث الحجم؟</a:t>
            </a:r>
            <a:endParaRPr lang="en-US" sz="36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62" y="1415087"/>
            <a:ext cx="438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>
                <a:cs typeface="+mj-cs"/>
              </a:rPr>
              <a:t>متوسطة الحجم</a:t>
            </a:r>
            <a:endParaRPr lang="en-US" sz="36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3865" y="2321169"/>
            <a:ext cx="7047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ما الذي يميز الشمس عن بقية النجوم؟</a:t>
            </a:r>
            <a:endParaRPr lang="en-US" sz="36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3865" y="3151163"/>
            <a:ext cx="7047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أقرب النجوم إلينا.</a:t>
            </a:r>
          </a:p>
          <a:p>
            <a:pPr algn="r" rtl="1"/>
            <a:r>
              <a:rPr lang="ar-JO" sz="3600" dirty="0">
                <a:cs typeface="+mj-cs"/>
              </a:rPr>
              <a:t>هي من النجوم الشابة.</a:t>
            </a:r>
          </a:p>
          <a:p>
            <a:pPr algn="r" rtl="1"/>
            <a:r>
              <a:rPr lang="ar-JO" sz="3600" dirty="0">
                <a:cs typeface="+mj-cs"/>
              </a:rPr>
              <a:t>هي في أكثر مراحل حياتها استقرارًا</a:t>
            </a:r>
            <a:r>
              <a:rPr lang="ar-JO" dirty="0"/>
              <a:t>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6" y="1155337"/>
            <a:ext cx="5739618" cy="43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8" y="1786596"/>
            <a:ext cx="11704320" cy="43187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0320" y="295422"/>
            <a:ext cx="7047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6000" dirty="0">
                <a:cs typeface="+mj-cs"/>
              </a:rPr>
              <a:t>دورة حياة الشمس</a:t>
            </a:r>
            <a:endParaRPr lang="en-US" sz="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30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9114" y="396464"/>
            <a:ext cx="634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 هل ستستمر الشمس في اشراقها ولمعانها؟</a:t>
            </a:r>
            <a:endParaRPr lang="en-US" sz="36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9624" y="3460651"/>
            <a:ext cx="665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ما هو شكل الموت الذي ستنتهي إلية الشمس؟</a:t>
            </a:r>
            <a:endParaRPr lang="en-US" sz="36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1822" y="2099047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/>
              <a:t>كم قدر العلماء عمر الشمس؟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44725" y="396464"/>
            <a:ext cx="126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لا</a:t>
            </a:r>
            <a:endParaRPr lang="en-US" sz="36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4731" y="2099046"/>
            <a:ext cx="292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>
                <a:cs typeface="+mj-cs"/>
              </a:rPr>
              <a:t>4.5 مليار سنة</a:t>
            </a:r>
            <a:endParaRPr lang="en-US" sz="3600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4559" y="3460650"/>
            <a:ext cx="1716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قزم ابيض</a:t>
            </a:r>
            <a:endParaRPr lang="en-US" sz="3600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1487" y="5050301"/>
            <a:ext cx="668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متى يتوقع العلماء أن تنتهي حياة الشمس؟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4731" y="5050301"/>
            <a:ext cx="2461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12 مليار سنه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23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8462" y="703385"/>
            <a:ext cx="9115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ar-JO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أتتبع مراحل دورة حياة الشمس / ص54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84081" y="1811216"/>
            <a:ext cx="1742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سديم كوني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2903" y="1832763"/>
            <a:ext cx="156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نجم أولي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649" y="1832763"/>
            <a:ext cx="4551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نجم تتابع رئيسي متوسط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9424" y="3056446"/>
            <a:ext cx="278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عملاق أحمر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1242" y="4349108"/>
            <a:ext cx="26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سديم كوكبي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594166" y="2155929"/>
            <a:ext cx="456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42272" y="2155928"/>
            <a:ext cx="8246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74919" y="2509871"/>
            <a:ext cx="27207" cy="39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6658" y="3702777"/>
            <a:ext cx="0" cy="492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>
            <a:off x="4516658" y="4995439"/>
            <a:ext cx="0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91242" y="5964935"/>
            <a:ext cx="294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>
                <a:cs typeface="+mj-cs"/>
              </a:rPr>
              <a:t>قزم أبيض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2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6922" y="548639"/>
            <a:ext cx="52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>
                <a:cs typeface="+mj-cs"/>
              </a:rPr>
              <a:t>إجابة أفكر ص 55</a:t>
            </a:r>
            <a:endParaRPr lang="en-US" sz="3600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" y="1775936"/>
            <a:ext cx="107758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3600" dirty="0">
                <a:cs typeface="+mj-cs"/>
              </a:rPr>
              <a:t>1. الاندماجات النووية مصدر الطاقة الشمسية اللازمة لعملية البناء الضوئي، وهي العملية التي تقوم  بها النباتات بصنَع الغذاء على سطح الأرض. والطاقة الشمسية ضرورية أيضا لإكمال دورة الماء في الطبيعة . ووجود الماء سبب رئيس لاستمرار الحياة على الأرض. وكذلك تعمل الطاقة الشمسية على تزويد أجسامنا بالطاقة اللازمة لاتمام العمليات الحيوية المختلفة، مثل: التنفس، والهضم. 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301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083" y="1307347"/>
            <a:ext cx="11535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3600" dirty="0">
                <a:cs typeface="+mj-cs"/>
              </a:rPr>
              <a:t>2. </a:t>
            </a:r>
            <a:r>
              <a:rPr lang="ar-JO" sz="3600">
                <a:cs typeface="+mj-cs"/>
              </a:rPr>
              <a:t>نجوم </a:t>
            </a:r>
            <a:r>
              <a:rPr lang="ar-JO" sz="3600" dirty="0">
                <a:cs typeface="+mj-cs"/>
              </a:rPr>
              <a:t>التتابع الرئيس المتوسطة </a:t>
            </a:r>
            <a:r>
              <a:rPr lang="ar-JO" sz="3600">
                <a:cs typeface="+mj-cs"/>
              </a:rPr>
              <a:t>التي لها عمر </a:t>
            </a:r>
            <a:r>
              <a:rPr lang="ar-JO" sz="3600" dirty="0">
                <a:cs typeface="+mj-cs"/>
              </a:rPr>
              <a:t>قريب من عمر الشمس؛لأن محتواها من الطاقة الشمسيّة يماثل محتوى الشمس، مما يعني أن كمية الطاقة التي تصل سطح الأرض </a:t>
            </a:r>
            <a:r>
              <a:rPr lang="ar-JO" sz="3600">
                <a:cs typeface="+mj-cs"/>
              </a:rPr>
              <a:t>ستكون ملائمة لدعم الحياة.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759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242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M.Dababneh</cp:lastModifiedBy>
  <cp:revision>11</cp:revision>
  <dcterms:created xsi:type="dcterms:W3CDTF">2021-02-12T17:55:35Z</dcterms:created>
  <dcterms:modified xsi:type="dcterms:W3CDTF">2022-03-04T20:12:17Z</dcterms:modified>
</cp:coreProperties>
</file>