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  <p:sldId id="261" r:id="rId7"/>
    <p:sldId id="264" r:id="rId8"/>
    <p:sldId id="262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54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941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217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65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75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620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2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178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737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66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22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4F911-FBD1-457B-8DA0-D49AFC9D0001}" type="datetimeFigureOut">
              <a:rPr lang="en-US" smtClean="0"/>
              <a:t>3/4/2022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E27FBE-96DD-445C-BDE7-B654168D3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31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3737" y="2157412"/>
            <a:ext cx="5724525" cy="25431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996418" y="562708"/>
            <a:ext cx="652741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6000" dirty="0">
                <a:cs typeface="+mj-cs"/>
              </a:rPr>
              <a:t>دورة حياة النجوم</a:t>
            </a:r>
            <a:endParaRPr lang="en-US" sz="6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89096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6941" y="1374389"/>
            <a:ext cx="10100603" cy="54019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876841" y="0"/>
            <a:ext cx="617571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6000" dirty="0">
                <a:cs typeface="+mj-cs"/>
              </a:rPr>
              <a:t>موت النجوم</a:t>
            </a:r>
            <a:endParaRPr lang="en-US" sz="6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853814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8462" y="703385"/>
            <a:ext cx="9115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dirty="0"/>
              <a:t> </a:t>
            </a:r>
            <a:r>
              <a:rPr lang="ar-JO" sz="4000" dirty="0">
                <a:cs typeface="+mj-cs"/>
              </a:rPr>
              <a:t>أتتبع دورة حياة نجم تتابع رئيسي كبير/ ص54</a:t>
            </a:r>
            <a:endParaRPr lang="en-US" sz="4000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84081" y="1811216"/>
            <a:ext cx="1742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سديم كوني</a:t>
            </a:r>
            <a:endParaRPr lang="en-US" sz="3600" dirty="0"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92903" y="1832763"/>
            <a:ext cx="1567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>
                <a:cs typeface="+mj-cs"/>
              </a:rPr>
              <a:t>نجم أولي</a:t>
            </a:r>
            <a:endParaRPr lang="en-US" sz="3600" dirty="0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63240" y="1832763"/>
            <a:ext cx="32777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>
                <a:cs typeface="+mj-cs"/>
              </a:rPr>
              <a:t>نجم تتابع رئيسي كبير</a:t>
            </a:r>
            <a:endParaRPr lang="en-US" sz="3600" dirty="0"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9424" y="3056446"/>
            <a:ext cx="278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>
                <a:cs typeface="+mj-cs"/>
              </a:rPr>
              <a:t>فوق عملاق أحمر</a:t>
            </a:r>
            <a:endParaRPr lang="en-US" sz="3600" dirty="0"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1242" y="4349108"/>
            <a:ext cx="2650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>
                <a:cs typeface="+mj-cs"/>
              </a:rPr>
              <a:t>نجم فوق مستعر</a:t>
            </a:r>
            <a:endParaRPr lang="en-US" sz="3600" dirty="0">
              <a:cs typeface="+mj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9594166" y="2155929"/>
            <a:ext cx="4562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6289187" y="2155929"/>
            <a:ext cx="1377705" cy="215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74919" y="2509871"/>
            <a:ext cx="27207" cy="390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16658" y="3702777"/>
            <a:ext cx="0" cy="492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</p:cNvCxnSpPr>
          <p:nvPr/>
        </p:nvCxnSpPr>
        <p:spPr>
          <a:xfrm>
            <a:off x="4516658" y="4995439"/>
            <a:ext cx="2953287" cy="5331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7" idx="2"/>
          </p:cNvCxnSpPr>
          <p:nvPr/>
        </p:nvCxnSpPr>
        <p:spPr>
          <a:xfrm flipH="1">
            <a:off x="2278966" y="4995439"/>
            <a:ext cx="2237692" cy="646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718251" y="5761644"/>
            <a:ext cx="2349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>
                <a:cs typeface="+mj-cs"/>
              </a:rPr>
              <a:t>ثقب أسود</a:t>
            </a:r>
            <a:endParaRPr lang="en-US" sz="3600" dirty="0">
              <a:cs typeface="+mj-cs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70205" y="5761644"/>
            <a:ext cx="28210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>
                <a:cs typeface="+mj-cs"/>
              </a:rPr>
              <a:t>نجم نيوتروني</a:t>
            </a:r>
            <a:endParaRPr lang="en-US" sz="3600" dirty="0">
              <a:cs typeface="+mj-cs"/>
            </a:endParaRPr>
          </a:p>
        </p:txBody>
      </p:sp>
      <p:sp>
        <p:nvSpPr>
          <p:cNvPr id="26" name="Oval 25"/>
          <p:cNvSpPr/>
          <p:nvPr/>
        </p:nvSpPr>
        <p:spPr>
          <a:xfrm>
            <a:off x="3348111" y="5318604"/>
            <a:ext cx="2792901" cy="137761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800" dirty="0">
                <a:solidFill>
                  <a:schemeClr val="tx1"/>
                </a:solidFill>
              </a:rPr>
              <a:t>حسب كتلة مادة قلب النجم المتبقية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1206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24" grpId="0"/>
      <p:bldP spid="25" grpId="0"/>
      <p:bldP spid="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09625" y="509006"/>
            <a:ext cx="668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كيف تصنف الشمس من حيث الحجم؟</a:t>
            </a:r>
            <a:endParaRPr lang="en-US" sz="3600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330462" y="1415087"/>
            <a:ext cx="4389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JO" sz="3600" dirty="0">
                <a:cs typeface="+mj-cs"/>
              </a:rPr>
              <a:t>متوسطة الحجم</a:t>
            </a:r>
            <a:endParaRPr lang="en-US" sz="3600" dirty="0"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43865" y="2321169"/>
            <a:ext cx="70479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ما الذي يميز الشمس عن بقية النجوم؟</a:t>
            </a:r>
            <a:endParaRPr lang="en-US" sz="3600" dirty="0"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43865" y="3151163"/>
            <a:ext cx="704791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أقرب النجوم إلينا.</a:t>
            </a:r>
          </a:p>
          <a:p>
            <a:pPr algn="r" rtl="1"/>
            <a:r>
              <a:rPr lang="ar-JO" sz="3600" dirty="0">
                <a:cs typeface="+mj-cs"/>
              </a:rPr>
              <a:t>هي من النجوم الشابة.</a:t>
            </a:r>
          </a:p>
          <a:p>
            <a:pPr algn="r" rtl="1"/>
            <a:r>
              <a:rPr lang="ar-JO" sz="3600" dirty="0">
                <a:cs typeface="+mj-cs"/>
              </a:rPr>
              <a:t>هي في أكثر مراحل حياتها استقرارًا</a:t>
            </a:r>
            <a:r>
              <a:rPr lang="ar-JO" dirty="0"/>
              <a:t>.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286" y="1155337"/>
            <a:ext cx="5739618" cy="43750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767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218" y="1786596"/>
            <a:ext cx="11704320" cy="431878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60320" y="295422"/>
            <a:ext cx="7047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6000" dirty="0">
                <a:cs typeface="+mj-cs"/>
              </a:rPr>
              <a:t>دورة حياة الشمس</a:t>
            </a:r>
            <a:endParaRPr lang="en-US" sz="60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18304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19114" y="396464"/>
            <a:ext cx="634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 هل ستستمر الشمس في اشراقها ولمعانها؟</a:t>
            </a:r>
            <a:endParaRPr lang="en-US" sz="3600" dirty="0">
              <a:cs typeface="+mj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909624" y="3460651"/>
            <a:ext cx="66540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ما هو شكل الموت الذي ستنتهي إلية الشمس؟</a:t>
            </a:r>
            <a:endParaRPr lang="en-US" sz="3600" dirty="0">
              <a:cs typeface="+mj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81822" y="2099047"/>
            <a:ext cx="5486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/>
              <a:t>كم قدر العلماء عمر الشمس؟</a:t>
            </a:r>
            <a:endParaRPr lang="en-US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2644725" y="396464"/>
            <a:ext cx="12660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لا</a:t>
            </a:r>
            <a:endParaRPr lang="en-US" sz="3600" dirty="0"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4731" y="2099046"/>
            <a:ext cx="29260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JO" sz="3600" dirty="0">
                <a:cs typeface="+mj-cs"/>
              </a:rPr>
              <a:t>4.5 مليار سنة</a:t>
            </a:r>
            <a:endParaRPr lang="en-US" sz="3600" dirty="0">
              <a:cs typeface="+mj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4559" y="3460650"/>
            <a:ext cx="1716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قزم ابيض</a:t>
            </a:r>
            <a:endParaRPr lang="en-US" sz="3600" dirty="0">
              <a:cs typeface="+mj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81487" y="5050301"/>
            <a:ext cx="66821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متى يتوقع العلماء أن تنتهي حياة الشمس؟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814731" y="5050301"/>
            <a:ext cx="24618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12 مليار سنه</a:t>
            </a:r>
            <a:endParaRPr lang="en-US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86239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758462" y="703385"/>
            <a:ext cx="91158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panose="020B0604020202020204" pitchFamily="34" charset="0"/>
              </a:rPr>
              <a:t> </a:t>
            </a:r>
            <a:r>
              <a:rPr kumimoji="0" lang="ar-JO" sz="4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أتتبع مراحل دورة حياة الشمس / ص54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184081" y="1811216"/>
            <a:ext cx="17425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سديم كوني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892903" y="1832763"/>
            <a:ext cx="15676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نجم أولي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9649" y="1832763"/>
            <a:ext cx="45513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نجم تتابع رئيسي متوسط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109424" y="3056446"/>
            <a:ext cx="27854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 عملاق أحمر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91242" y="4349108"/>
            <a:ext cx="26508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JO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Times New Roman" panose="02020603050405020304" pitchFamily="18" charset="0"/>
              </a:rPr>
              <a:t>سديم كوكبي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9594166" y="2155929"/>
            <a:ext cx="45627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 flipV="1">
            <a:off x="6842272" y="2155928"/>
            <a:ext cx="82462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74919" y="2509871"/>
            <a:ext cx="27207" cy="3907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4516658" y="3702777"/>
            <a:ext cx="0" cy="4923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2"/>
          </p:cNvCxnSpPr>
          <p:nvPr/>
        </p:nvCxnSpPr>
        <p:spPr>
          <a:xfrm>
            <a:off x="4516658" y="4995439"/>
            <a:ext cx="0" cy="6463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3191242" y="5964935"/>
            <a:ext cx="2942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dirty="0">
                <a:cs typeface="+mj-cs"/>
              </a:rPr>
              <a:t>قزم أبيض</a:t>
            </a:r>
            <a:endParaRPr lang="en-US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9422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516922" y="548639"/>
            <a:ext cx="52753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600" dirty="0">
                <a:cs typeface="+mj-cs"/>
              </a:rPr>
              <a:t>إجابة أفكر ص 55</a:t>
            </a:r>
            <a:endParaRPr lang="en-US" sz="3600" dirty="0"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8640" y="1775936"/>
            <a:ext cx="10775851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JO" sz="3600" dirty="0">
                <a:cs typeface="+mj-cs"/>
              </a:rPr>
              <a:t>1. الاندماجات النووية مصدر الطاقة الشمسية اللازمة لعملية البناء الضوئي، وهي العملية التي تقوم  بها النباتات بصنَع الغذاء على سطح الأرض. والطاقة الشمسية ضرورية أيضا لإكمال دورة الماء في الطبيعة . ووجود الماء سبب رئيس لاستمرار الحياة على الأرض. وكذلك تعمل الطاقة الشمسية على تزويد أجسامنا بالطاقة اللازمة لاتمام العمليات الحيوية المختلفة، مثل: التنفس، والهضم. </a:t>
            </a:r>
            <a:endParaRPr lang="en-US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53017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5083" y="1307347"/>
            <a:ext cx="1153550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ar-JO" sz="3600" dirty="0">
                <a:cs typeface="+mj-cs"/>
              </a:rPr>
              <a:t>2. </a:t>
            </a:r>
            <a:r>
              <a:rPr lang="ar-JO" sz="3600">
                <a:cs typeface="+mj-cs"/>
              </a:rPr>
              <a:t>نجوم </a:t>
            </a:r>
            <a:r>
              <a:rPr lang="ar-JO" sz="3600" dirty="0">
                <a:cs typeface="+mj-cs"/>
              </a:rPr>
              <a:t>التتابع الرئيس المتوسطة </a:t>
            </a:r>
            <a:r>
              <a:rPr lang="ar-JO" sz="3600">
                <a:cs typeface="+mj-cs"/>
              </a:rPr>
              <a:t>التي لها عمر </a:t>
            </a:r>
            <a:r>
              <a:rPr lang="ar-JO" sz="3600" dirty="0">
                <a:cs typeface="+mj-cs"/>
              </a:rPr>
              <a:t>قريب من عمر الشمس؛لأن محتواها من الطاقة الشمسيّة يماثل محتوى الشمس، مما يعني أن كمية الطاقة التي تصل سطح الأرض </a:t>
            </a:r>
            <a:r>
              <a:rPr lang="ar-JO" sz="3600">
                <a:cs typeface="+mj-cs"/>
              </a:rPr>
              <a:t>ستكون ملائمة لدعم الحياة.</a:t>
            </a:r>
            <a:endParaRPr lang="en-US" sz="36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57599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242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M.Dababneh</cp:lastModifiedBy>
  <cp:revision>11</cp:revision>
  <dcterms:created xsi:type="dcterms:W3CDTF">2021-02-12T17:55:35Z</dcterms:created>
  <dcterms:modified xsi:type="dcterms:W3CDTF">2022-03-04T20:12:17Z</dcterms:modified>
</cp:coreProperties>
</file>