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C77FE-9917-455C-91E0-7E0604C97C10}" type="datetimeFigureOut">
              <a:rPr lang="en-US" smtClean="0"/>
              <a:t>10/1/2022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2285D-7834-4945-B1C6-81277709D3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8436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C77FE-9917-455C-91E0-7E0604C97C10}" type="datetimeFigureOut">
              <a:rPr lang="en-US" smtClean="0"/>
              <a:t>10/1/2022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2285D-7834-4945-B1C6-81277709D3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2672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C77FE-9917-455C-91E0-7E0604C97C10}" type="datetimeFigureOut">
              <a:rPr lang="en-US" smtClean="0"/>
              <a:t>10/1/2022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2285D-7834-4945-B1C6-81277709D3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34607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C77FE-9917-455C-91E0-7E0604C97C10}" type="datetimeFigureOut">
              <a:rPr lang="en-US" smtClean="0"/>
              <a:t>10/1/2022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2285D-7834-4945-B1C6-81277709D3D3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572097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C77FE-9917-455C-91E0-7E0604C97C10}" type="datetimeFigureOut">
              <a:rPr lang="en-US" smtClean="0"/>
              <a:t>10/1/2022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2285D-7834-4945-B1C6-81277709D3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0358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C77FE-9917-455C-91E0-7E0604C97C10}" type="datetimeFigureOut">
              <a:rPr lang="en-US" smtClean="0"/>
              <a:t>10/1/2022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2285D-7834-4945-B1C6-81277709D3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5176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C77FE-9917-455C-91E0-7E0604C97C10}" type="datetimeFigureOut">
              <a:rPr lang="en-US" smtClean="0"/>
              <a:t>10/1/2022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2285D-7834-4945-B1C6-81277709D3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7898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C77FE-9917-455C-91E0-7E0604C97C10}" type="datetimeFigureOut">
              <a:rPr lang="en-US" smtClean="0"/>
              <a:t>10/1/2022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2285D-7834-4945-B1C6-81277709D3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7828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C77FE-9917-455C-91E0-7E0604C97C10}" type="datetimeFigureOut">
              <a:rPr lang="en-US" smtClean="0"/>
              <a:t>10/1/2022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2285D-7834-4945-B1C6-81277709D3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5814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C77FE-9917-455C-91E0-7E0604C97C10}" type="datetimeFigureOut">
              <a:rPr lang="en-US" smtClean="0"/>
              <a:t>10/1/2022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2285D-7834-4945-B1C6-81277709D3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2231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C77FE-9917-455C-91E0-7E0604C97C10}" type="datetimeFigureOut">
              <a:rPr lang="en-US" smtClean="0"/>
              <a:t>10/1/2022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2285D-7834-4945-B1C6-81277709D3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37841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C77FE-9917-455C-91E0-7E0604C97C10}" type="datetimeFigureOut">
              <a:rPr lang="en-US" smtClean="0"/>
              <a:t>10/1/2022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2285D-7834-4945-B1C6-81277709D3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5469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C77FE-9917-455C-91E0-7E0604C97C10}" type="datetimeFigureOut">
              <a:rPr lang="en-US" smtClean="0"/>
              <a:t>10/1/2022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2285D-7834-4945-B1C6-81277709D3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49844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C77FE-9917-455C-91E0-7E0604C97C10}" type="datetimeFigureOut">
              <a:rPr lang="en-US" smtClean="0"/>
              <a:t>10/1/2022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2285D-7834-4945-B1C6-81277709D3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3361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C77FE-9917-455C-91E0-7E0604C97C10}" type="datetimeFigureOut">
              <a:rPr lang="en-US" smtClean="0"/>
              <a:t>10/1/2022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2285D-7834-4945-B1C6-81277709D3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8075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C77FE-9917-455C-91E0-7E0604C97C10}" type="datetimeFigureOut">
              <a:rPr lang="en-US" smtClean="0"/>
              <a:t>10/1/2022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2285D-7834-4945-B1C6-81277709D3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132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C77FE-9917-455C-91E0-7E0604C97C10}" type="datetimeFigureOut">
              <a:rPr lang="en-US" smtClean="0"/>
              <a:t>10/1/2022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2285D-7834-4945-B1C6-81277709D3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727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57C77FE-9917-455C-91E0-7E0604C97C10}" type="datetimeFigureOut">
              <a:rPr lang="en-US" smtClean="0"/>
              <a:t>10/1/2022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02285D-7834-4945-B1C6-81277709D3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007598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BC0754-DE4C-4162-92FE-65BF8A10B9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17379" y="2408881"/>
            <a:ext cx="7957242" cy="2201772"/>
          </a:xfrm>
        </p:spPr>
        <p:txBody>
          <a:bodyPr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 rtl="1"/>
            <a:r>
              <a:rPr lang="ar-JO" sz="3600" b="1" dirty="0">
                <a:ln/>
                <a:solidFill>
                  <a:schemeClr val="accent3"/>
                </a:solidFill>
              </a:rPr>
              <a:t>التربية الدينية المسيحية</a:t>
            </a:r>
            <a:br>
              <a:rPr lang="ar-JO" sz="3600" b="1" dirty="0">
                <a:ln/>
                <a:solidFill>
                  <a:schemeClr val="accent3"/>
                </a:solidFill>
              </a:rPr>
            </a:br>
            <a:r>
              <a:rPr lang="ar-JO" sz="3600" b="1" dirty="0">
                <a:ln/>
                <a:solidFill>
                  <a:schemeClr val="accent3"/>
                </a:solidFill>
              </a:rPr>
              <a:t>الصف السابع الاساسي</a:t>
            </a:r>
            <a:br>
              <a:rPr lang="ar-JO" sz="3600" b="1" dirty="0">
                <a:ln/>
                <a:solidFill>
                  <a:schemeClr val="accent3"/>
                </a:solidFill>
              </a:rPr>
            </a:br>
            <a:r>
              <a:rPr lang="ar-JO" sz="3600" b="1" dirty="0">
                <a:ln/>
                <a:solidFill>
                  <a:schemeClr val="accent3"/>
                </a:solidFill>
              </a:rPr>
              <a:t>الدرس الثالث</a:t>
            </a:r>
            <a:br>
              <a:rPr lang="ar-JO" sz="3600" b="1" dirty="0">
                <a:ln/>
                <a:solidFill>
                  <a:schemeClr val="accent3"/>
                </a:solidFill>
              </a:rPr>
            </a:br>
            <a:endParaRPr lang="en-US" sz="3600" b="1" dirty="0">
              <a:ln/>
              <a:solidFill>
                <a:schemeClr val="accent3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44C3A83-7D8A-4A5A-B4C5-33AA60CA08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8978" y="1227524"/>
            <a:ext cx="10095531" cy="1117687"/>
          </a:xfrm>
        </p:spPr>
        <p:txBody>
          <a:bodyPr>
            <a:normAutofit/>
          </a:bodyPr>
          <a:lstStyle/>
          <a:p>
            <a:pPr algn="ctr"/>
            <a:r>
              <a:rPr lang="ar-JO" sz="44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الإنسان مخلوق على صورة الله ومثاله</a:t>
            </a:r>
            <a:endParaRPr lang="en-US" sz="4400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6FE377B-1843-4DA1-B7FE-68BBB3687F9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40249" y="4103493"/>
            <a:ext cx="5511502" cy="243098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6269778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8515D8-BB02-4654-9734-78BA196341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3206" y="452718"/>
            <a:ext cx="8137628" cy="1400530"/>
          </a:xfrm>
        </p:spPr>
        <p:txBody>
          <a:bodyPr/>
          <a:lstStyle/>
          <a:p>
            <a:pPr algn="ctr" rtl="1"/>
            <a:r>
              <a:rPr lang="ar-JO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مَن هو الإنسان ؟؟</a:t>
            </a:r>
            <a:endParaRPr lang="en-US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8F6655-DE2B-48EA-96FC-080F4FDC60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874" y="1540412"/>
            <a:ext cx="11690252" cy="3777175"/>
          </a:xfrm>
        </p:spPr>
        <p:txBody>
          <a:bodyPr>
            <a:noAutofit/>
          </a:bodyPr>
          <a:lstStyle/>
          <a:p>
            <a:pPr marL="0" indent="0" algn="r" rtl="1">
              <a:lnSpc>
                <a:spcPct val="150000"/>
              </a:lnSpc>
              <a:buNone/>
            </a:pPr>
            <a:r>
              <a:rPr lang="ar-JO" sz="36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1- الإنسان دينيّاً : هو خليقة الله، دعاهُ الله بإسمهِ. وهو مدينٌ له في وجوده، لأن الله خلقهُ جسداً ونفساً وروحاً ، وميَّزهُ بشخصيه مستقله وكرامة انسانية خاصة. </a:t>
            </a:r>
          </a:p>
          <a:p>
            <a:pPr marL="0" indent="0" algn="r" rtl="1">
              <a:lnSpc>
                <a:spcPct val="150000"/>
              </a:lnSpc>
              <a:buNone/>
            </a:pPr>
            <a:r>
              <a:rPr lang="ar-JO" sz="36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2- الإنسان لغوياً : هو كائن حي عاقل ، يُفكر ويدرك . وهو ذكر وأنثى 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A169832-9761-410E-B5D8-57FB0B1425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4408" y="4263286"/>
            <a:ext cx="3315389" cy="238258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5652223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2B3E90-CCE5-4AB4-A919-F8A1C8DB08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4228" y="452718"/>
            <a:ext cx="8756606" cy="1400530"/>
          </a:xfrm>
        </p:spPr>
        <p:txBody>
          <a:bodyPr/>
          <a:lstStyle/>
          <a:p>
            <a:pPr algn="ctr" rtl="1"/>
            <a:r>
              <a:rPr lang="en-US" b="1" dirty="0"/>
              <a:t> </a:t>
            </a:r>
            <a:r>
              <a:rPr lang="ar-JO" b="1" dirty="0"/>
              <a:t>خلق الإنسان 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594CCD-C5E4-4D5B-9E16-EFA05E52C5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730327"/>
            <a:ext cx="12070080" cy="5001064"/>
          </a:xfrm>
        </p:spPr>
        <p:txBody>
          <a:bodyPr>
            <a:normAutofit/>
          </a:bodyPr>
          <a:lstStyle/>
          <a:p>
            <a:pPr marL="0" indent="0" algn="r" rtl="1">
              <a:lnSpc>
                <a:spcPct val="150000"/>
              </a:lnSpc>
              <a:buNone/>
            </a:pPr>
            <a:r>
              <a:rPr lang="ar-JO" sz="2800" b="1" dirty="0">
                <a:solidFill>
                  <a:schemeClr val="bg1"/>
                </a:solidFill>
              </a:rPr>
              <a:t>من الإنسان من خلال الآية الآتية ؟</a:t>
            </a:r>
          </a:p>
          <a:p>
            <a:pPr marL="0" indent="0" algn="r" rtl="1">
              <a:lnSpc>
                <a:spcPct val="150000"/>
              </a:lnSpc>
              <a:buNone/>
            </a:pPr>
            <a:r>
              <a:rPr lang="ar-JO" b="1" dirty="0">
                <a:solidFill>
                  <a:schemeClr val="bg1"/>
                </a:solidFill>
                <a:highlight>
                  <a:srgbClr val="FFFF00"/>
                </a:highlight>
              </a:rPr>
              <a:t>(( فخلقَ الله الإنسان على صورته ، على صورة الله خلقَ البشر ، ذكراً وأنثى خلقهم )). </a:t>
            </a:r>
            <a:r>
              <a:rPr lang="ar-JO" sz="2000" b="1" dirty="0">
                <a:solidFill>
                  <a:schemeClr val="bg1"/>
                </a:solidFill>
                <a:highlight>
                  <a:srgbClr val="FFFF00"/>
                </a:highlight>
              </a:rPr>
              <a:t>(تكوين 1 : 18).</a:t>
            </a:r>
            <a:endParaRPr lang="ar-JO" b="1" dirty="0">
              <a:solidFill>
                <a:schemeClr val="bg1"/>
              </a:solidFill>
              <a:highlight>
                <a:srgbClr val="FFFF00"/>
              </a:highlight>
            </a:endParaRPr>
          </a:p>
          <a:p>
            <a:pPr marL="0" indent="0" algn="r" rtl="1">
              <a:lnSpc>
                <a:spcPct val="150000"/>
              </a:lnSpc>
              <a:buNone/>
            </a:pPr>
            <a:r>
              <a:rPr lang="ar-JO" sz="2400" b="1" dirty="0">
                <a:solidFill>
                  <a:schemeClr val="bg1"/>
                </a:solidFill>
              </a:rPr>
              <a:t>1- خصَّ الله الإنسان وحدهُ بميّزة لم ينعم بها على احد من المخلوقات الأخرى حيث قال : ((لنصنع الإنسان على صورتنا كمثالنا)) </a:t>
            </a:r>
            <a:r>
              <a:rPr lang="ar-JO" b="1" dirty="0">
                <a:solidFill>
                  <a:schemeClr val="bg1"/>
                </a:solidFill>
              </a:rPr>
              <a:t>(تكوين 1 : 26)</a:t>
            </a:r>
          </a:p>
          <a:p>
            <a:pPr marL="0" indent="0" algn="r" rtl="1">
              <a:lnSpc>
                <a:spcPct val="150000"/>
              </a:lnSpc>
              <a:buNone/>
            </a:pPr>
            <a:r>
              <a:rPr lang="ar-JO" sz="2400" b="1" dirty="0">
                <a:solidFill>
                  <a:schemeClr val="bg1"/>
                </a:solidFill>
              </a:rPr>
              <a:t>2- ونفخ في أنفه نسمة الروح ، فصار الإنسان نفساً حيّة .</a:t>
            </a:r>
          </a:p>
          <a:p>
            <a:pPr marL="0" indent="0" algn="r" rtl="1">
              <a:lnSpc>
                <a:spcPct val="150000"/>
              </a:lnSpc>
              <a:buNone/>
            </a:pPr>
            <a:r>
              <a:rPr lang="ar-JO" sz="2400" b="1" dirty="0">
                <a:solidFill>
                  <a:schemeClr val="bg1"/>
                </a:solidFill>
              </a:rPr>
              <a:t>3- من تلك اللحظة ملك الإنسان ( عقلاً وحريّة وإرادة وروحاً خالدة لا تفنى ).</a:t>
            </a:r>
          </a:p>
          <a:p>
            <a:pPr marL="0" indent="0" algn="r" rtl="1">
              <a:lnSpc>
                <a:spcPct val="150000"/>
              </a:lnSpc>
              <a:buNone/>
            </a:pPr>
            <a:r>
              <a:rPr lang="ar-JO" sz="2400" b="1" dirty="0">
                <a:solidFill>
                  <a:schemeClr val="bg1"/>
                </a:solidFill>
              </a:rPr>
              <a:t>4- الإنسان جزء من الطبيعة ، لأنهُ يملك صورة الله خالق الطبيعة .</a:t>
            </a:r>
            <a:endParaRPr lang="en-US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26387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6A298D-70FF-4779-9AE4-2949BE3CDF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193202"/>
          </a:xfrm>
        </p:spPr>
        <p:txBody>
          <a:bodyPr/>
          <a:lstStyle/>
          <a:p>
            <a:pPr algn="ctr" rtl="1"/>
            <a:r>
              <a:rPr lang="ar-JO" b="1" dirty="0"/>
              <a:t>المساواة بين الرجل والمرأة في المسيحية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750B08-F002-44CC-B1AB-7FBD3F0F53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0448" y="1448973"/>
            <a:ext cx="11451103" cy="5176910"/>
          </a:xfrm>
        </p:spPr>
        <p:txBody>
          <a:bodyPr>
            <a:normAutofit fontScale="92500" lnSpcReduction="10000"/>
          </a:bodyPr>
          <a:lstStyle/>
          <a:p>
            <a:pPr marL="0" indent="0" algn="r" rtl="1">
              <a:lnSpc>
                <a:spcPct val="150000"/>
              </a:lnSpc>
              <a:buNone/>
            </a:pPr>
            <a:r>
              <a:rPr lang="ar-JO" sz="36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1) الإنسان رجلاً وإمرأة متعادلان في الطبيعة .</a:t>
            </a:r>
          </a:p>
          <a:p>
            <a:pPr marL="0" indent="0" algn="r" rtl="1">
              <a:lnSpc>
                <a:spcPct val="150000"/>
              </a:lnSpc>
              <a:buNone/>
            </a:pPr>
            <a:r>
              <a:rPr lang="ar-JO" sz="36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2) احدهما يُكمِّل الآخر</a:t>
            </a:r>
          </a:p>
          <a:p>
            <a:pPr marL="0" indent="0" algn="r" rtl="1">
              <a:lnSpc>
                <a:spcPct val="150000"/>
              </a:lnSpc>
              <a:buNone/>
            </a:pPr>
            <a:r>
              <a:rPr lang="ar-JO" sz="36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3) إنَّ الله يدعو الإنسان إلى :</a:t>
            </a:r>
          </a:p>
          <a:p>
            <a:pPr marL="0" indent="0" algn="r" rtl="1">
              <a:lnSpc>
                <a:spcPct val="150000"/>
              </a:lnSpc>
              <a:buNone/>
            </a:pPr>
            <a:r>
              <a:rPr lang="ar-JO" sz="36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أ- النمو والاستمرار في الأرض حيثُ يشارك الإنسان الله في الخلق .</a:t>
            </a:r>
          </a:p>
          <a:p>
            <a:pPr marL="0" indent="0" algn="r" rtl="1">
              <a:lnSpc>
                <a:spcPct val="150000"/>
              </a:lnSpc>
              <a:buNone/>
            </a:pPr>
            <a:r>
              <a:rPr lang="ar-JO" sz="36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ب- العناية بالخليقة الإنسانية بكل مسؤولية وأمانة وتمجيد الله الخالق .</a:t>
            </a:r>
          </a:p>
          <a:p>
            <a:pPr marL="0" indent="0" algn="r" rtl="1">
              <a:lnSpc>
                <a:spcPct val="150000"/>
              </a:lnSpc>
              <a:buNone/>
            </a:pPr>
            <a:r>
              <a:rPr lang="ar-JO" sz="36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ج- التسلّط على المخلوقات من نبات وحيوان لكي يرعاها ويحميها حتى تنمو وتتكاثر، ويدعو الله الإنسان بحمايتها من الإنقراض.</a:t>
            </a:r>
            <a:endParaRPr lang="en-US" sz="3600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4884163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2AB497-9E61-407D-A13B-44FD0FB92C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JO" b="1" dirty="0"/>
              <a:t>واجب الإنسان تجاه أخيه الإنسان :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CC05B5-B61F-4482-942D-DFC49B399E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64369" y="1853248"/>
            <a:ext cx="6447309" cy="4814837"/>
          </a:xfrm>
        </p:spPr>
        <p:txBody>
          <a:bodyPr>
            <a:normAutofit/>
          </a:bodyPr>
          <a:lstStyle/>
          <a:p>
            <a:pPr marL="0" indent="0" algn="r">
              <a:lnSpc>
                <a:spcPct val="200000"/>
              </a:lnSpc>
              <a:buNone/>
            </a:pPr>
            <a:r>
              <a:rPr lang="ar-JO" sz="3600" dirty="0">
                <a:solidFill>
                  <a:schemeClr val="bg1"/>
                </a:solidFill>
              </a:rPr>
              <a:t>إنَّ الرب يسوع دعا كل مؤمن إلى محبة القريب كنفسهِ (( أحبّ الربَّ إلهَك مِن كلِّ قلبك، وأحبّ قريبك مثلما تُحب نفسك </a:t>
            </a:r>
            <a:r>
              <a:rPr lang="ar-JO" sz="3600">
                <a:solidFill>
                  <a:schemeClr val="bg1"/>
                </a:solidFill>
              </a:rPr>
              <a:t>))  </a:t>
            </a:r>
          </a:p>
          <a:p>
            <a:pPr marL="0" indent="0" algn="r">
              <a:lnSpc>
                <a:spcPct val="200000"/>
              </a:lnSpc>
              <a:buNone/>
            </a:pPr>
            <a:r>
              <a:rPr lang="ar-JO" sz="1400"/>
              <a:t>(</a:t>
            </a:r>
            <a:r>
              <a:rPr lang="ar-JO" sz="1400" dirty="0"/>
              <a:t>متى 22: 37-40)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976D0FE-E4A2-4E9C-BA80-C6AB7006FFB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321" y="2476682"/>
            <a:ext cx="3923347" cy="3923347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60949752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487</TotalTime>
  <Words>280</Words>
  <Application>Microsoft Office PowerPoint</Application>
  <PresentationFormat>Widescreen</PresentationFormat>
  <Paragraphs>22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Arabic Typesetting</vt:lpstr>
      <vt:lpstr>Arial</vt:lpstr>
      <vt:lpstr>Century Gothic</vt:lpstr>
      <vt:lpstr>Times New Roman</vt:lpstr>
      <vt:lpstr>Wingdings 3</vt:lpstr>
      <vt:lpstr>Ion</vt:lpstr>
      <vt:lpstr>التربية الدينية المسيحية الصف السابع الاساسي الدرس الثالث </vt:lpstr>
      <vt:lpstr>مَن هو الإنسان ؟؟</vt:lpstr>
      <vt:lpstr> خلق الإنسان </vt:lpstr>
      <vt:lpstr>المساواة بين الرجل والمرأة في المسيحية</vt:lpstr>
      <vt:lpstr>واجب الإنسان تجاه أخيه الإنسان 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التربية الدينية المسيحية الدرس الرابع</dc:title>
  <dc:creator>Admin</dc:creator>
  <cp:lastModifiedBy>Admin</cp:lastModifiedBy>
  <cp:revision>26</cp:revision>
  <dcterms:created xsi:type="dcterms:W3CDTF">2020-10-23T16:48:44Z</dcterms:created>
  <dcterms:modified xsi:type="dcterms:W3CDTF">2022-10-01T19:18:17Z</dcterms:modified>
</cp:coreProperties>
</file>