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6" r:id="rId4"/>
    <p:sldId id="267" r:id="rId5"/>
    <p:sldId id="268" r:id="rId6"/>
    <p:sldId id="259" r:id="rId7"/>
    <p:sldId id="284" r:id="rId8"/>
    <p:sldId id="270" r:id="rId9"/>
    <p:sldId id="260" r:id="rId10"/>
    <p:sldId id="283" r:id="rId11"/>
    <p:sldId id="261" r:id="rId12"/>
    <p:sldId id="274" r:id="rId13"/>
    <p:sldId id="285" r:id="rId14"/>
    <p:sldId id="275" r:id="rId15"/>
    <p:sldId id="276" r:id="rId16"/>
    <p:sldId id="286" r:id="rId17"/>
    <p:sldId id="287" r:id="rId18"/>
    <p:sldId id="288" r:id="rId19"/>
    <p:sldId id="289" r:id="rId20"/>
    <p:sldId id="290" r:id="rId21"/>
    <p:sldId id="282" r:id="rId22"/>
    <p:sldId id="262" r:id="rId23"/>
    <p:sldId id="263" r:id="rId24"/>
    <p:sldId id="277" r:id="rId25"/>
    <p:sldId id="264" r:id="rId26"/>
    <p:sldId id="278" r:id="rId27"/>
    <p:sldId id="291" r:id="rId28"/>
    <p:sldId id="271" r:id="rId29"/>
    <p:sldId id="292" r:id="rId30"/>
    <p:sldId id="29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747" autoAdjust="0"/>
  </p:normalViewPr>
  <p:slideViewPr>
    <p:cSldViewPr>
      <p:cViewPr varScale="1">
        <p:scale>
          <a:sx n="81" d="100"/>
          <a:sy n="81" d="100"/>
        </p:scale>
        <p:origin x="10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FBDD-499F-428E-944E-811E8E0627C6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2E8D98A-8C5D-46EE-90F7-C70A49397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FBDD-499F-428E-944E-811E8E0627C6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D98A-8C5D-46EE-90F7-C70A49397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2E8D98A-8C5D-46EE-90F7-C70A49397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FBDD-499F-428E-944E-811E8E0627C6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FBDD-499F-428E-944E-811E8E0627C6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2E8D98A-8C5D-46EE-90F7-C70A49397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FBDD-499F-428E-944E-811E8E0627C6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2E8D98A-8C5D-46EE-90F7-C70A49397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D0DFBDD-499F-428E-944E-811E8E0627C6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D98A-8C5D-46EE-90F7-C70A49397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FBDD-499F-428E-944E-811E8E0627C6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2E8D98A-8C5D-46EE-90F7-C70A49397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FBDD-499F-428E-944E-811E8E0627C6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2E8D98A-8C5D-46EE-90F7-C70A49397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FBDD-499F-428E-944E-811E8E0627C6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E8D98A-8C5D-46EE-90F7-C70A49397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2E8D98A-8C5D-46EE-90F7-C70A49397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FBDD-499F-428E-944E-811E8E0627C6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2E8D98A-8C5D-46EE-90F7-C70A49397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D0DFBDD-499F-428E-944E-811E8E0627C6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D0DFBDD-499F-428E-944E-811E8E0627C6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2E8D98A-8C5D-46EE-90F7-C70A49397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العلاقة بين الكائنات الحية 1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A1AECA-7948-49D6-83F5-B0B2EC0FF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429000"/>
            <a:ext cx="2343150" cy="2886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28D281-967D-44D0-A066-24DD0D214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464169"/>
            <a:ext cx="2552700" cy="26384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BD651-3474-49BF-BBCD-3CEE7F21D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27DD8F-27E8-413A-BBEA-806696B0C61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1" y="249702"/>
            <a:ext cx="8683752" cy="607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15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يوجد مفترس وفريسة </a:t>
            </a:r>
            <a:endParaRPr lang="en-US" dirty="0"/>
          </a:p>
        </p:txBody>
      </p:sp>
      <p:pic>
        <p:nvPicPr>
          <p:cNvPr id="4" name="Content Placeholder 3" descr="معلومات_عن_عالم_الافتراس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343400" y="2057400"/>
            <a:ext cx="3886200" cy="2209800"/>
          </a:xfrm>
        </p:spPr>
      </p:pic>
      <p:pic>
        <p:nvPicPr>
          <p:cNvPr id="5" name="Picture 4" descr="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57400"/>
            <a:ext cx="3418119" cy="233838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800600" y="4724400"/>
            <a:ext cx="3962400" cy="1295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/>
              <a:t>الفريسة هو الغزال </a:t>
            </a:r>
          </a:p>
          <a:p>
            <a:pPr algn="ctr"/>
            <a:r>
              <a:rPr lang="ar-SA" dirty="0"/>
              <a:t>والمترس هو النمر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62000" y="4572000"/>
            <a:ext cx="3962400" cy="1295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/>
              <a:t>الفريسة هو العصفور</a:t>
            </a:r>
          </a:p>
          <a:p>
            <a:pPr algn="ctr"/>
            <a:r>
              <a:rPr lang="ar-SA" dirty="0"/>
              <a:t>والمفترس هو الأفعى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تعايش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8172" r="484"/>
          <a:stretch>
            <a:fillRect/>
          </a:stretch>
        </p:blipFill>
        <p:spPr>
          <a:xfrm>
            <a:off x="1072791" y="457200"/>
            <a:ext cx="6928209" cy="563692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0786C-8A07-4B95-90C0-A6A2D8055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4EE14E-CF24-440A-B470-FC58854473A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0" y="228600"/>
            <a:ext cx="868375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57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3804126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057400"/>
            <a:ext cx="6879167" cy="4038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43000"/>
          </a:xfrm>
        </p:spPr>
        <p:txBody>
          <a:bodyPr>
            <a:norm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العلاقة بين الأسماك والنباتات البحرية علاقة تعايش حيث يستفيد الاسماك من في الاختباء دون ان يسبب الضرر لها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3300" y="3751435"/>
            <a:ext cx="2057400" cy="241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علاقة التقايض</a:t>
            </a:r>
            <a:endParaRPr 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1312" y="3751435"/>
            <a:ext cx="1595437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993" y="4004152"/>
            <a:ext cx="2090738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143000" y="1447800"/>
            <a:ext cx="6248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3600" b="1" dirty="0"/>
              <a:t> هو عبارة عن علاقة تعاونية حيوية بين نوعين أو أكثر من أنواع الكائنات الحية بحيث يستفيد الطرفان من هذا التعاون.</a:t>
            </a:r>
            <a:endParaRPr lang="en-US" sz="36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3458-506C-4120-B94F-9CEF6634C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800234-7756-4DEE-91AE-1B39AE6B1C1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09600" y="1295400"/>
            <a:ext cx="8226552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36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DADEA-B926-4CC8-8BF9-9B418CB2E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المحللات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0DBE7B-5701-44F0-B43C-F89D9392C8B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2826" y="1447800"/>
            <a:ext cx="826397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36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42DE2-729A-4517-9F66-4FC011F71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1878B8-3763-4F78-AE97-23B106FDE39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0" y="228600"/>
            <a:ext cx="8683752" cy="32373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1AF306-F535-44F7-9B7F-05A1FF90E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4" y="3465903"/>
            <a:ext cx="8683752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59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4038A-89FD-47E6-B0AE-D3FBB16CF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E7D79A-AEDD-4B37-ABE6-6E24E2BD0B1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0" y="228600"/>
            <a:ext cx="8683752" cy="2943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59811A-D615-4EA4-8685-C92D8EC9F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171825"/>
            <a:ext cx="8683752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74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ترتبط الكائنات الحية فيما بينها بعلاقات غذائية في البيئة </a:t>
            </a:r>
            <a:endParaRPr lang="en-US" dirty="0"/>
          </a:p>
        </p:txBody>
      </p:sp>
      <p:pic>
        <p:nvPicPr>
          <p:cNvPr id="6" name="Content Placeholder 5" descr="hqdefault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85800" y="1828800"/>
            <a:ext cx="7848600" cy="4215408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D0E4A-D111-4B97-A7D4-A0B98680D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8ABCF0-BD52-4397-8A2E-6D5A0F46ABD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752" y="228600"/>
            <a:ext cx="8689848" cy="2809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FA2E79-F913-445D-AB1E-46B2315C7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38475"/>
            <a:ext cx="85344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74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نتيجة اجراء نشاط صفحة 55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76400"/>
            <a:ext cx="7993380" cy="444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C3365A-75EC-42F5-B606-8AADED0A4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580" y="5099045"/>
            <a:ext cx="3657600" cy="10207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مهمة 2 (على الدفتر)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/>
            <a:r>
              <a:rPr lang="ar-SA" dirty="0"/>
              <a:t>تجميع صور لحيوانات بينها علاقة تنافس –علاقة افتراس</a:t>
            </a:r>
          </a:p>
          <a:p>
            <a:pPr algn="r"/>
            <a:r>
              <a:rPr lang="ar-SA" dirty="0"/>
              <a:t>وعلاقة تعايش – وعلاقة تقايض 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143000"/>
          </a:xfrm>
        </p:spPr>
        <p:txBody>
          <a:bodyPr>
            <a:normAutofit/>
          </a:bodyPr>
          <a:lstStyle/>
          <a:p>
            <a:r>
              <a:rPr lang="ar-SA" dirty="0"/>
              <a:t>نشاط 1</a:t>
            </a:r>
            <a:br>
              <a:rPr lang="ar-SA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4498848"/>
          </a:xfrm>
        </p:spPr>
        <p:txBody>
          <a:bodyPr/>
          <a:lstStyle/>
          <a:p>
            <a:pPr algn="r">
              <a:buNone/>
            </a:pPr>
            <a:r>
              <a:rPr lang="ar-SA" dirty="0"/>
              <a:t>أصنف الحيوانات الاتية وفق العلاقة التي تربط بينهما</a:t>
            </a:r>
          </a:p>
          <a:p>
            <a:pPr algn="r">
              <a:buNone/>
            </a:pPr>
            <a:r>
              <a:rPr lang="ar-SA" dirty="0"/>
              <a:t>(الاسد –الغزال) (مجموعة خراف في مزرعة صغيرة) (مجموعة من الاسماك في حوض ماء صغير) (الدجاج –والثعلب)</a:t>
            </a:r>
          </a:p>
          <a:p>
            <a:pPr algn="r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62658"/>
              </p:ext>
            </p:extLst>
          </p:nvPr>
        </p:nvGraphicFramePr>
        <p:xfrm>
          <a:off x="838200" y="3352800"/>
          <a:ext cx="67056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ar-SA" sz="2800" dirty="0"/>
                        <a:t>علاقة افتراس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/>
                        <a:t>علاقة تنافس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r>
                        <a:rPr lang="ar-SA" dirty="0"/>
                        <a:t>الاسد –الغزال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مجموعة خراف في مزرعة صغيرة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r>
                        <a:rPr lang="ar-SA" dirty="0"/>
                        <a:t>الدجاج –والثعلب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مجموعة من الاسماك في حوض ماء صغير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600200"/>
            <a:ext cx="8503920" cy="4498848"/>
          </a:xfrm>
        </p:spPr>
        <p:txBody>
          <a:bodyPr/>
          <a:lstStyle/>
          <a:p>
            <a:pPr algn="r">
              <a:buNone/>
            </a:pPr>
            <a:r>
              <a:rPr lang="ar-SA" dirty="0"/>
              <a:t>أصنف الحيوانات الاتية وفق العلاقة التي تربط بينهما</a:t>
            </a:r>
          </a:p>
          <a:p>
            <a:pPr algn="r">
              <a:buNone/>
            </a:pPr>
            <a:r>
              <a:rPr lang="ar-SA" dirty="0"/>
              <a:t>(التمساح –العصفور) (مجموعة نباتات صغيرة تعيش اسفل الاشجار ) (الاسماك –نباتات بحرية)(النحل -الزهرة)</a:t>
            </a:r>
          </a:p>
          <a:p>
            <a:pPr algn="r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143000"/>
          </a:xfrm>
        </p:spPr>
        <p:txBody>
          <a:bodyPr>
            <a:normAutofit/>
          </a:bodyPr>
          <a:lstStyle/>
          <a:p>
            <a:r>
              <a:rPr lang="ar-SA" dirty="0"/>
              <a:t>نشاط 1</a:t>
            </a:r>
            <a:br>
              <a:rPr lang="ar-SA" dirty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128923"/>
              </p:ext>
            </p:extLst>
          </p:nvPr>
        </p:nvGraphicFramePr>
        <p:xfrm>
          <a:off x="533400" y="3352800"/>
          <a:ext cx="70104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علاقة تقايض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علاقة تعايش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r>
                        <a:rPr lang="ar-JO" dirty="0"/>
                        <a:t>التمساح –العصفور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مجموعة نباتات صغيرة تعيش اسفل الاشجار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r>
                        <a:rPr lang="ar-SA" dirty="0"/>
                        <a:t>النحل -الزهرة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الاسماك –نباتات بحرية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نشاط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>
              <a:buNone/>
            </a:pPr>
            <a:r>
              <a:rPr lang="ar-SA" b="1" dirty="0"/>
              <a:t>أكتب نوع العلاقة تحت كل صورة</a:t>
            </a:r>
          </a:p>
          <a:p>
            <a:pPr algn="r">
              <a:buNone/>
            </a:pPr>
            <a:endParaRPr lang="en-US" dirty="0"/>
          </a:p>
        </p:txBody>
      </p:sp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285" y="2351649"/>
            <a:ext cx="2095500" cy="1927860"/>
          </a:xfrm>
          <a:prstGeom prst="rect">
            <a:avLst/>
          </a:prstGeom>
        </p:spPr>
      </p:pic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4343400"/>
            <a:ext cx="2103120" cy="192786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28" y="2438400"/>
            <a:ext cx="2831592" cy="2971800"/>
          </a:xfrm>
          <a:prstGeom prst="rect">
            <a:avLst/>
          </a:prstGeom>
        </p:spPr>
      </p:pic>
      <p:pic>
        <p:nvPicPr>
          <p:cNvPr id="7" name="Picture 6" descr="معلومات_عن_عالم_الافتراس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2362200"/>
            <a:ext cx="208026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ar-SA" dirty="0"/>
              <a:t>أكتب نوع العلاقة تحت كل صورة</a:t>
            </a:r>
          </a:p>
          <a:p>
            <a:pPr algn="r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نشاط 2</a:t>
            </a:r>
            <a:endParaRPr lang="en-US" dirty="0"/>
          </a:p>
        </p:txBody>
      </p:sp>
      <p:pic>
        <p:nvPicPr>
          <p:cNvPr id="9" name="Picture 8" descr="12380412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265" y="1593218"/>
            <a:ext cx="1949096" cy="2248601"/>
          </a:xfrm>
          <a:prstGeom prst="rect">
            <a:avLst/>
          </a:prstGeom>
        </p:spPr>
      </p:pic>
      <p:pic>
        <p:nvPicPr>
          <p:cNvPr id="10" name="Picture 9" descr="تعايش.png"/>
          <p:cNvPicPr>
            <a:picLocks noChangeAspect="1"/>
          </p:cNvPicPr>
          <p:nvPr/>
        </p:nvPicPr>
        <p:blipFill>
          <a:blip r:embed="rId3"/>
          <a:srcRect l="25920" t="36637" r="17164"/>
          <a:stretch>
            <a:fillRect/>
          </a:stretch>
        </p:blipFill>
        <p:spPr>
          <a:xfrm>
            <a:off x="6858000" y="2208068"/>
            <a:ext cx="1558616" cy="2038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BEBABC-366B-4C16-AA0A-8945F103E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4269351"/>
            <a:ext cx="1694990" cy="1990861"/>
          </a:xfrm>
          <a:prstGeom prst="rect">
            <a:avLst/>
          </a:prstGeom>
        </p:spPr>
      </p:pic>
      <p:pic>
        <p:nvPicPr>
          <p:cNvPr id="11" name="Picture 10" descr="item-mk-jnsWUQF.jpg">
            <a:extLst>
              <a:ext uri="{FF2B5EF4-FFF2-40B4-BE49-F238E27FC236}">
                <a16:creationId xmlns:a16="http://schemas.microsoft.com/office/drawing/2014/main" id="{8680BA12-F3A1-4073-84CC-B7E63AB51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2406" y="2248344"/>
            <a:ext cx="1558616" cy="171040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F73D6-7998-4ADA-87FD-D79274810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F432FB8-14BE-4187-B6C4-B3E513D960C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0" y="228600"/>
            <a:ext cx="88392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50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 dirty="0"/>
          </a:p>
          <a:p>
            <a:r>
              <a:rPr lang="en-US" dirty="0"/>
              <a:t>https://wordwall.net/play/8809/908/244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1" y="2362200"/>
            <a:ext cx="6116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https://wordwall.net/resource/4941638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66EA74-113A-4C98-8B13-C3CFFC00D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EE935F-B9DC-4DC1-9E5A-5C1B040EA38E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150876" y="457200"/>
            <a:ext cx="8836152" cy="5638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F406B7-04C1-4526-A4EF-EC6D6A4C1EC7}"/>
              </a:ext>
            </a:extLst>
          </p:cNvPr>
          <p:cNvSpPr/>
          <p:nvPr/>
        </p:nvSpPr>
        <p:spPr>
          <a:xfrm>
            <a:off x="6248400" y="2438400"/>
            <a:ext cx="14097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/>
              <a:t>محللات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286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05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0E86B-748C-476F-BDC2-11F18002A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7E2A21-555E-486B-8FF6-9B37C574E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54" y="381000"/>
            <a:ext cx="85344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40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10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565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-299" b="33403"/>
          <a:stretch>
            <a:fillRect/>
          </a:stretch>
        </p:blipFill>
        <p:spPr>
          <a:xfrm>
            <a:off x="304800" y="228600"/>
            <a:ext cx="8610600" cy="6096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أمثلة على هذه العلاقات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>
              <a:buNone/>
            </a:pPr>
            <a:r>
              <a:rPr lang="ar-SA" dirty="0"/>
              <a:t>علاقة التنافس</a:t>
            </a:r>
          </a:p>
          <a:p>
            <a:pPr algn="r">
              <a:buNone/>
            </a:pPr>
            <a:endParaRPr lang="en-US" dirty="0"/>
          </a:p>
        </p:txBody>
      </p:sp>
      <p:pic>
        <p:nvPicPr>
          <p:cNvPr id="4" name="Picture 3" descr="تنافس.png"/>
          <p:cNvPicPr>
            <a:picLocks noChangeAspect="1"/>
          </p:cNvPicPr>
          <p:nvPr/>
        </p:nvPicPr>
        <p:blipFill>
          <a:blip r:embed="rId2"/>
          <a:srcRect t="11234" r="980"/>
          <a:stretch>
            <a:fillRect/>
          </a:stretch>
        </p:blipFill>
        <p:spPr>
          <a:xfrm>
            <a:off x="609600" y="1981200"/>
            <a:ext cx="7696200" cy="42221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3EDBC-70AC-4A1C-A10A-E901407EC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33B863-8091-45EB-B4A4-D1C777BE45F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753" y="1143000"/>
            <a:ext cx="8534400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16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named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648200" y="685800"/>
            <a:ext cx="3901440" cy="2537460"/>
          </a:xfrm>
        </p:spPr>
      </p:pic>
      <p:pic>
        <p:nvPicPr>
          <p:cNvPr id="5" name="Picture 4" descr="دفاع-الحيوانات-عن-نفسها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09600"/>
            <a:ext cx="3962400" cy="2352675"/>
          </a:xfrm>
          <a:prstGeom prst="rect">
            <a:avLst/>
          </a:prstGeom>
        </p:spPr>
      </p:pic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3048000"/>
            <a:ext cx="5638800" cy="31718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علاقة الافتراس</a:t>
            </a:r>
            <a:endParaRPr lang="en-US" dirty="0"/>
          </a:p>
        </p:txBody>
      </p:sp>
      <p:pic>
        <p:nvPicPr>
          <p:cNvPr id="4" name="Content Placeholder 3" descr="الافتراس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89744" y="1143000"/>
            <a:ext cx="8128000" cy="495617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1633</TotalTime>
  <Words>255</Words>
  <Application>Microsoft Office PowerPoint</Application>
  <PresentationFormat>On-screen Show (4:3)</PresentationFormat>
  <Paragraphs>44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Georgia</vt:lpstr>
      <vt:lpstr>Times New Roman</vt:lpstr>
      <vt:lpstr>Wingdings</vt:lpstr>
      <vt:lpstr>Wingdings 2</vt:lpstr>
      <vt:lpstr>Civic</vt:lpstr>
      <vt:lpstr>العلاقة بين الكائنات الحية 1</vt:lpstr>
      <vt:lpstr>ترتبط الكائنات الحية فيما بينها بعلاقات غذائية في البيئة </vt:lpstr>
      <vt:lpstr>PowerPoint Presentation</vt:lpstr>
      <vt:lpstr>PowerPoint Presentation</vt:lpstr>
      <vt:lpstr>PowerPoint Presentation</vt:lpstr>
      <vt:lpstr>أمثلة على هذه العلاقات </vt:lpstr>
      <vt:lpstr>PowerPoint Presentation</vt:lpstr>
      <vt:lpstr>PowerPoint Presentation</vt:lpstr>
      <vt:lpstr>علاقة الافتراس</vt:lpstr>
      <vt:lpstr>PowerPoint Presentation</vt:lpstr>
      <vt:lpstr>يوجد مفترس وفريسة </vt:lpstr>
      <vt:lpstr>PowerPoint Presentation</vt:lpstr>
      <vt:lpstr>PowerPoint Presentation</vt:lpstr>
      <vt:lpstr>العلاقة بين الأسماك والنباتات البحرية علاقة تعايش حيث يستفيد الاسماك من في الاختباء دون ان يسبب الضرر لها</vt:lpstr>
      <vt:lpstr>علاقة التقايض</vt:lpstr>
      <vt:lpstr>PowerPoint Presentation</vt:lpstr>
      <vt:lpstr>المحللات</vt:lpstr>
      <vt:lpstr>PowerPoint Presentation</vt:lpstr>
      <vt:lpstr>PowerPoint Presentation</vt:lpstr>
      <vt:lpstr>PowerPoint Presentation</vt:lpstr>
      <vt:lpstr>نتيجة اجراء نشاط صفحة 55</vt:lpstr>
      <vt:lpstr>مهمة 2 (على الدفتر)</vt:lpstr>
      <vt:lpstr>نشاط 1 </vt:lpstr>
      <vt:lpstr>نشاط 1 </vt:lpstr>
      <vt:lpstr>نشاط 2</vt:lpstr>
      <vt:lpstr>نشاط 2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العلاقة بين الكائنات الحية 1</dc:title>
  <dc:creator>Lenovo</dc:creator>
  <cp:lastModifiedBy>s.kakish</cp:lastModifiedBy>
  <cp:revision>25</cp:revision>
  <dcterms:created xsi:type="dcterms:W3CDTF">2020-07-31T19:39:25Z</dcterms:created>
  <dcterms:modified xsi:type="dcterms:W3CDTF">2022-11-21T18:17:21Z</dcterms:modified>
</cp:coreProperties>
</file>