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AEC84-4832-4240-9D74-AE4D1776A556}" type="datetimeFigureOut">
              <a:rPr lang="ar-JO" smtClean="0"/>
              <a:t>4/24/1442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FAC01-CC21-4D1C-91BC-83B2449CEF8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801139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AEC84-4832-4240-9D74-AE4D1776A556}" type="datetimeFigureOut">
              <a:rPr lang="ar-JO" smtClean="0"/>
              <a:t>4/24/1442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FAC01-CC21-4D1C-91BC-83B2449CEF8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520885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AEC84-4832-4240-9D74-AE4D1776A556}" type="datetimeFigureOut">
              <a:rPr lang="ar-JO" smtClean="0"/>
              <a:t>4/24/1442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FAC01-CC21-4D1C-91BC-83B2449CEF8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881692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AEC84-4832-4240-9D74-AE4D1776A556}" type="datetimeFigureOut">
              <a:rPr lang="ar-JO" smtClean="0"/>
              <a:t>4/24/1442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FAC01-CC21-4D1C-91BC-83B2449CEF8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732149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AEC84-4832-4240-9D74-AE4D1776A556}" type="datetimeFigureOut">
              <a:rPr lang="ar-JO" smtClean="0"/>
              <a:t>4/24/1442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FAC01-CC21-4D1C-91BC-83B2449CEF8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537877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AEC84-4832-4240-9D74-AE4D1776A556}" type="datetimeFigureOut">
              <a:rPr lang="ar-JO" smtClean="0"/>
              <a:t>4/24/1442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FAC01-CC21-4D1C-91BC-83B2449CEF8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354304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AEC84-4832-4240-9D74-AE4D1776A556}" type="datetimeFigureOut">
              <a:rPr lang="ar-JO" smtClean="0"/>
              <a:t>4/24/1442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FAC01-CC21-4D1C-91BC-83B2449CEF8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67462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AEC84-4832-4240-9D74-AE4D1776A556}" type="datetimeFigureOut">
              <a:rPr lang="ar-JO" smtClean="0"/>
              <a:t>4/24/1442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FAC01-CC21-4D1C-91BC-83B2449CEF8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972012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AEC84-4832-4240-9D74-AE4D1776A556}" type="datetimeFigureOut">
              <a:rPr lang="ar-JO" smtClean="0"/>
              <a:t>4/24/1442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FAC01-CC21-4D1C-91BC-83B2449CEF8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227350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AEC84-4832-4240-9D74-AE4D1776A556}" type="datetimeFigureOut">
              <a:rPr lang="ar-JO" smtClean="0"/>
              <a:t>4/24/1442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FAC01-CC21-4D1C-91BC-83B2449CEF8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7960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AEC84-4832-4240-9D74-AE4D1776A556}" type="datetimeFigureOut">
              <a:rPr lang="ar-JO" smtClean="0"/>
              <a:t>4/24/1442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FAC01-CC21-4D1C-91BC-83B2449CEF8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33505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AEC84-4832-4240-9D74-AE4D1776A556}" type="datetimeFigureOut">
              <a:rPr lang="ar-JO" smtClean="0"/>
              <a:t>4/24/1442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FAC01-CC21-4D1C-91BC-83B2449CEF8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1290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ar-JO" sz="8800" dirty="0" smtClean="0"/>
              <a:t>اسمُ التّفضيلِ</a:t>
            </a:r>
            <a:endParaRPr lang="ar-JO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JO" dirty="0" smtClean="0"/>
              <a:t>الوحدة السّابعة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013339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528034" y="3039414"/>
            <a:ext cx="10779617" cy="28075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6000" dirty="0" smtClean="0"/>
              <a:t>هوَ اسمٌ يدُلُّ على مقارنة ومفاضلة بين طرفين . </a:t>
            </a:r>
            <a:endParaRPr lang="ar-JO" sz="6000" dirty="0"/>
          </a:p>
        </p:txBody>
      </p:sp>
      <p:sp>
        <p:nvSpPr>
          <p:cNvPr id="3" name="Rounded Rectangle 2"/>
          <p:cNvSpPr/>
          <p:nvPr/>
        </p:nvSpPr>
        <p:spPr>
          <a:xfrm>
            <a:off x="8081493" y="373488"/>
            <a:ext cx="3226158" cy="15841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4400" dirty="0" smtClean="0">
                <a:solidFill>
                  <a:srgbClr val="FFFF00"/>
                </a:solidFill>
              </a:rPr>
              <a:t>اسمُ التّفضيلِ:</a:t>
            </a:r>
            <a:endParaRPr lang="ar-JO" sz="4400" dirty="0">
              <a:solidFill>
                <a:srgbClr val="FFFF00"/>
              </a:solidFill>
            </a:endParaRPr>
          </a:p>
        </p:txBody>
      </p:sp>
      <p:sp>
        <p:nvSpPr>
          <p:cNvPr id="4" name="Oval Callout 3"/>
          <p:cNvSpPr/>
          <p:nvPr/>
        </p:nvSpPr>
        <p:spPr>
          <a:xfrm>
            <a:off x="1468191" y="321971"/>
            <a:ext cx="4288665" cy="1687133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600" dirty="0" smtClean="0"/>
              <a:t>يُصاغُ اسمُ التّفضيلِ على وزنِ (</a:t>
            </a:r>
            <a:r>
              <a:rPr lang="ar-JO" sz="3600" dirty="0" smtClean="0">
                <a:solidFill>
                  <a:srgbClr val="FFFF00"/>
                </a:solidFill>
              </a:rPr>
              <a:t>أفعل</a:t>
            </a:r>
            <a:r>
              <a:rPr lang="ar-JO" sz="3600" dirty="0" smtClean="0"/>
              <a:t>).</a:t>
            </a:r>
            <a:endParaRPr lang="ar-JO" sz="3600" dirty="0"/>
          </a:p>
        </p:txBody>
      </p:sp>
    </p:spTree>
    <p:extLst>
      <p:ext uri="{BB962C8B-B14F-4D97-AF65-F5344CB8AC3E}">
        <p14:creationId xmlns:p14="http://schemas.microsoft.com/office/powerpoint/2010/main" val="2259546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9800823" y="425003"/>
            <a:ext cx="1906073" cy="13909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4000" dirty="0" smtClean="0"/>
              <a:t>أَمثلة:</a:t>
            </a:r>
            <a:endParaRPr lang="ar-JO" sz="4000" dirty="0"/>
          </a:p>
        </p:txBody>
      </p:sp>
      <p:sp>
        <p:nvSpPr>
          <p:cNvPr id="4" name="Flowchart: Process 3"/>
          <p:cNvSpPr/>
          <p:nvPr/>
        </p:nvSpPr>
        <p:spPr>
          <a:xfrm>
            <a:off x="1146219" y="2009105"/>
            <a:ext cx="10792495" cy="440457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7200" dirty="0" smtClean="0"/>
              <a:t>ــ المُحيطاتُ </a:t>
            </a:r>
            <a:r>
              <a:rPr lang="ar-JO" sz="7200" dirty="0" smtClean="0">
                <a:solidFill>
                  <a:srgbClr val="FF0000"/>
                </a:solidFill>
              </a:rPr>
              <a:t>أَكْبَرُ</a:t>
            </a:r>
            <a:r>
              <a:rPr lang="ar-JO" sz="7200" dirty="0" smtClean="0"/>
              <a:t> من البحارِ.</a:t>
            </a:r>
          </a:p>
          <a:p>
            <a:pPr algn="ctr"/>
            <a:r>
              <a:rPr lang="ar-JO" sz="7200" dirty="0" smtClean="0"/>
              <a:t>ــ الذَّهبُ </a:t>
            </a:r>
            <a:r>
              <a:rPr lang="ar-JO" sz="7200" dirty="0" smtClean="0">
                <a:solidFill>
                  <a:srgbClr val="FF0000"/>
                </a:solidFill>
              </a:rPr>
              <a:t>أَغْلَى</a:t>
            </a:r>
            <a:r>
              <a:rPr lang="ar-JO" sz="7200" dirty="0" smtClean="0"/>
              <a:t> منَ الفِضّةِ.</a:t>
            </a:r>
          </a:p>
          <a:p>
            <a:pPr algn="ctr"/>
            <a:r>
              <a:rPr lang="ar-JO" sz="7200" dirty="0" smtClean="0"/>
              <a:t>ــ العقبةُ </a:t>
            </a:r>
            <a:r>
              <a:rPr lang="ar-JO" sz="7200" dirty="0" smtClean="0">
                <a:solidFill>
                  <a:srgbClr val="FF0000"/>
                </a:solidFill>
              </a:rPr>
              <a:t>أَجْمَلُ</a:t>
            </a:r>
            <a:r>
              <a:rPr lang="ar-JO" sz="7200" dirty="0" smtClean="0"/>
              <a:t> منَ البتراءِ.</a:t>
            </a:r>
            <a:endParaRPr lang="ar-JO" sz="7200" dirty="0"/>
          </a:p>
        </p:txBody>
      </p:sp>
    </p:spTree>
    <p:extLst>
      <p:ext uri="{BB962C8B-B14F-4D97-AF65-F5344CB8AC3E}">
        <p14:creationId xmlns:p14="http://schemas.microsoft.com/office/powerpoint/2010/main" val="2979290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ular Callout 2"/>
          <p:cNvSpPr/>
          <p:nvPr/>
        </p:nvSpPr>
        <p:spPr>
          <a:xfrm>
            <a:off x="1470991" y="0"/>
            <a:ext cx="9888175" cy="3061252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5400" dirty="0" smtClean="0"/>
              <a:t>انتَبه: ليسَ كلّ كلمة على وزن (أفعل) هي اسم تفضيل، يجب أن تحوي الجملة على </a:t>
            </a:r>
            <a:r>
              <a:rPr lang="ar-JO" sz="5400" dirty="0" smtClean="0">
                <a:solidFill>
                  <a:srgbClr val="FF0000"/>
                </a:solidFill>
              </a:rPr>
              <a:t>مقارنة</a:t>
            </a:r>
            <a:r>
              <a:rPr lang="ar-JO" sz="5400" dirty="0" smtClean="0"/>
              <a:t> بينَ شيْئَيْنِ</a:t>
            </a:r>
            <a:r>
              <a:rPr lang="ar-JO" sz="6000" dirty="0" smtClean="0"/>
              <a:t>.</a:t>
            </a:r>
            <a:endParaRPr lang="ar-JO" sz="6000" dirty="0"/>
          </a:p>
        </p:txBody>
      </p:sp>
      <p:sp>
        <p:nvSpPr>
          <p:cNvPr id="4" name="TextBox 3"/>
          <p:cNvSpPr txBox="1"/>
          <p:nvPr/>
        </p:nvSpPr>
        <p:spPr>
          <a:xfrm>
            <a:off x="1044848" y="3061252"/>
            <a:ext cx="10740441" cy="378565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JO" sz="4000" dirty="0" smtClean="0"/>
              <a:t>توضيح: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ar-JO" sz="4000" dirty="0" smtClean="0"/>
              <a:t>المدرسةُ </a:t>
            </a:r>
            <a:r>
              <a:rPr lang="ar-JO" sz="4000" dirty="0" smtClean="0">
                <a:solidFill>
                  <a:srgbClr val="FF0000"/>
                </a:solidFill>
              </a:rPr>
              <a:t>أوسعُ </a:t>
            </a:r>
            <a:r>
              <a:rPr lang="ar-JO" sz="4000" dirty="0" smtClean="0"/>
              <a:t>منَ البيتِ.   </a:t>
            </a:r>
            <a:endParaRPr lang="ar-JO" sz="4000" dirty="0"/>
          </a:p>
          <a:p>
            <a:r>
              <a:rPr lang="ar-JO" sz="4000" dirty="0" smtClean="0"/>
              <a:t>            ( أوسع اسم تفضيل لأنّها  </a:t>
            </a:r>
            <a:r>
              <a:rPr lang="ar-JO" sz="4000" dirty="0" smtClean="0">
                <a:solidFill>
                  <a:srgbClr val="FF0000"/>
                </a:solidFill>
              </a:rPr>
              <a:t>مقارنة</a:t>
            </a:r>
            <a:r>
              <a:rPr lang="ar-JO" sz="4000" dirty="0" smtClean="0"/>
              <a:t> بين المدرسةِ والبيتِ).</a:t>
            </a:r>
          </a:p>
          <a:p>
            <a:r>
              <a:rPr lang="ar-JO" sz="4000" dirty="0" smtClean="0"/>
              <a:t>لكن عندما نقولُ: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ar-JO" sz="4000" dirty="0" smtClean="0"/>
              <a:t>ما أوسعَ المدرسة!   (هُنا كلمة ـ أوسع ـ لَمْ تأْتِ اسم تفضيلٍ؛</a:t>
            </a:r>
          </a:p>
          <a:p>
            <a:r>
              <a:rPr lang="ar-JO" sz="4000" dirty="0"/>
              <a:t> </a:t>
            </a:r>
            <a:r>
              <a:rPr lang="ar-JO" sz="4000" dirty="0" smtClean="0"/>
              <a:t>  لأنّنا لم نعقدْ مقارنة بين شيئيْنِ).</a:t>
            </a:r>
            <a:endParaRPr lang="ar-JO" sz="4000" dirty="0"/>
          </a:p>
        </p:txBody>
      </p:sp>
    </p:spTree>
    <p:extLst>
      <p:ext uri="{BB962C8B-B14F-4D97-AF65-F5344CB8AC3E}">
        <p14:creationId xmlns:p14="http://schemas.microsoft.com/office/powerpoint/2010/main" val="149849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92698" y="953036"/>
            <a:ext cx="8899302" cy="61863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ar-JO" sz="3600" dirty="0" smtClean="0"/>
              <a:t>1. عيّن اسمَ التّفضيلِ في كلّ ممّا يأتي: 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JO" sz="4000" dirty="0" smtClean="0"/>
              <a:t>القاهرةُ أكثرُ </a:t>
            </a:r>
            <a:r>
              <a:rPr lang="ar-JO" sz="4000" dirty="0" smtClean="0"/>
              <a:t>المدنِ </a:t>
            </a:r>
            <a:r>
              <a:rPr lang="ar-JO" sz="4000" dirty="0" smtClean="0"/>
              <a:t>ازدحامًا.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JO" sz="4000" dirty="0" smtClean="0"/>
              <a:t>النّيلُ أطولُ الأنهارِ طولًا.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JO" sz="4000" dirty="0" smtClean="0"/>
              <a:t>الحقُّ أكثرُ ظهورًا من الباطلِ.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JO" sz="4000" dirty="0" smtClean="0"/>
              <a:t>النّحو أسهل من النّصوصِ.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JO" sz="4000" dirty="0" smtClean="0"/>
              <a:t>الرّبيعُ أفضل فصول السّنة. 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ar-JO" sz="4000" dirty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9955368" y="128788"/>
            <a:ext cx="1764407" cy="824248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200" smtClean="0"/>
              <a:t>تدريبات:</a:t>
            </a:r>
            <a:endParaRPr lang="ar-JO" sz="3200" dirty="0"/>
          </a:p>
        </p:txBody>
      </p:sp>
    </p:spTree>
    <p:extLst>
      <p:ext uri="{BB962C8B-B14F-4D97-AF65-F5344CB8AC3E}">
        <p14:creationId xmlns:p14="http://schemas.microsoft.com/office/powerpoint/2010/main" val="1443475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98536" y="257578"/>
            <a:ext cx="8799267" cy="584775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1">
            <a:spAutoFit/>
          </a:bodyPr>
          <a:lstStyle/>
          <a:p>
            <a:r>
              <a:rPr lang="ar-JO" sz="4400" dirty="0" smtClean="0"/>
              <a:t>2. ميّزِ اسمَ التّفضيلِ من غيرهِ في ما يأتي: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JO" sz="4400" dirty="0" smtClean="0"/>
              <a:t>أيّامُ شهرِ شُباط </a:t>
            </a:r>
            <a:r>
              <a:rPr lang="ar-JO" sz="4400" u="sng" dirty="0" smtClean="0"/>
              <a:t>أقلُّ</a:t>
            </a:r>
            <a:r>
              <a:rPr lang="ar-JO" sz="4400" dirty="0" smtClean="0"/>
              <a:t> عددًا من أيّامِ بقيّةِ الشُّهور.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JO" sz="4400" u="sng" dirty="0" smtClean="0"/>
              <a:t>أَرفعُ</a:t>
            </a:r>
            <a:r>
              <a:rPr lang="ar-JO" sz="4400" dirty="0" smtClean="0"/>
              <a:t> الأثقالَ يوميًّا. 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JO" sz="4400" dirty="0" smtClean="0"/>
              <a:t>الأسدُ </a:t>
            </a:r>
            <a:r>
              <a:rPr lang="ar-JO" sz="4400" u="sng" dirty="0" smtClean="0"/>
              <a:t>أقوى</a:t>
            </a:r>
            <a:r>
              <a:rPr lang="ar-JO" sz="4400" dirty="0" smtClean="0"/>
              <a:t> من الذّئبِ.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JO" sz="4400" dirty="0" smtClean="0"/>
              <a:t>ما </a:t>
            </a:r>
            <a:r>
              <a:rPr lang="ar-JO" sz="4400" u="sng" dirty="0" smtClean="0"/>
              <a:t>أَعْلى</a:t>
            </a:r>
            <a:r>
              <a:rPr lang="ar-JO" sz="4400" dirty="0" smtClean="0"/>
              <a:t> </a:t>
            </a:r>
            <a:r>
              <a:rPr lang="ar-JO" sz="4400" smtClean="0"/>
              <a:t>سورُ المدرسةِ!</a:t>
            </a:r>
            <a:endParaRPr lang="ar-JO" sz="4400" dirty="0" smtClean="0"/>
          </a:p>
          <a:p>
            <a:pPr>
              <a:lnSpc>
                <a:spcPct val="150000"/>
              </a:lnSpc>
            </a:pPr>
            <a:endParaRPr lang="ar-JO" sz="4400" dirty="0"/>
          </a:p>
        </p:txBody>
      </p:sp>
    </p:spTree>
    <p:extLst>
      <p:ext uri="{BB962C8B-B14F-4D97-AF65-F5344CB8AC3E}">
        <p14:creationId xmlns:p14="http://schemas.microsoft.com/office/powerpoint/2010/main" val="1793487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185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اسمُ التّفضيلِ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اسمُ التّفضيلِ</dc:title>
  <dc:creator>user</dc:creator>
  <cp:lastModifiedBy>user</cp:lastModifiedBy>
  <cp:revision>19</cp:revision>
  <dcterms:created xsi:type="dcterms:W3CDTF">2020-08-16T19:21:18Z</dcterms:created>
  <dcterms:modified xsi:type="dcterms:W3CDTF">2020-12-09T08:00:20Z</dcterms:modified>
</cp:coreProperties>
</file>