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F2D52-4C60-43E2-A0CB-25406D4C26C4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4FC2-4E7A-43E4-AC5F-5499756E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713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F2D52-4C60-43E2-A0CB-25406D4C26C4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4FC2-4E7A-43E4-AC5F-5499756E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6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F2D52-4C60-43E2-A0CB-25406D4C26C4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4FC2-4E7A-43E4-AC5F-5499756E0B9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928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F2D52-4C60-43E2-A0CB-25406D4C26C4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4FC2-4E7A-43E4-AC5F-5499756E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2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F2D52-4C60-43E2-A0CB-25406D4C26C4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4FC2-4E7A-43E4-AC5F-5499756E0B9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6223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F2D52-4C60-43E2-A0CB-25406D4C26C4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4FC2-4E7A-43E4-AC5F-5499756E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3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F2D52-4C60-43E2-A0CB-25406D4C26C4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4FC2-4E7A-43E4-AC5F-5499756E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63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F2D52-4C60-43E2-A0CB-25406D4C26C4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4FC2-4E7A-43E4-AC5F-5499756E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42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F2D52-4C60-43E2-A0CB-25406D4C26C4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4FC2-4E7A-43E4-AC5F-5499756E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23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F2D52-4C60-43E2-A0CB-25406D4C26C4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4FC2-4E7A-43E4-AC5F-5499756E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1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F2D52-4C60-43E2-A0CB-25406D4C26C4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4FC2-4E7A-43E4-AC5F-5499756E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37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F2D52-4C60-43E2-A0CB-25406D4C26C4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4FC2-4E7A-43E4-AC5F-5499756E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4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F2D52-4C60-43E2-A0CB-25406D4C26C4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4FC2-4E7A-43E4-AC5F-5499756E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1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F2D52-4C60-43E2-A0CB-25406D4C26C4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4FC2-4E7A-43E4-AC5F-5499756E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F2D52-4C60-43E2-A0CB-25406D4C26C4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4FC2-4E7A-43E4-AC5F-5499756E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8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F2D52-4C60-43E2-A0CB-25406D4C26C4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64FC2-4E7A-43E4-AC5F-5499756E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643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F2D52-4C60-43E2-A0CB-25406D4C26C4}" type="datetimeFigureOut">
              <a:rPr lang="en-US" smtClean="0"/>
              <a:t>11/16/2022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664FC2-4E7A-43E4-AC5F-5499756E0B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00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2DDDC-19AE-4F94-B45C-BB46277FB3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3288" y="1122363"/>
            <a:ext cx="8624711" cy="113541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Proper Nouns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A742DC-6714-4D87-AC46-DF2234D9E4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2754489"/>
            <a:ext cx="8302977" cy="1354667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00B050"/>
                </a:solidFill>
                <a:latin typeface="Comic Sans MS" panose="030F0702030302020204" pitchFamily="66" charset="0"/>
              </a:rPr>
              <a:t>What is a proper noun?</a:t>
            </a:r>
          </a:p>
        </p:txBody>
      </p:sp>
    </p:spTree>
    <p:extLst>
      <p:ext uri="{BB962C8B-B14F-4D97-AF65-F5344CB8AC3E}">
        <p14:creationId xmlns:p14="http://schemas.microsoft.com/office/powerpoint/2010/main" val="68981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7D525-7462-4EA3-B0B5-E3F4F6D45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0045" y="1241778"/>
            <a:ext cx="7766936" cy="957680"/>
          </a:xfrm>
        </p:spPr>
        <p:txBody>
          <a:bodyPr/>
          <a:lstStyle/>
          <a:p>
            <a:r>
              <a:rPr lang="en-US" sz="4400" dirty="0">
                <a:latin typeface="Comic Sans MS" panose="030F0702030302020204" pitchFamily="66" charset="0"/>
              </a:rPr>
              <a:t>I see a 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girl</a:t>
            </a:r>
            <a:r>
              <a:rPr lang="en-US" sz="4400" dirty="0">
                <a:latin typeface="Comic Sans MS" panose="030F0702030302020204" pitchFamily="66" charset="0"/>
              </a:rPr>
              <a:t> in the class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11611E-238E-4845-92C6-934E7102694F}"/>
              </a:ext>
            </a:extLst>
          </p:cNvPr>
          <p:cNvSpPr txBox="1"/>
          <p:nvPr/>
        </p:nvSpPr>
        <p:spPr>
          <a:xfrm>
            <a:off x="3499556" y="361244"/>
            <a:ext cx="416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If I say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06578D-704B-4883-9662-46F421EBAD94}"/>
              </a:ext>
            </a:extLst>
          </p:cNvPr>
          <p:cNvSpPr txBox="1"/>
          <p:nvPr/>
        </p:nvSpPr>
        <p:spPr>
          <a:xfrm>
            <a:off x="2782711" y="2434066"/>
            <a:ext cx="6158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Comic Sans MS" panose="030F0702030302020204" pitchFamily="66" charset="0"/>
              </a:rPr>
              <a:t>I mean </a:t>
            </a:r>
            <a:r>
              <a:rPr lang="en-US" sz="3200" dirty="0">
                <a:latin typeface="Comic Sans MS" panose="030F0702030302020204" pitchFamily="66" charset="0"/>
              </a:rPr>
              <a:t>any girl.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636BD04-1142-47F2-9E61-E8F6B44DB1F4}"/>
              </a:ext>
            </a:extLst>
          </p:cNvPr>
          <p:cNvSpPr txBox="1">
            <a:spLocks/>
          </p:cNvSpPr>
          <p:nvPr/>
        </p:nvSpPr>
        <p:spPr>
          <a:xfrm>
            <a:off x="778934" y="3954926"/>
            <a:ext cx="7766936" cy="8202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4400" dirty="0">
              <a:latin typeface="Comic Sans MS" panose="030F0702030302020204" pitchFamily="66" charset="0"/>
            </a:endParaRPr>
          </a:p>
          <a:p>
            <a:r>
              <a:rPr lang="en-US" sz="4400" dirty="0">
                <a:latin typeface="Comic Sans MS" panose="030F0702030302020204" pitchFamily="66" charset="0"/>
              </a:rPr>
              <a:t>I see </a:t>
            </a:r>
            <a:r>
              <a:rPr lang="en-US" sz="4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Naya</a:t>
            </a:r>
            <a:r>
              <a:rPr lang="en-US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400" dirty="0">
                <a:latin typeface="Comic Sans MS" panose="030F0702030302020204" pitchFamily="66" charset="0"/>
              </a:rPr>
              <a:t>in the class</a:t>
            </a:r>
            <a:r>
              <a:rPr lang="en-US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BEB30A-9842-4D80-9D89-8BA27C06EDDE}"/>
              </a:ext>
            </a:extLst>
          </p:cNvPr>
          <p:cNvSpPr txBox="1"/>
          <p:nvPr/>
        </p:nvSpPr>
        <p:spPr>
          <a:xfrm>
            <a:off x="3172268" y="3194496"/>
            <a:ext cx="29802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But if I say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C66AA7-F285-4E49-9240-DDD37A532357}"/>
              </a:ext>
            </a:extLst>
          </p:cNvPr>
          <p:cNvSpPr txBox="1"/>
          <p:nvPr/>
        </p:nvSpPr>
        <p:spPr>
          <a:xfrm>
            <a:off x="2223911" y="5101164"/>
            <a:ext cx="61580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mic Sans MS" panose="030F0702030302020204" pitchFamily="66" charset="0"/>
              </a:rPr>
              <a:t>You  know exactly which girl I see in the class.</a:t>
            </a:r>
          </a:p>
        </p:txBody>
      </p:sp>
    </p:spTree>
    <p:extLst>
      <p:ext uri="{BB962C8B-B14F-4D97-AF65-F5344CB8AC3E}">
        <p14:creationId xmlns:p14="http://schemas.microsoft.com/office/powerpoint/2010/main" val="392035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D1C49-CB32-44DD-AF19-78A93F826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0" y="553157"/>
            <a:ext cx="7580670" cy="1286932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A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proper noun </a:t>
            </a:r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is a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special noun</a:t>
            </a:r>
            <a:r>
              <a:rPr lang="en-US" sz="2400" dirty="0">
                <a:latin typeface="Comic Sans MS" panose="030F0702030302020204" pitchFamily="66" charset="0"/>
              </a:rPr>
              <a:t>, </a:t>
            </a:r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that names a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particular</a:t>
            </a:r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 person, animal or place</a:t>
            </a:r>
            <a:r>
              <a:rPr lang="en-US" dirty="0">
                <a:solidFill>
                  <a:schemeClr val="tx1"/>
                </a:solidFill>
              </a:rPr>
              <a:t>.</a:t>
            </a:r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984F52-0B3D-4BDE-84E4-919ADEDAE626}"/>
              </a:ext>
            </a:extLst>
          </p:cNvPr>
          <p:cNvSpPr txBox="1"/>
          <p:nvPr/>
        </p:nvSpPr>
        <p:spPr>
          <a:xfrm>
            <a:off x="778933" y="5508978"/>
            <a:ext cx="7580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A proper noun always begins with a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capital letter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1026" name="Picture 2" descr="Free Girl Cliparts, Download Free Clip Art, Free Clip Art on Clipart Library">
            <a:extLst>
              <a:ext uri="{FF2B5EF4-FFF2-40B4-BE49-F238E27FC236}">
                <a16:creationId xmlns:a16="http://schemas.microsoft.com/office/drawing/2014/main" id="{BB3F19B6-5DF0-4701-92D1-0FD1D95F7A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823" y="2209800"/>
            <a:ext cx="473252" cy="15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lipart boy, Clipart boy Transparent FREE for download on WebStockReview  2020">
            <a:extLst>
              <a:ext uri="{FF2B5EF4-FFF2-40B4-BE49-F238E27FC236}">
                <a16:creationId xmlns:a16="http://schemas.microsoft.com/office/drawing/2014/main" id="{A75E8933-07EB-4C3E-89F8-C988DD19D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41230" y="2209800"/>
            <a:ext cx="473253" cy="1597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lephant clipart. Free download transparent .PNG | Creazilla">
            <a:extLst>
              <a:ext uri="{FF2B5EF4-FFF2-40B4-BE49-F238E27FC236}">
                <a16:creationId xmlns:a16="http://schemas.microsoft.com/office/drawing/2014/main" id="{19019555-0DD4-4D3F-807D-DA17A699A3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788" y="2268058"/>
            <a:ext cx="1713617" cy="1446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lip art of school - Clip Art Library">
            <a:extLst>
              <a:ext uri="{FF2B5EF4-FFF2-40B4-BE49-F238E27FC236}">
                <a16:creationId xmlns:a16="http://schemas.microsoft.com/office/drawing/2014/main" id="{5DA47C65-289D-4505-AFBC-B4206AF58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578" y="2209800"/>
            <a:ext cx="2121962" cy="123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315AE21-A647-473A-A663-1D098DB051AB}"/>
              </a:ext>
            </a:extLst>
          </p:cNvPr>
          <p:cNvSpPr txBox="1"/>
          <p:nvPr/>
        </p:nvSpPr>
        <p:spPr>
          <a:xfrm>
            <a:off x="856451" y="3888944"/>
            <a:ext cx="1343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sz="2800" dirty="0">
                <a:latin typeface="Comic Sans MS" panose="030F0702030302020204" pitchFamily="66" charset="0"/>
              </a:rPr>
              <a:t>arol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55306A-ABE5-4CA5-A3D7-087D1A0E7619}"/>
              </a:ext>
            </a:extLst>
          </p:cNvPr>
          <p:cNvSpPr txBox="1"/>
          <p:nvPr/>
        </p:nvSpPr>
        <p:spPr>
          <a:xfrm>
            <a:off x="2806167" y="3873173"/>
            <a:ext cx="1343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en-US" sz="2800" dirty="0">
                <a:latin typeface="Comic Sans MS" panose="030F0702030302020204" pitchFamily="66" charset="0"/>
              </a:rPr>
              <a:t>ami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863938-B7EB-43FB-9646-4A464962AD9C}"/>
              </a:ext>
            </a:extLst>
          </p:cNvPr>
          <p:cNvSpPr txBox="1"/>
          <p:nvPr/>
        </p:nvSpPr>
        <p:spPr>
          <a:xfrm>
            <a:off x="4961907" y="3951179"/>
            <a:ext cx="1343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2800" dirty="0">
                <a:latin typeface="Comic Sans MS" panose="030F0702030302020204" pitchFamily="66" charset="0"/>
              </a:rPr>
              <a:t>lliot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2AE626-5C12-45CC-BD34-274341AF883F}"/>
              </a:ext>
            </a:extLst>
          </p:cNvPr>
          <p:cNvSpPr txBox="1"/>
          <p:nvPr/>
        </p:nvSpPr>
        <p:spPr>
          <a:xfrm>
            <a:off x="6705600" y="3909248"/>
            <a:ext cx="406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  <a:r>
              <a:rPr lang="en-US" sz="2000" dirty="0">
                <a:latin typeface="Comic Sans MS" panose="030F0702030302020204" pitchFamily="66" charset="0"/>
              </a:rPr>
              <a:t>ational </a:t>
            </a:r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sz="2000" dirty="0">
                <a:latin typeface="Comic Sans MS" panose="030F0702030302020204" pitchFamily="66" charset="0"/>
              </a:rPr>
              <a:t>rthodox </a:t>
            </a:r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en-US" sz="2000" dirty="0">
                <a:latin typeface="Comic Sans MS" panose="030F0702030302020204" pitchFamily="66" charset="0"/>
              </a:rPr>
              <a:t>chool</a:t>
            </a:r>
          </a:p>
        </p:txBody>
      </p:sp>
    </p:spTree>
    <p:extLst>
      <p:ext uri="{BB962C8B-B14F-4D97-AF65-F5344CB8AC3E}">
        <p14:creationId xmlns:p14="http://schemas.microsoft.com/office/powerpoint/2010/main" val="134819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C365A-4DD2-41EA-B4EB-F9FA0D67C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579" y="1167650"/>
            <a:ext cx="9832622" cy="1238956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The names of boys and girls are proper</a:t>
            </a:r>
            <a:br>
              <a:rPr lang="en-US" sz="3600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en-US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 nouns and should be </a:t>
            </a:r>
            <a:r>
              <a:rPr lang="en-US" sz="36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captilized</a:t>
            </a:r>
            <a:r>
              <a:rPr lang="en-US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05CC57-8510-4297-8E26-D0A5125CAB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4888" y="2430324"/>
            <a:ext cx="8280090" cy="415600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2300" dirty="0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r>
              <a:rPr lang="en-US" sz="2300" dirty="0">
                <a:solidFill>
                  <a:schemeClr val="tx1"/>
                </a:solidFill>
                <a:latin typeface="Comic Sans MS" panose="030F0702030302020204" pitchFamily="66" charset="0"/>
              </a:rPr>
              <a:t>eorge                                           </a:t>
            </a:r>
            <a:r>
              <a:rPr lang="en-US" sz="23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sz="2300" dirty="0">
                <a:solidFill>
                  <a:schemeClr val="tx1"/>
                </a:solidFill>
                <a:latin typeface="Comic Sans MS" panose="030F0702030302020204" pitchFamily="66" charset="0"/>
              </a:rPr>
              <a:t>yla</a:t>
            </a:r>
          </a:p>
          <a:p>
            <a:pPr algn="l"/>
            <a:r>
              <a:rPr lang="en-US" sz="23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sz="2300" dirty="0">
                <a:solidFill>
                  <a:schemeClr val="tx1"/>
                </a:solidFill>
                <a:latin typeface="Comic Sans MS" panose="030F0702030302020204" pitchFamily="66" charset="0"/>
              </a:rPr>
              <a:t>arlos                                              </a:t>
            </a:r>
            <a:r>
              <a:rPr lang="en-US" sz="23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  <a:r>
              <a:rPr lang="en-US" sz="23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aya</a:t>
            </a:r>
            <a:endParaRPr lang="en-US" sz="23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l"/>
            <a:r>
              <a:rPr lang="en-US" sz="23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M</a:t>
            </a:r>
            <a:r>
              <a:rPr lang="en-US" sz="23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irelle</a:t>
            </a:r>
            <a:r>
              <a:rPr lang="en-US" sz="2300" dirty="0">
                <a:solidFill>
                  <a:schemeClr val="tx1"/>
                </a:solidFill>
                <a:latin typeface="Comic Sans MS" panose="030F0702030302020204" pitchFamily="66" charset="0"/>
              </a:rPr>
              <a:t>                                             </a:t>
            </a:r>
            <a:r>
              <a:rPr lang="en-US" sz="23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en-US" sz="23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houg</a:t>
            </a:r>
            <a:endParaRPr lang="en-US" sz="23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algn="l"/>
            <a:r>
              <a:rPr lang="en-US" sz="2300" dirty="0">
                <a:solidFill>
                  <a:srgbClr val="FF0000"/>
                </a:solidFill>
                <a:latin typeface="Comic Sans MS" panose="030F0702030302020204" pitchFamily="66" charset="0"/>
              </a:rPr>
              <a:t>J</a:t>
            </a:r>
            <a:r>
              <a:rPr lang="en-US" sz="2300" dirty="0">
                <a:solidFill>
                  <a:schemeClr val="tx1"/>
                </a:solidFill>
                <a:latin typeface="Comic Sans MS" panose="030F0702030302020204" pitchFamily="66" charset="0"/>
              </a:rPr>
              <a:t>oseph                                            </a:t>
            </a:r>
            <a:r>
              <a:rPr lang="en-US" sz="2300" dirty="0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sz="2300" dirty="0">
                <a:solidFill>
                  <a:schemeClr val="tx1"/>
                </a:solidFill>
                <a:latin typeface="Comic Sans MS" panose="030F0702030302020204" pitchFamily="66" charset="0"/>
              </a:rPr>
              <a:t>arol</a:t>
            </a:r>
          </a:p>
          <a:p>
            <a:pPr algn="l"/>
            <a:r>
              <a:rPr lang="en-US" sz="2300" dirty="0">
                <a:solidFill>
                  <a:srgbClr val="FF0000"/>
                </a:solidFill>
                <a:latin typeface="Comic Sans MS" panose="030F0702030302020204" pitchFamily="66" charset="0"/>
              </a:rPr>
              <a:t>K</a:t>
            </a:r>
            <a:r>
              <a:rPr lang="en-US" sz="2300" dirty="0">
                <a:solidFill>
                  <a:schemeClr val="tx1"/>
                </a:solidFill>
                <a:latin typeface="Comic Sans MS" panose="030F0702030302020204" pitchFamily="66" charset="0"/>
              </a:rPr>
              <a:t>aram                                             </a:t>
            </a:r>
            <a:r>
              <a:rPr lang="en-US" sz="23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en-US" sz="2300" dirty="0">
                <a:solidFill>
                  <a:schemeClr val="tx1"/>
                </a:solidFill>
                <a:latin typeface="Comic Sans MS" panose="030F0702030302020204" pitchFamily="66" charset="0"/>
              </a:rPr>
              <a:t>ia</a:t>
            </a:r>
          </a:p>
          <a:p>
            <a:pPr algn="l"/>
            <a:r>
              <a:rPr lang="en-US" sz="23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US" sz="2300" dirty="0">
                <a:solidFill>
                  <a:schemeClr val="tx1"/>
                </a:solidFill>
                <a:latin typeface="Comic Sans MS" panose="030F0702030302020204" pitchFamily="66" charset="0"/>
              </a:rPr>
              <a:t>ayan                                              </a:t>
            </a:r>
            <a:r>
              <a:rPr lang="en-US" sz="23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G</a:t>
            </a:r>
            <a:r>
              <a:rPr lang="en-US" sz="23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hala</a:t>
            </a:r>
            <a:r>
              <a:rPr lang="en-US" sz="2300" dirty="0">
                <a:solidFill>
                  <a:schemeClr val="tx1"/>
                </a:solidFill>
                <a:latin typeface="Comic Sans MS" panose="030F0702030302020204" pitchFamily="66" charset="0"/>
              </a:rPr>
              <a:t> </a:t>
            </a:r>
          </a:p>
          <a:p>
            <a:pPr algn="l"/>
            <a:r>
              <a:rPr lang="en-US" sz="2300" dirty="0">
                <a:solidFill>
                  <a:schemeClr val="tx1"/>
                </a:solidFill>
                <a:latin typeface="Comic Sans MS" panose="030F0702030302020204" pitchFamily="66" charset="0"/>
              </a:rPr>
              <a:t>                                                       </a:t>
            </a:r>
            <a:r>
              <a:rPr lang="en-US" sz="2300" dirty="0">
                <a:solidFill>
                  <a:srgbClr val="FF0000"/>
                </a:solidFill>
                <a:latin typeface="Comic Sans MS" panose="030F0702030302020204" pitchFamily="66" charset="0"/>
              </a:rPr>
              <a:t>M</a:t>
            </a:r>
            <a:r>
              <a:rPr lang="en-US" sz="2300" dirty="0">
                <a:solidFill>
                  <a:schemeClr val="tx1"/>
                </a:solidFill>
                <a:latin typeface="Comic Sans MS" panose="030F0702030302020204" pitchFamily="66" charset="0"/>
              </a:rPr>
              <a:t>aya</a:t>
            </a:r>
          </a:p>
          <a:p>
            <a:pPr algn="l"/>
            <a:r>
              <a:rPr lang="en-US" sz="2300" dirty="0">
                <a:solidFill>
                  <a:schemeClr val="tx1"/>
                </a:solidFill>
                <a:latin typeface="Comic Sans MS" panose="030F0702030302020204" pitchFamily="66" charset="0"/>
              </a:rPr>
              <a:t>                                                       </a:t>
            </a:r>
            <a:r>
              <a:rPr lang="en-US" sz="2300" dirty="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  <a:r>
              <a:rPr lang="en-US" sz="2300" dirty="0">
                <a:solidFill>
                  <a:schemeClr val="tx1"/>
                </a:solidFill>
                <a:latin typeface="Comic Sans MS" panose="030F0702030302020204" pitchFamily="66" charset="0"/>
              </a:rPr>
              <a:t>atalie</a:t>
            </a:r>
          </a:p>
          <a:p>
            <a:pPr algn="l"/>
            <a:r>
              <a:rPr lang="en-US" sz="2300" dirty="0">
                <a:solidFill>
                  <a:schemeClr val="tx1"/>
                </a:solidFill>
                <a:latin typeface="Comic Sans MS" panose="030F0702030302020204" pitchFamily="66" charset="0"/>
              </a:rPr>
              <a:t>                                                      </a:t>
            </a:r>
            <a:r>
              <a:rPr lang="en-US" sz="2300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en-US" sz="2300" dirty="0">
                <a:solidFill>
                  <a:schemeClr val="tx1"/>
                </a:solidFill>
                <a:latin typeface="Comic Sans MS" panose="030F0702030302020204" pitchFamily="66" charset="0"/>
              </a:rPr>
              <a:t>alia</a:t>
            </a:r>
          </a:p>
          <a:p>
            <a:pPr algn="l"/>
            <a:r>
              <a:rPr lang="en-US" sz="2300" dirty="0">
                <a:solidFill>
                  <a:srgbClr val="FF0000"/>
                </a:solidFill>
                <a:latin typeface="Comic Sans MS" panose="030F0702030302020204" pitchFamily="66" charset="0"/>
              </a:rPr>
              <a:t>L</a:t>
            </a:r>
            <a:r>
              <a:rPr lang="en-US" sz="2300" dirty="0">
                <a:solidFill>
                  <a:schemeClr val="tx1"/>
                </a:solidFill>
                <a:latin typeface="Comic Sans MS" panose="030F0702030302020204" pitchFamily="66" charset="0"/>
              </a:rPr>
              <a:t>aith</a:t>
            </a:r>
          </a:p>
          <a:p>
            <a:pPr algn="l"/>
            <a:r>
              <a:rPr lang="en-US" sz="2100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r>
              <a:rPr lang="en-US" sz="2100" dirty="0">
                <a:solidFill>
                  <a:schemeClr val="tx1"/>
                </a:solidFill>
                <a:latin typeface="Comic Sans MS" panose="030F0702030302020204" pitchFamily="66" charset="0"/>
              </a:rPr>
              <a:t>ami</a:t>
            </a:r>
          </a:p>
          <a:p>
            <a:pPr algn="l"/>
            <a:endParaRPr lang="en-US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9EF126B-A5EF-4048-9ABF-780EF5A44AE7}"/>
              </a:ext>
            </a:extLst>
          </p:cNvPr>
          <p:cNvSpPr txBox="1">
            <a:spLocks/>
          </p:cNvSpPr>
          <p:nvPr/>
        </p:nvSpPr>
        <p:spPr>
          <a:xfrm>
            <a:off x="1590049" y="47033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>
                <a:solidFill>
                  <a:srgbClr val="FF0000"/>
                </a:solidFill>
                <a:latin typeface="Comic Sans MS" panose="030F0702030302020204" pitchFamily="66" charset="0"/>
              </a:rPr>
              <a:t>Boys and girls are common nouns .</a:t>
            </a:r>
          </a:p>
        </p:txBody>
      </p:sp>
    </p:spTree>
    <p:extLst>
      <p:ext uri="{BB962C8B-B14F-4D97-AF65-F5344CB8AC3E}">
        <p14:creationId xmlns:p14="http://schemas.microsoft.com/office/powerpoint/2010/main" val="174954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39E51-56B5-49FB-8B88-AFA99C5BF0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7689" y="0"/>
            <a:ext cx="9166578" cy="1715912"/>
          </a:xfrm>
        </p:spPr>
        <p:txBody>
          <a:bodyPr/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Days and months are proper nouns.</a:t>
            </a:r>
          </a:p>
        </p:txBody>
      </p:sp>
      <p:pic>
        <p:nvPicPr>
          <p:cNvPr id="2052" name="Picture 4" descr="meses y dias en ingles - Buscar con Google | Capa de caderno, Caderno,  Ideias">
            <a:extLst>
              <a:ext uri="{FF2B5EF4-FFF2-40B4-BE49-F238E27FC236}">
                <a16:creationId xmlns:a16="http://schemas.microsoft.com/office/drawing/2014/main" id="{554DFA64-2452-4DFA-8027-0E7580E991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46097" b="-3565"/>
          <a:stretch/>
        </p:blipFill>
        <p:spPr bwMode="auto">
          <a:xfrm>
            <a:off x="1490133" y="1800761"/>
            <a:ext cx="2596445" cy="4583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Months of the Year Poster | Months in a year, Spanish lessons for kids,  English posters">
            <a:extLst>
              <a:ext uri="{FF2B5EF4-FFF2-40B4-BE49-F238E27FC236}">
                <a16:creationId xmlns:a16="http://schemas.microsoft.com/office/drawing/2014/main" id="{B158F8E8-24C1-4D04-A488-FC5EA93E5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1749" y="1974516"/>
            <a:ext cx="3089431" cy="406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856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</TotalTime>
  <Words>131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Comic Sans MS</vt:lpstr>
      <vt:lpstr>Trebuchet MS</vt:lpstr>
      <vt:lpstr>Wingdings 3</vt:lpstr>
      <vt:lpstr>Facet</vt:lpstr>
      <vt:lpstr>Proper Nouns</vt:lpstr>
      <vt:lpstr>I see a girl in the class.</vt:lpstr>
      <vt:lpstr> A proper noun is a special noun, that names a particular person, animal or place. </vt:lpstr>
      <vt:lpstr>The names of boys and girls are proper  nouns and should be captilized.</vt:lpstr>
      <vt:lpstr>Days and months are proper nouns.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 Nouns</dc:title>
  <dc:creator>T.Alnimri</dc:creator>
  <cp:lastModifiedBy>T.Alnimri</cp:lastModifiedBy>
  <cp:revision>15</cp:revision>
  <dcterms:created xsi:type="dcterms:W3CDTF">2020-11-21T19:40:12Z</dcterms:created>
  <dcterms:modified xsi:type="dcterms:W3CDTF">2022-11-16T08:01:42Z</dcterms:modified>
</cp:coreProperties>
</file>