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DB81B-8AC1-4ACD-A9A8-17D9C7D4D0E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D7A76-748A-412A-A03E-C155F1DAB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7A76-748A-412A-A03E-C155F1DABD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010-C5FB-4E49-AD0A-13F57D46F59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BCED-0D91-4130-8CAE-F8DA5C90A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010-C5FB-4E49-AD0A-13F57D46F59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BCED-0D91-4130-8CAE-F8DA5C90A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010-C5FB-4E49-AD0A-13F57D46F59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BCED-0D91-4130-8CAE-F8DA5C90A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010-C5FB-4E49-AD0A-13F57D46F59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BCED-0D91-4130-8CAE-F8DA5C90A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010-C5FB-4E49-AD0A-13F57D46F59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BCED-0D91-4130-8CAE-F8DA5C90A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010-C5FB-4E49-AD0A-13F57D46F59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BCED-0D91-4130-8CAE-F8DA5C90A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010-C5FB-4E49-AD0A-13F57D46F59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BCED-0D91-4130-8CAE-F8DA5C90A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010-C5FB-4E49-AD0A-13F57D46F59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BCED-0D91-4130-8CAE-F8DA5C90A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010-C5FB-4E49-AD0A-13F57D46F59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BCED-0D91-4130-8CAE-F8DA5C90A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010-C5FB-4E49-AD0A-13F57D46F59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BCED-0D91-4130-8CAE-F8DA5C90A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6010-C5FB-4E49-AD0A-13F57D46F59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BCED-0D91-4130-8CAE-F8DA5C90A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6010-C5FB-4E49-AD0A-13F57D46F59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BCED-0D91-4130-8CAE-F8DA5C90A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5568180_2949174085179992_286186164123193190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34290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8000" dirty="0"/>
              <a:t>جمع المذكّر السّالم</a:t>
            </a:r>
            <a:endParaRPr lang="en-US" sz="8000" dirty="0"/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9400" y="381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نشاط (1)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447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/>
              <a:t>أضَعُ دائرةً حَولَ جَمْعِ الْمذكّرِ السّالم: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2590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مُذيعونَ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667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يَشْربون َ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743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أَقْلام</a:t>
            </a:r>
            <a:endParaRPr lang="en-US" sz="4000" dirty="0"/>
          </a:p>
        </p:txBody>
      </p:sp>
      <p:sp>
        <p:nvSpPr>
          <p:cNvPr id="8" name="Oval 7"/>
          <p:cNvSpPr/>
          <p:nvPr/>
        </p:nvSpPr>
        <p:spPr>
          <a:xfrm>
            <a:off x="6629400" y="2362200"/>
            <a:ext cx="1752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066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أكتبُ جَمَعَ الْمُذَكّرِ السّالمِ للْكَلِماتِ الآتية 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2209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/>
              <a:t>مُزارِعٌ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5486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/>
              <a:t>مهندِسٌ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/>
              <a:t>لاعِبٌ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/>
              <a:t>نشاط (2)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562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/>
              <a:t>مُهَندِس</a:t>
            </a:r>
            <a:r>
              <a:rPr lang="ar-JO" sz="4000" dirty="0">
                <a:solidFill>
                  <a:srgbClr val="FF0000"/>
                </a:solidFill>
              </a:rPr>
              <a:t>ونَ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3657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/>
              <a:t>لاعِب</a:t>
            </a:r>
            <a:r>
              <a:rPr lang="ar-JO" sz="4000" dirty="0">
                <a:solidFill>
                  <a:srgbClr val="FF0000"/>
                </a:solidFill>
              </a:rPr>
              <a:t>ونَ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2133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/>
              <a:t>مُزارِع</a:t>
            </a:r>
            <a:r>
              <a:rPr lang="ar-JO" sz="4000" dirty="0">
                <a:solidFill>
                  <a:srgbClr val="FF0000"/>
                </a:solidFill>
              </a:rPr>
              <a:t>ونَ</a:t>
            </a:r>
            <a:endParaRPr lang="en-US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0" y="914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/>
              <a:t>الأهداف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1828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/>
              <a:t>1- يعرف جمع المذكّر السالم 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971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/>
              <a:t>2- يكتب الجمع للكلمات .</a:t>
            </a:r>
            <a:endParaRPr lang="en-US" sz="3600" dirty="0"/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D0554C-ECD3-446C-867B-374ABF7CE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25708"/>
      </p:ext>
    </p:extLst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3BBFD8-9BBB-44DC-B41C-C209F6829C47}"/>
              </a:ext>
            </a:extLst>
          </p:cNvPr>
          <p:cNvSpPr txBox="1"/>
          <p:nvPr/>
        </p:nvSpPr>
        <p:spPr>
          <a:xfrm>
            <a:off x="304800" y="685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dirty="0"/>
              <a:t>تَوجَّه ا</a:t>
            </a:r>
            <a:r>
              <a:rPr lang="ar-JO" sz="3200" dirty="0">
                <a:solidFill>
                  <a:srgbClr val="FF0000"/>
                </a:solidFill>
              </a:rPr>
              <a:t>للّاعبونَ</a:t>
            </a:r>
            <a:r>
              <a:rPr lang="ar-JO" sz="3200" dirty="0"/>
              <a:t> إِلى أرضِ الْملْعَبِ،وابْتَدأتِ الْمباراةُ.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0F025-CB8F-4DD0-B55E-B76CBA14EFB0}"/>
              </a:ext>
            </a:extLst>
          </p:cNvPr>
          <p:cNvSpPr txBox="1"/>
          <p:nvPr/>
        </p:nvSpPr>
        <p:spPr>
          <a:xfrm>
            <a:off x="0" y="15240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dirty="0"/>
              <a:t>كانَ </a:t>
            </a:r>
            <a:r>
              <a:rPr lang="ar-JO" sz="3200" dirty="0">
                <a:solidFill>
                  <a:srgbClr val="FF0000"/>
                </a:solidFill>
              </a:rPr>
              <a:t>الْمُشاهدون</a:t>
            </a:r>
            <a:r>
              <a:rPr lang="ar-JO" sz="3200" dirty="0"/>
              <a:t>َ يَتَرقبونَ بداية المباراة،ومَعَ تسجيلِ الهدفِ الأوّلِ</a:t>
            </a:r>
          </a:p>
          <a:p>
            <a:pPr algn="r"/>
            <a:endParaRPr lang="ar-JO" sz="3200" dirty="0"/>
          </a:p>
          <a:p>
            <a:pPr algn="r"/>
            <a:r>
              <a:rPr lang="ar-JO" sz="3200" dirty="0"/>
              <a:t> تعالتِ الأصوات وهَتَفَ </a:t>
            </a:r>
            <a:r>
              <a:rPr lang="ar-JO" sz="3200" dirty="0">
                <a:solidFill>
                  <a:srgbClr val="FF0000"/>
                </a:solidFill>
              </a:rPr>
              <a:t>الْمُشجّعونَ</a:t>
            </a:r>
            <a:r>
              <a:rPr lang="ar-JO" sz="3200" dirty="0"/>
              <a:t> وسُرّ </a:t>
            </a:r>
            <a:r>
              <a:rPr lang="ar-JO" sz="3200" dirty="0">
                <a:solidFill>
                  <a:srgbClr val="FF0000"/>
                </a:solidFill>
              </a:rPr>
              <a:t>اللّاعبونَ </a:t>
            </a:r>
            <a:r>
              <a:rPr lang="ar-JO" sz="3200" dirty="0"/>
              <a:t>بهم.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BDD52-AB7A-490C-887C-9F37A8B89571}"/>
              </a:ext>
            </a:extLst>
          </p:cNvPr>
          <p:cNvSpPr txBox="1"/>
          <p:nvPr/>
        </p:nvSpPr>
        <p:spPr>
          <a:xfrm>
            <a:off x="695178" y="3429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dirty="0"/>
              <a:t>حاز </a:t>
            </a:r>
            <a:r>
              <a:rPr lang="ar-JO" sz="3200" dirty="0">
                <a:solidFill>
                  <a:srgbClr val="FF0000"/>
                </a:solidFill>
              </a:rPr>
              <a:t>الْهَدّافونَ</a:t>
            </a:r>
            <a:r>
              <a:rPr lang="ar-JO" sz="3200" dirty="0"/>
              <a:t> </a:t>
            </a:r>
            <a:r>
              <a:rPr lang="ar-JO" sz="3200" dirty="0">
                <a:solidFill>
                  <a:srgbClr val="FF0000"/>
                </a:solidFill>
              </a:rPr>
              <a:t>الْماهِرونَ</a:t>
            </a:r>
            <a:r>
              <a:rPr lang="ar-JO" sz="3200" dirty="0"/>
              <a:t> إعجاب الجماهير.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483AE-2069-4E85-8079-F287B9B3223B}"/>
              </a:ext>
            </a:extLst>
          </p:cNvPr>
          <p:cNvSpPr txBox="1"/>
          <p:nvPr/>
        </p:nvSpPr>
        <p:spPr>
          <a:xfrm>
            <a:off x="914400" y="434911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مَرَّ الْوقْت </a:t>
            </a:r>
            <a:r>
              <a:rPr lang="ar-JO" sz="3200"/>
              <a:t>وأَطْلقَ الْحَكَمُ </a:t>
            </a:r>
            <a:r>
              <a:rPr lang="ar-JO" sz="3200" dirty="0"/>
              <a:t>صافِرة النّهاية معلنًا معها الفريق الفائز.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1465390"/>
      </p:ext>
    </p:extLst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581400" y="838200"/>
            <a:ext cx="4572000" cy="2743200"/>
          </a:xfrm>
          <a:prstGeom prst="wedgeRoundRect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99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>
                <a:solidFill>
                  <a:srgbClr val="00B050"/>
                </a:solidFill>
              </a:rPr>
              <a:t>جمع المذكّر السّالم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6002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dirty="0"/>
              <a:t>اسم يدلّ على الْجَمعِ ،ويَكونُ بِزيادةِ واو ونون (</a:t>
            </a:r>
            <a:r>
              <a:rPr lang="ar-JO" sz="3600" dirty="0">
                <a:solidFill>
                  <a:srgbClr val="FF0000"/>
                </a:solidFill>
              </a:rPr>
              <a:t>ونَ</a:t>
            </a:r>
            <a:r>
              <a:rPr lang="ar-JO" sz="3600" dirty="0"/>
              <a:t>)،أو ياء ونون (</a:t>
            </a:r>
            <a:r>
              <a:rPr lang="ar-JO" sz="3600" dirty="0">
                <a:solidFill>
                  <a:srgbClr val="FF0000"/>
                </a:solidFill>
              </a:rPr>
              <a:t>ينَ</a:t>
            </a:r>
            <a:r>
              <a:rPr lang="ar-JO" sz="3600" dirty="0"/>
              <a:t>) على نهاية مُفْرده.</a:t>
            </a:r>
            <a:endParaRPr lang="en-US" sz="3600" dirty="0"/>
          </a:p>
        </p:txBody>
      </p:sp>
      <p:pic>
        <p:nvPicPr>
          <p:cNvPr id="1026" name="Picture 2" descr="Happy boy cartoon:: موقع تصميم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295275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خدمات المتجهات PNG الصور تحميل مجان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3581400" cy="2667000"/>
          </a:xfrm>
          <a:prstGeom prst="rect">
            <a:avLst/>
          </a:prstGeom>
          <a:noFill/>
        </p:spPr>
      </p:pic>
      <p:pic>
        <p:nvPicPr>
          <p:cNvPr id="3074" name="Picture 2" descr="Male Teachers Cartoon Vector Clipart - Friendly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3066282" cy="2971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0" y="5029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/>
              <a:t>مُعَلّمٌ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8768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/>
              <a:t>مُعَلّم</a:t>
            </a:r>
            <a:r>
              <a:rPr lang="ar-JO" sz="6000" dirty="0">
                <a:solidFill>
                  <a:srgbClr val="FF0000"/>
                </a:solidFill>
              </a:rPr>
              <a:t>ونَ</a:t>
            </a:r>
            <a:endParaRPr lang="en-US" sz="6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جار الكويت | أبومحمد|69011417 فتح أقفا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"/>
            <a:ext cx="3638550" cy="3505200"/>
          </a:xfrm>
          <a:prstGeom prst="rect">
            <a:avLst/>
          </a:prstGeom>
          <a:noFill/>
        </p:spPr>
      </p:pic>
      <p:pic>
        <p:nvPicPr>
          <p:cNvPr id="2050" name="Picture 2" descr="Cartoon carpenters vector characters | Free Vector"/>
          <p:cNvPicPr>
            <a:picLocks noChangeAspect="1" noChangeArrowheads="1"/>
          </p:cNvPicPr>
          <p:nvPr/>
        </p:nvPicPr>
        <p:blipFill>
          <a:blip r:embed="rId3"/>
          <a:srcRect b="5882"/>
          <a:stretch>
            <a:fillRect/>
          </a:stretch>
        </p:blipFill>
        <p:spPr bwMode="auto">
          <a:xfrm>
            <a:off x="381000" y="533400"/>
            <a:ext cx="4127988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38100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/>
              <a:t>نَجّارٌ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886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/>
              <a:t>نَجّار</a:t>
            </a:r>
            <a:r>
              <a:rPr lang="ar-JO" sz="6000" dirty="0">
                <a:solidFill>
                  <a:srgbClr val="FF0000"/>
                </a:solidFill>
              </a:rPr>
              <a:t>ونَ</a:t>
            </a:r>
            <a:endParaRPr lang="en-US" sz="6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rmer farm field nature harvest character | Premium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2971800" cy="2971800"/>
          </a:xfrm>
          <a:prstGeom prst="rect">
            <a:avLst/>
          </a:prstGeom>
          <a:noFill/>
        </p:spPr>
      </p:pic>
      <p:pic>
        <p:nvPicPr>
          <p:cNvPr id="1028" name="Picture 4" descr="المزارع, الزراعة, الكرتون صورة بابوا نيو غينيا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838200"/>
            <a:ext cx="2209800" cy="27990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43600" y="40386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/>
              <a:t>فَلّاحٌ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114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/>
              <a:t>فَلّاح</a:t>
            </a:r>
            <a:r>
              <a:rPr lang="ar-JO" sz="6000" dirty="0">
                <a:solidFill>
                  <a:srgbClr val="FF0000"/>
                </a:solidFill>
              </a:rPr>
              <a:t>ونَ</a:t>
            </a:r>
            <a:endParaRPr lang="en-US" sz="6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earn to drive people, driving, car, driving school bus, carto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3084576" cy="2971800"/>
          </a:xfrm>
          <a:prstGeom prst="rect">
            <a:avLst/>
          </a:prstGeom>
          <a:noFill/>
        </p:spPr>
      </p:pic>
      <p:pic>
        <p:nvPicPr>
          <p:cNvPr id="19460" name="Picture 4" descr="Driving clipart 6 » Clipart S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3009900" cy="20852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5181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/>
              <a:t>سائِقٌ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902368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/>
              <a:t>سائِق</a:t>
            </a:r>
            <a:r>
              <a:rPr lang="ar-JO" sz="6000" dirty="0">
                <a:solidFill>
                  <a:srgbClr val="FF0000"/>
                </a:solidFill>
              </a:rPr>
              <a:t>ونَ</a:t>
            </a:r>
            <a:endParaRPr lang="en-US" sz="6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126</Words>
  <Application>Microsoft Office PowerPoint</Application>
  <PresentationFormat>On-screen Show (4:3)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n.abumariam</cp:lastModifiedBy>
  <cp:revision>32</cp:revision>
  <dcterms:created xsi:type="dcterms:W3CDTF">2020-07-14T18:00:34Z</dcterms:created>
  <dcterms:modified xsi:type="dcterms:W3CDTF">2022-11-15T19:07:44Z</dcterms:modified>
</cp:coreProperties>
</file>