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C5D4528-26BA-4AE4-AD9F-8CAA08E069E5}" type="datetimeFigureOut">
              <a:rPr lang="en-US" smtClean="0"/>
              <a:t>11/14/2022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6C213-91E7-40DF-9A55-9B8668476E6D}" type="slidenum">
              <a:rPr lang="en-US" smtClean="0"/>
              <a:t>‹#›</a:t>
            </a:fld>
            <a:endParaRPr lang="en-US"/>
          </a:p>
        </p:txBody>
      </p:sp>
    </p:spTree>
    <p:extLst>
      <p:ext uri="{BB962C8B-B14F-4D97-AF65-F5344CB8AC3E}">
        <p14:creationId xmlns:p14="http://schemas.microsoft.com/office/powerpoint/2010/main" val="2380723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C5D4528-26BA-4AE4-AD9F-8CAA08E069E5}" type="datetimeFigureOut">
              <a:rPr lang="en-US" smtClean="0"/>
              <a:t>11/14/2022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D6C213-91E7-40DF-9A55-9B8668476E6D}" type="slidenum">
              <a:rPr lang="en-US" smtClean="0"/>
              <a:t>‹#›</a:t>
            </a:fld>
            <a:endParaRPr lang="en-US"/>
          </a:p>
        </p:txBody>
      </p:sp>
    </p:spTree>
    <p:extLst>
      <p:ext uri="{BB962C8B-B14F-4D97-AF65-F5344CB8AC3E}">
        <p14:creationId xmlns:p14="http://schemas.microsoft.com/office/powerpoint/2010/main" val="1925974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C5D4528-26BA-4AE4-AD9F-8CAA08E069E5}" type="datetimeFigureOut">
              <a:rPr lang="en-US" smtClean="0"/>
              <a:t>11/14/2022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6C213-91E7-40DF-9A55-9B8668476E6D}" type="slidenum">
              <a:rPr lang="en-US" smtClean="0"/>
              <a:t>‹#›</a:t>
            </a:fld>
            <a:endParaRPr lang="en-US"/>
          </a:p>
        </p:txBody>
      </p:sp>
    </p:spTree>
    <p:extLst>
      <p:ext uri="{BB962C8B-B14F-4D97-AF65-F5344CB8AC3E}">
        <p14:creationId xmlns:p14="http://schemas.microsoft.com/office/powerpoint/2010/main" val="340133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C5D4528-26BA-4AE4-AD9F-8CAA08E069E5}" type="datetimeFigureOut">
              <a:rPr lang="en-US" smtClean="0"/>
              <a:t>11/14/2022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6C213-91E7-40DF-9A55-9B8668476E6D}"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4624493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C5D4528-26BA-4AE4-AD9F-8CAA08E069E5}" type="datetimeFigureOut">
              <a:rPr lang="en-US" smtClean="0"/>
              <a:t>11/14/2022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6C213-91E7-40DF-9A55-9B8668476E6D}" type="slidenum">
              <a:rPr lang="en-US" smtClean="0"/>
              <a:t>‹#›</a:t>
            </a:fld>
            <a:endParaRPr lang="en-US"/>
          </a:p>
        </p:txBody>
      </p:sp>
    </p:spTree>
    <p:extLst>
      <p:ext uri="{BB962C8B-B14F-4D97-AF65-F5344CB8AC3E}">
        <p14:creationId xmlns:p14="http://schemas.microsoft.com/office/powerpoint/2010/main" val="39840843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C5D4528-26BA-4AE4-AD9F-8CAA08E069E5}" type="datetimeFigureOut">
              <a:rPr lang="en-US" smtClean="0"/>
              <a:t>11/14/2022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6C213-91E7-40DF-9A55-9B8668476E6D}" type="slidenum">
              <a:rPr lang="en-US" smtClean="0"/>
              <a:t>‹#›</a:t>
            </a:fld>
            <a:endParaRPr lang="en-US"/>
          </a:p>
        </p:txBody>
      </p:sp>
    </p:spTree>
    <p:extLst>
      <p:ext uri="{BB962C8B-B14F-4D97-AF65-F5344CB8AC3E}">
        <p14:creationId xmlns:p14="http://schemas.microsoft.com/office/powerpoint/2010/main" val="31405131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C5D4528-26BA-4AE4-AD9F-8CAA08E069E5}" type="datetimeFigureOut">
              <a:rPr lang="en-US" smtClean="0"/>
              <a:t>11/14/2022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6C213-91E7-40DF-9A55-9B8668476E6D}" type="slidenum">
              <a:rPr lang="en-US" smtClean="0"/>
              <a:t>‹#›</a:t>
            </a:fld>
            <a:endParaRPr lang="en-US"/>
          </a:p>
        </p:txBody>
      </p:sp>
    </p:spTree>
    <p:extLst>
      <p:ext uri="{BB962C8B-B14F-4D97-AF65-F5344CB8AC3E}">
        <p14:creationId xmlns:p14="http://schemas.microsoft.com/office/powerpoint/2010/main" val="37519028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5D4528-26BA-4AE4-AD9F-8CAA08E069E5}" type="datetimeFigureOut">
              <a:rPr lang="en-US" smtClean="0"/>
              <a:t>11/14/2022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6C213-91E7-40DF-9A55-9B8668476E6D}" type="slidenum">
              <a:rPr lang="en-US" smtClean="0"/>
              <a:t>‹#›</a:t>
            </a:fld>
            <a:endParaRPr lang="en-US"/>
          </a:p>
        </p:txBody>
      </p:sp>
    </p:spTree>
    <p:extLst>
      <p:ext uri="{BB962C8B-B14F-4D97-AF65-F5344CB8AC3E}">
        <p14:creationId xmlns:p14="http://schemas.microsoft.com/office/powerpoint/2010/main" val="21191307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5D4528-26BA-4AE4-AD9F-8CAA08E069E5}" type="datetimeFigureOut">
              <a:rPr lang="en-US" smtClean="0"/>
              <a:t>11/14/2022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6C213-91E7-40DF-9A55-9B8668476E6D}" type="slidenum">
              <a:rPr lang="en-US" smtClean="0"/>
              <a:t>‹#›</a:t>
            </a:fld>
            <a:endParaRPr lang="en-US"/>
          </a:p>
        </p:txBody>
      </p:sp>
    </p:spTree>
    <p:extLst>
      <p:ext uri="{BB962C8B-B14F-4D97-AF65-F5344CB8AC3E}">
        <p14:creationId xmlns:p14="http://schemas.microsoft.com/office/powerpoint/2010/main" val="1628212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C5D4528-26BA-4AE4-AD9F-8CAA08E069E5}" type="datetimeFigureOut">
              <a:rPr lang="en-US" smtClean="0"/>
              <a:t>11/14/2022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6C213-91E7-40DF-9A55-9B8668476E6D}" type="slidenum">
              <a:rPr lang="en-US" smtClean="0"/>
              <a:t>‹#›</a:t>
            </a:fld>
            <a:endParaRPr lang="en-US"/>
          </a:p>
        </p:txBody>
      </p:sp>
    </p:spTree>
    <p:extLst>
      <p:ext uri="{BB962C8B-B14F-4D97-AF65-F5344CB8AC3E}">
        <p14:creationId xmlns:p14="http://schemas.microsoft.com/office/powerpoint/2010/main" val="3317425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C5D4528-26BA-4AE4-AD9F-8CAA08E069E5}" type="datetimeFigureOut">
              <a:rPr lang="en-US" smtClean="0"/>
              <a:t>11/14/2022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6C213-91E7-40DF-9A55-9B8668476E6D}" type="slidenum">
              <a:rPr lang="en-US" smtClean="0"/>
              <a:t>‹#›</a:t>
            </a:fld>
            <a:endParaRPr lang="en-US"/>
          </a:p>
        </p:txBody>
      </p:sp>
    </p:spTree>
    <p:extLst>
      <p:ext uri="{BB962C8B-B14F-4D97-AF65-F5344CB8AC3E}">
        <p14:creationId xmlns:p14="http://schemas.microsoft.com/office/powerpoint/2010/main" val="2327407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C5D4528-26BA-4AE4-AD9F-8CAA08E069E5}" type="datetimeFigureOut">
              <a:rPr lang="en-US" smtClean="0"/>
              <a:t>11/14/2022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D6C213-91E7-40DF-9A55-9B8668476E6D}" type="slidenum">
              <a:rPr lang="en-US" smtClean="0"/>
              <a:t>‹#›</a:t>
            </a:fld>
            <a:endParaRPr lang="en-US"/>
          </a:p>
        </p:txBody>
      </p:sp>
    </p:spTree>
    <p:extLst>
      <p:ext uri="{BB962C8B-B14F-4D97-AF65-F5344CB8AC3E}">
        <p14:creationId xmlns:p14="http://schemas.microsoft.com/office/powerpoint/2010/main" val="3798152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C5D4528-26BA-4AE4-AD9F-8CAA08E069E5}" type="datetimeFigureOut">
              <a:rPr lang="en-US" smtClean="0"/>
              <a:t>11/14/2022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D6C213-91E7-40DF-9A55-9B8668476E6D}" type="slidenum">
              <a:rPr lang="en-US" smtClean="0"/>
              <a:t>‹#›</a:t>
            </a:fld>
            <a:endParaRPr lang="en-US"/>
          </a:p>
        </p:txBody>
      </p:sp>
    </p:spTree>
    <p:extLst>
      <p:ext uri="{BB962C8B-B14F-4D97-AF65-F5344CB8AC3E}">
        <p14:creationId xmlns:p14="http://schemas.microsoft.com/office/powerpoint/2010/main" val="2784234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C5D4528-26BA-4AE4-AD9F-8CAA08E069E5}" type="datetimeFigureOut">
              <a:rPr lang="en-US" smtClean="0"/>
              <a:t>11/14/2022</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7CD6C213-91E7-40DF-9A55-9B8668476E6D}" type="slidenum">
              <a:rPr lang="en-US" smtClean="0"/>
              <a:t>‹#›</a:t>
            </a:fld>
            <a:endParaRPr lang="en-US"/>
          </a:p>
        </p:txBody>
      </p:sp>
    </p:spTree>
    <p:extLst>
      <p:ext uri="{BB962C8B-B14F-4D97-AF65-F5344CB8AC3E}">
        <p14:creationId xmlns:p14="http://schemas.microsoft.com/office/powerpoint/2010/main" val="1447828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C5D4528-26BA-4AE4-AD9F-8CAA08E069E5}" type="datetimeFigureOut">
              <a:rPr lang="en-US" smtClean="0"/>
              <a:t>11/14/2022</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7CD6C213-91E7-40DF-9A55-9B8668476E6D}" type="slidenum">
              <a:rPr lang="en-US" smtClean="0"/>
              <a:t>‹#›</a:t>
            </a:fld>
            <a:endParaRPr lang="en-US"/>
          </a:p>
        </p:txBody>
      </p:sp>
    </p:spTree>
    <p:extLst>
      <p:ext uri="{BB962C8B-B14F-4D97-AF65-F5344CB8AC3E}">
        <p14:creationId xmlns:p14="http://schemas.microsoft.com/office/powerpoint/2010/main" val="3006305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C5D4528-26BA-4AE4-AD9F-8CAA08E069E5}" type="datetimeFigureOut">
              <a:rPr lang="en-US" smtClean="0"/>
              <a:t>11/14/2022</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7CD6C213-91E7-40DF-9A55-9B8668476E6D}" type="slidenum">
              <a:rPr lang="en-US" smtClean="0"/>
              <a:t>‹#›</a:t>
            </a:fld>
            <a:endParaRPr lang="en-US"/>
          </a:p>
        </p:txBody>
      </p:sp>
    </p:spTree>
    <p:extLst>
      <p:ext uri="{BB962C8B-B14F-4D97-AF65-F5344CB8AC3E}">
        <p14:creationId xmlns:p14="http://schemas.microsoft.com/office/powerpoint/2010/main" val="2740232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C5D4528-26BA-4AE4-AD9F-8CAA08E069E5}" type="datetimeFigureOut">
              <a:rPr lang="en-US" smtClean="0"/>
              <a:t>11/14/2022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D6C213-91E7-40DF-9A55-9B8668476E6D}" type="slidenum">
              <a:rPr lang="en-US" smtClean="0"/>
              <a:t>‹#›</a:t>
            </a:fld>
            <a:endParaRPr lang="en-US"/>
          </a:p>
        </p:txBody>
      </p:sp>
    </p:spTree>
    <p:extLst>
      <p:ext uri="{BB962C8B-B14F-4D97-AF65-F5344CB8AC3E}">
        <p14:creationId xmlns:p14="http://schemas.microsoft.com/office/powerpoint/2010/main" val="2205455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C5D4528-26BA-4AE4-AD9F-8CAA08E069E5}" type="datetimeFigureOut">
              <a:rPr lang="en-US" smtClean="0"/>
              <a:t>11/14/2022</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CD6C213-91E7-40DF-9A55-9B8668476E6D}" type="slidenum">
              <a:rPr lang="en-US" smtClean="0"/>
              <a:t>‹#›</a:t>
            </a:fld>
            <a:endParaRPr lang="en-US"/>
          </a:p>
        </p:txBody>
      </p:sp>
    </p:spTree>
    <p:extLst>
      <p:ext uri="{BB962C8B-B14F-4D97-AF65-F5344CB8AC3E}">
        <p14:creationId xmlns:p14="http://schemas.microsoft.com/office/powerpoint/2010/main" val="378070217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33AFE78-1576-4000-BBB5-D6C5D42F30DA}"/>
              </a:ext>
            </a:extLst>
          </p:cNvPr>
          <p:cNvSpPr>
            <a:spLocks noGrp="1"/>
          </p:cNvSpPr>
          <p:nvPr>
            <p:ph type="subTitle" idx="1"/>
          </p:nvPr>
        </p:nvSpPr>
        <p:spPr>
          <a:xfrm>
            <a:off x="4797084" y="801858"/>
            <a:ext cx="5134708" cy="5838093"/>
          </a:xfrm>
        </p:spPr>
        <p:txBody>
          <a:bodyPr>
            <a:normAutofit/>
          </a:bodyPr>
          <a:lstStyle/>
          <a:p>
            <a:pPr algn="r" rtl="1"/>
            <a:r>
              <a:rPr lang="ar-JO" sz="4800" b="1" dirty="0">
                <a:solidFill>
                  <a:schemeClr val="bg1"/>
                </a:solidFill>
              </a:rPr>
              <a:t>الصف السابع</a:t>
            </a:r>
          </a:p>
          <a:p>
            <a:pPr algn="r" rtl="1"/>
            <a:r>
              <a:rPr lang="ar-JO" sz="4800" b="1" dirty="0">
                <a:solidFill>
                  <a:schemeClr val="bg1"/>
                </a:solidFill>
              </a:rPr>
              <a:t>الدرس الخامس</a:t>
            </a:r>
          </a:p>
          <a:p>
            <a:pPr algn="r" rtl="1"/>
            <a:r>
              <a:rPr lang="ar-JO" sz="4800" b="1" dirty="0">
                <a:solidFill>
                  <a:schemeClr val="bg1"/>
                </a:solidFill>
              </a:rPr>
              <a:t>" بشارة الخلاص "</a:t>
            </a:r>
          </a:p>
        </p:txBody>
      </p:sp>
      <p:pic>
        <p:nvPicPr>
          <p:cNvPr id="5" name="Picture 4">
            <a:extLst>
              <a:ext uri="{FF2B5EF4-FFF2-40B4-BE49-F238E27FC236}">
                <a16:creationId xmlns:a16="http://schemas.microsoft.com/office/drawing/2014/main" id="{33EDC39F-ADFB-40B5-A9F8-DC3EF43021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5904" y="801858"/>
            <a:ext cx="4141855" cy="5485656"/>
          </a:xfrm>
          <a:prstGeom prst="rect">
            <a:avLst/>
          </a:prstGeom>
        </p:spPr>
      </p:pic>
    </p:spTree>
    <p:extLst>
      <p:ext uri="{BB962C8B-B14F-4D97-AF65-F5344CB8AC3E}">
        <p14:creationId xmlns:p14="http://schemas.microsoft.com/office/powerpoint/2010/main" val="4218853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C84F1-E3CD-49CA-A750-D96F17F8FBD8}"/>
              </a:ext>
            </a:extLst>
          </p:cNvPr>
          <p:cNvSpPr>
            <a:spLocks noGrp="1"/>
          </p:cNvSpPr>
          <p:nvPr>
            <p:ph type="title"/>
          </p:nvPr>
        </p:nvSpPr>
        <p:spPr>
          <a:xfrm>
            <a:off x="645130" y="942535"/>
            <a:ext cx="9404723" cy="829994"/>
          </a:xfrm>
        </p:spPr>
        <p:txBody>
          <a:bodyPr/>
          <a:lstStyle/>
          <a:p>
            <a:pPr algn="ctr" rtl="1"/>
            <a:r>
              <a:rPr lang="ar-JO" sz="4000" b="1" dirty="0">
                <a:solidFill>
                  <a:schemeClr val="tx1"/>
                </a:solidFill>
              </a:rPr>
              <a:t>نص من الكتاب المقدس </a:t>
            </a:r>
            <a:r>
              <a:rPr lang="ar-JO" sz="1800" b="1" dirty="0">
                <a:solidFill>
                  <a:schemeClr val="tx1"/>
                </a:solidFill>
              </a:rPr>
              <a:t>(لوقا 8:2-12)</a:t>
            </a:r>
            <a:endParaRPr lang="en-US" sz="4000" b="1" dirty="0">
              <a:solidFill>
                <a:schemeClr val="tx1"/>
              </a:solidFill>
            </a:endParaRPr>
          </a:p>
        </p:txBody>
      </p:sp>
      <p:sp>
        <p:nvSpPr>
          <p:cNvPr id="3" name="Content Placeholder 2">
            <a:extLst>
              <a:ext uri="{FF2B5EF4-FFF2-40B4-BE49-F238E27FC236}">
                <a16:creationId xmlns:a16="http://schemas.microsoft.com/office/drawing/2014/main" id="{54D0D9A4-6677-4A30-A948-52D3387FC3DD}"/>
              </a:ext>
            </a:extLst>
          </p:cNvPr>
          <p:cNvSpPr>
            <a:spLocks noGrp="1"/>
          </p:cNvSpPr>
          <p:nvPr>
            <p:ph idx="1"/>
          </p:nvPr>
        </p:nvSpPr>
        <p:spPr/>
        <p:txBody>
          <a:bodyPr>
            <a:normAutofit/>
          </a:bodyPr>
          <a:lstStyle/>
          <a:p>
            <a:pPr marL="0" indent="0" algn="ctr" rtl="1">
              <a:buNone/>
            </a:pPr>
            <a:r>
              <a:rPr lang="ar-JO" sz="3600" b="1" dirty="0">
                <a:solidFill>
                  <a:srgbClr val="FFC000"/>
                </a:solidFill>
              </a:rPr>
              <a:t>وكان في تلكَ الكورةِ رُعاةٌ متبدينَ يحرسونَ حِراسات الليل على رعيتهم، وإذا ملاك الرب وقفَ بهم، ومجدُ الرب أضاءَ حولهم، فخافوا خوفاً عظيماً. فقال لهم الملاك</a:t>
            </a:r>
            <a:r>
              <a:rPr lang="ar-JO" sz="3600" b="1" dirty="0">
                <a:solidFill>
                  <a:srgbClr val="FFC000"/>
                </a:solidFill>
                <a:sym typeface="Wingdings" panose="05000000000000000000" pitchFamily="2" charset="2"/>
              </a:rPr>
              <a:t>: (( لا تخافوا ! فها أنا أبشركم بفرحٍ عظيم يكون لجميع الشعب : انهُ ولدَ لكم اليوم في مدينةِ داود مُخلِّص هو المسيح الرَّب. وهذه لكم علامة : تجدونَ طفلاً مُقمَّطاً مُضجعاً في مذود )).</a:t>
            </a:r>
            <a:endParaRPr lang="en-US" sz="3600" b="1" dirty="0">
              <a:solidFill>
                <a:srgbClr val="FFC000"/>
              </a:solidFill>
            </a:endParaRPr>
          </a:p>
        </p:txBody>
      </p:sp>
    </p:spTree>
    <p:extLst>
      <p:ext uri="{BB962C8B-B14F-4D97-AF65-F5344CB8AC3E}">
        <p14:creationId xmlns:p14="http://schemas.microsoft.com/office/powerpoint/2010/main" val="117662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C1EA1-362A-421C-91F9-E21FA1C8DBC0}"/>
              </a:ext>
            </a:extLst>
          </p:cNvPr>
          <p:cNvSpPr>
            <a:spLocks noGrp="1"/>
          </p:cNvSpPr>
          <p:nvPr>
            <p:ph type="title"/>
          </p:nvPr>
        </p:nvSpPr>
        <p:spPr>
          <a:xfrm>
            <a:off x="861816" y="809271"/>
            <a:ext cx="9404723" cy="910713"/>
          </a:xfrm>
        </p:spPr>
        <p:txBody>
          <a:bodyPr/>
          <a:lstStyle/>
          <a:p>
            <a:pPr algn="ctr" rtl="1"/>
            <a:r>
              <a:rPr lang="ar-JO" b="1" dirty="0">
                <a:solidFill>
                  <a:srgbClr val="FFC000"/>
                </a:solidFill>
              </a:rPr>
              <a:t>مفردات للحفظ </a:t>
            </a:r>
            <a:endParaRPr lang="en-US" b="1" dirty="0">
              <a:solidFill>
                <a:srgbClr val="FFC000"/>
              </a:solidFill>
            </a:endParaRPr>
          </a:p>
        </p:txBody>
      </p:sp>
      <p:sp>
        <p:nvSpPr>
          <p:cNvPr id="3" name="Content Placeholder 2">
            <a:extLst>
              <a:ext uri="{FF2B5EF4-FFF2-40B4-BE49-F238E27FC236}">
                <a16:creationId xmlns:a16="http://schemas.microsoft.com/office/drawing/2014/main" id="{67B4C768-3D8C-4B01-B613-E5C418D33B68}"/>
              </a:ext>
            </a:extLst>
          </p:cNvPr>
          <p:cNvSpPr>
            <a:spLocks noGrp="1"/>
          </p:cNvSpPr>
          <p:nvPr>
            <p:ph idx="1"/>
          </p:nvPr>
        </p:nvSpPr>
        <p:spPr>
          <a:xfrm>
            <a:off x="1702192" y="1853248"/>
            <a:ext cx="9262062" cy="4195481"/>
          </a:xfrm>
        </p:spPr>
        <p:txBody>
          <a:bodyPr/>
          <a:lstStyle/>
          <a:p>
            <a:pPr algn="r" rtl="1"/>
            <a:r>
              <a:rPr lang="ar-JO" sz="3200" b="1" dirty="0">
                <a:solidFill>
                  <a:srgbClr val="FFC000"/>
                </a:solidFill>
              </a:rPr>
              <a:t> الخلاص لغوياً : </a:t>
            </a:r>
            <a:r>
              <a:rPr lang="ar-JO" sz="3200" b="1" dirty="0"/>
              <a:t>هو نجاةُ الإنسان من خطرٍ قد يُسيءُ إليهِ.</a:t>
            </a:r>
          </a:p>
          <a:p>
            <a:pPr algn="r" rtl="1"/>
            <a:r>
              <a:rPr lang="ar-JO" sz="3200" b="1" dirty="0"/>
              <a:t> </a:t>
            </a:r>
            <a:r>
              <a:rPr lang="ar-JO" sz="3200" b="1" dirty="0">
                <a:solidFill>
                  <a:srgbClr val="FFC000"/>
                </a:solidFill>
              </a:rPr>
              <a:t>الخلاص دينياً : </a:t>
            </a:r>
            <a:r>
              <a:rPr lang="ar-JO" sz="3200" b="1" dirty="0"/>
              <a:t>هو النجاة من الخطيئة وعودة الإنسان إلى الله .</a:t>
            </a:r>
          </a:p>
          <a:p>
            <a:pPr algn="r" rtl="1"/>
            <a:r>
              <a:rPr lang="ar-JO" sz="3200" b="1" dirty="0"/>
              <a:t> </a:t>
            </a:r>
            <a:r>
              <a:rPr lang="ar-JO" sz="3200" b="1" dirty="0">
                <a:solidFill>
                  <a:srgbClr val="FFC000"/>
                </a:solidFill>
              </a:rPr>
              <a:t>يسوع : </a:t>
            </a:r>
            <a:r>
              <a:rPr lang="ar-JO" sz="3200" b="1" dirty="0"/>
              <a:t>هو الله المخلص .</a:t>
            </a:r>
            <a:endParaRPr lang="en-US" sz="3200" b="1" dirty="0"/>
          </a:p>
        </p:txBody>
      </p:sp>
      <p:pic>
        <p:nvPicPr>
          <p:cNvPr id="5" name="Picture 4">
            <a:extLst>
              <a:ext uri="{FF2B5EF4-FFF2-40B4-BE49-F238E27FC236}">
                <a16:creationId xmlns:a16="http://schemas.microsoft.com/office/drawing/2014/main" id="{AAB72146-BEA7-4BF0-9CC7-FDA74B481B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5463" y="3643532"/>
            <a:ext cx="4790537" cy="2691411"/>
          </a:xfrm>
          <a:prstGeom prst="rect">
            <a:avLst/>
          </a:prstGeom>
        </p:spPr>
      </p:pic>
    </p:spTree>
    <p:extLst>
      <p:ext uri="{BB962C8B-B14F-4D97-AF65-F5344CB8AC3E}">
        <p14:creationId xmlns:p14="http://schemas.microsoft.com/office/powerpoint/2010/main" val="4000360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DA8BE-29A6-41F5-A01E-9ED39DE798C8}"/>
              </a:ext>
            </a:extLst>
          </p:cNvPr>
          <p:cNvSpPr>
            <a:spLocks noGrp="1"/>
          </p:cNvSpPr>
          <p:nvPr>
            <p:ph type="title"/>
          </p:nvPr>
        </p:nvSpPr>
        <p:spPr>
          <a:xfrm>
            <a:off x="755277" y="576775"/>
            <a:ext cx="9404723" cy="773724"/>
          </a:xfrm>
        </p:spPr>
        <p:txBody>
          <a:bodyPr/>
          <a:lstStyle/>
          <a:p>
            <a:pPr algn="ctr" rtl="1"/>
            <a:r>
              <a:rPr lang="ar-JO" sz="4000" b="1" dirty="0">
                <a:solidFill>
                  <a:srgbClr val="FFC000"/>
                </a:solidFill>
              </a:rPr>
              <a:t>سقوط الإنسان في الخطيئة</a:t>
            </a:r>
            <a:endParaRPr lang="en-US" sz="4000" b="1" dirty="0">
              <a:solidFill>
                <a:srgbClr val="FFC000"/>
              </a:solidFill>
            </a:endParaRPr>
          </a:p>
        </p:txBody>
      </p:sp>
      <p:sp>
        <p:nvSpPr>
          <p:cNvPr id="3" name="Content Placeholder 2">
            <a:extLst>
              <a:ext uri="{FF2B5EF4-FFF2-40B4-BE49-F238E27FC236}">
                <a16:creationId xmlns:a16="http://schemas.microsoft.com/office/drawing/2014/main" id="{502189EC-0F7C-41F2-ADE4-3C791E7441A3}"/>
              </a:ext>
            </a:extLst>
          </p:cNvPr>
          <p:cNvSpPr>
            <a:spLocks noGrp="1"/>
          </p:cNvSpPr>
          <p:nvPr>
            <p:ph idx="1"/>
          </p:nvPr>
        </p:nvSpPr>
        <p:spPr>
          <a:xfrm>
            <a:off x="490384" y="1730326"/>
            <a:ext cx="10468347" cy="4853354"/>
          </a:xfrm>
        </p:spPr>
        <p:txBody>
          <a:bodyPr/>
          <a:lstStyle/>
          <a:p>
            <a:pPr marL="0" indent="0" algn="r" rtl="1">
              <a:buNone/>
            </a:pPr>
            <a:r>
              <a:rPr lang="ar-JO" sz="2400" b="1" dirty="0"/>
              <a:t>سؤال : حدِّد نقاط الإختلاف بين آدم الأول وآدم الثاني من خلال النص الإنجيلي الآتي : ( رومية 5: 18-19)</a:t>
            </a:r>
          </a:p>
          <a:p>
            <a:pPr marL="0" indent="0" algn="ctr" rtl="1">
              <a:buNone/>
            </a:pPr>
            <a:r>
              <a:rPr lang="ar-JO" sz="2800" b="1" dirty="0">
                <a:highlight>
                  <a:srgbClr val="FF0000"/>
                </a:highlight>
              </a:rPr>
              <a:t>" فكما أنَّ خطيئةُ إنسانٍ واحدٍ قادت البشرَ جميعاً إلى الهلاك، فكذلك بِرُّ إنسانٍ واحدٍ يُبرِّرُ البشر جميعاً فينالون الحياة. وكما أنهُ بمعصيةِ إنسانٍ واحدٍ صار البشرُ خاطئين، فكذلك بطاعةِ إنسانٍ واحدٍ يصيرُ البشرُ أبراراً " .</a:t>
            </a:r>
          </a:p>
          <a:p>
            <a:pPr marL="0" indent="0" algn="ctr" rtl="1">
              <a:buNone/>
            </a:pPr>
            <a:endParaRPr lang="ar-JO" sz="2800" b="1" dirty="0">
              <a:highlight>
                <a:srgbClr val="FF0000"/>
              </a:highlight>
            </a:endParaRPr>
          </a:p>
        </p:txBody>
      </p:sp>
      <p:graphicFrame>
        <p:nvGraphicFramePr>
          <p:cNvPr id="4" name="Table 3">
            <a:extLst>
              <a:ext uri="{FF2B5EF4-FFF2-40B4-BE49-F238E27FC236}">
                <a16:creationId xmlns:a16="http://schemas.microsoft.com/office/drawing/2014/main" id="{641820EB-BB09-4AAE-B877-A1EA489AE7F9}"/>
              </a:ext>
            </a:extLst>
          </p:cNvPr>
          <p:cNvGraphicFramePr>
            <a:graphicFrameLocks noGrp="1"/>
          </p:cNvGraphicFramePr>
          <p:nvPr>
            <p:extLst>
              <p:ext uri="{D42A27DB-BD31-4B8C-83A1-F6EECF244321}">
                <p14:modId xmlns:p14="http://schemas.microsoft.com/office/powerpoint/2010/main" val="751894885"/>
              </p:ext>
            </p:extLst>
          </p:nvPr>
        </p:nvGraphicFramePr>
        <p:xfrm>
          <a:off x="2032000" y="4379913"/>
          <a:ext cx="8128000" cy="124968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365626410"/>
                    </a:ext>
                  </a:extLst>
                </a:gridCol>
                <a:gridCol w="4064000">
                  <a:extLst>
                    <a:ext uri="{9D8B030D-6E8A-4147-A177-3AD203B41FA5}">
                      <a16:colId xmlns:a16="http://schemas.microsoft.com/office/drawing/2014/main" val="4185801635"/>
                    </a:ext>
                  </a:extLst>
                </a:gridCol>
              </a:tblGrid>
              <a:tr h="370840">
                <a:tc>
                  <a:txBody>
                    <a:bodyPr/>
                    <a:lstStyle/>
                    <a:p>
                      <a:pPr algn="ctr"/>
                      <a:r>
                        <a:rPr lang="ar-JO" sz="2400" dirty="0"/>
                        <a:t>آدم الثاني</a:t>
                      </a:r>
                      <a:endParaRPr lang="en-US" sz="2400" dirty="0"/>
                    </a:p>
                  </a:txBody>
                  <a:tcPr/>
                </a:tc>
                <a:tc>
                  <a:txBody>
                    <a:bodyPr/>
                    <a:lstStyle/>
                    <a:p>
                      <a:pPr algn="ctr"/>
                      <a:r>
                        <a:rPr lang="ar-JO" sz="2400" dirty="0"/>
                        <a:t>آدم الأول</a:t>
                      </a:r>
                      <a:endParaRPr lang="en-US" sz="2400" dirty="0"/>
                    </a:p>
                  </a:txBody>
                  <a:tcPr/>
                </a:tc>
                <a:extLst>
                  <a:ext uri="{0D108BD9-81ED-4DB2-BD59-A6C34878D82A}">
                    <a16:rowId xmlns:a16="http://schemas.microsoft.com/office/drawing/2014/main" val="2130671001"/>
                  </a:ext>
                </a:extLst>
              </a:tr>
              <a:tr h="370840">
                <a:tc>
                  <a:txBody>
                    <a:bodyPr/>
                    <a:lstStyle/>
                    <a:p>
                      <a:pPr algn="ctr"/>
                      <a:r>
                        <a:rPr lang="ar-JO" sz="2000" dirty="0"/>
                        <a:t>إنسان بار</a:t>
                      </a:r>
                      <a:endParaRPr lang="en-US" sz="2000" dirty="0"/>
                    </a:p>
                  </a:txBody>
                  <a:tcPr/>
                </a:tc>
                <a:tc>
                  <a:txBody>
                    <a:bodyPr/>
                    <a:lstStyle/>
                    <a:p>
                      <a:pPr algn="ctr"/>
                      <a:r>
                        <a:rPr lang="ar-JO" sz="2000" dirty="0"/>
                        <a:t>إنسانٌ خاطيء</a:t>
                      </a:r>
                      <a:endParaRPr lang="en-US" sz="2000" dirty="0"/>
                    </a:p>
                  </a:txBody>
                  <a:tcPr/>
                </a:tc>
                <a:extLst>
                  <a:ext uri="{0D108BD9-81ED-4DB2-BD59-A6C34878D82A}">
                    <a16:rowId xmlns:a16="http://schemas.microsoft.com/office/drawing/2014/main" val="4179439700"/>
                  </a:ext>
                </a:extLst>
              </a:tr>
              <a:tr h="370840">
                <a:tc>
                  <a:txBody>
                    <a:bodyPr/>
                    <a:lstStyle/>
                    <a:p>
                      <a:pPr algn="ctr"/>
                      <a:r>
                        <a:rPr lang="ar-JO" sz="2000" dirty="0"/>
                        <a:t>إنسان مُطيع</a:t>
                      </a:r>
                      <a:endParaRPr lang="en-US" sz="2000" dirty="0"/>
                    </a:p>
                  </a:txBody>
                  <a:tcPr/>
                </a:tc>
                <a:tc>
                  <a:txBody>
                    <a:bodyPr/>
                    <a:lstStyle/>
                    <a:p>
                      <a:pPr algn="ctr"/>
                      <a:r>
                        <a:rPr lang="ar-JO" sz="2000" dirty="0"/>
                        <a:t>إنسان عاصي</a:t>
                      </a:r>
                      <a:endParaRPr lang="en-US" sz="2000" dirty="0"/>
                    </a:p>
                  </a:txBody>
                  <a:tcPr/>
                </a:tc>
                <a:extLst>
                  <a:ext uri="{0D108BD9-81ED-4DB2-BD59-A6C34878D82A}">
                    <a16:rowId xmlns:a16="http://schemas.microsoft.com/office/drawing/2014/main" val="1756903591"/>
                  </a:ext>
                </a:extLst>
              </a:tr>
            </a:tbl>
          </a:graphicData>
        </a:graphic>
      </p:graphicFrame>
    </p:spTree>
    <p:extLst>
      <p:ext uri="{BB962C8B-B14F-4D97-AF65-F5344CB8AC3E}">
        <p14:creationId xmlns:p14="http://schemas.microsoft.com/office/powerpoint/2010/main" val="2102728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FA487-9142-4E73-82D7-DA67FFE06FB3}"/>
              </a:ext>
            </a:extLst>
          </p:cNvPr>
          <p:cNvSpPr>
            <a:spLocks noGrp="1"/>
          </p:cNvSpPr>
          <p:nvPr>
            <p:ph type="title"/>
          </p:nvPr>
        </p:nvSpPr>
        <p:spPr>
          <a:xfrm>
            <a:off x="645130" y="609601"/>
            <a:ext cx="9404723" cy="1024390"/>
          </a:xfrm>
        </p:spPr>
        <p:txBody>
          <a:bodyPr/>
          <a:lstStyle/>
          <a:p>
            <a:pPr algn="ctr" rtl="1"/>
            <a:r>
              <a:rPr lang="ar-JO" b="1" dirty="0">
                <a:solidFill>
                  <a:srgbClr val="FFC000"/>
                </a:solidFill>
              </a:rPr>
              <a:t>ماذا نستنتج من النص الإنجيلي :</a:t>
            </a:r>
            <a:endParaRPr lang="en-US" b="1" dirty="0">
              <a:solidFill>
                <a:srgbClr val="FFC000"/>
              </a:solidFill>
            </a:endParaRPr>
          </a:p>
        </p:txBody>
      </p:sp>
      <p:sp>
        <p:nvSpPr>
          <p:cNvPr id="3" name="Content Placeholder 2">
            <a:extLst>
              <a:ext uri="{FF2B5EF4-FFF2-40B4-BE49-F238E27FC236}">
                <a16:creationId xmlns:a16="http://schemas.microsoft.com/office/drawing/2014/main" id="{51DDCAD9-3845-4415-8C2D-10F6DBD4508E}"/>
              </a:ext>
            </a:extLst>
          </p:cNvPr>
          <p:cNvSpPr>
            <a:spLocks noGrp="1"/>
          </p:cNvSpPr>
          <p:nvPr>
            <p:ph idx="1"/>
          </p:nvPr>
        </p:nvSpPr>
        <p:spPr/>
        <p:txBody>
          <a:bodyPr>
            <a:normAutofit/>
          </a:bodyPr>
          <a:lstStyle/>
          <a:p>
            <a:pPr marL="0" indent="0" algn="r" rtl="1">
              <a:buNone/>
            </a:pPr>
            <a:r>
              <a:rPr lang="ar-JO" sz="2400" b="1" dirty="0">
                <a:solidFill>
                  <a:srgbClr val="FFC000"/>
                </a:solidFill>
              </a:rPr>
              <a:t>اولاً : </a:t>
            </a:r>
            <a:r>
              <a:rPr lang="ar-JO" sz="2400" b="1" dirty="0"/>
              <a:t>عاش الإنسان الأول في الفردوس حياة سعيدة قريباً من الله . لا يعرف الألم ولا المرض ولا الموت. لكن عصيان وصيّة الله سقط الإنسان الأول ( آدم وحواء ) في الخطيئة وبدأ يعرف الألم والمرض والموت.</a:t>
            </a:r>
          </a:p>
          <a:p>
            <a:pPr marL="0" indent="0" algn="r" rtl="1">
              <a:buNone/>
            </a:pPr>
            <a:r>
              <a:rPr lang="ar-JO" sz="2400" b="1" dirty="0">
                <a:solidFill>
                  <a:srgbClr val="FFC000"/>
                </a:solidFill>
              </a:rPr>
              <a:t>ثانياً : </a:t>
            </a:r>
            <a:r>
              <a:rPr lang="ar-JO" sz="2400" b="1" dirty="0"/>
              <a:t>إنَّ محبة الله ورحمتهُ لم تترك الإنسان الذي ابتعدَ عنهُ، بل وعدهُ بالخلاص بالمسيح يسوع المخلِّص.</a:t>
            </a:r>
          </a:p>
          <a:p>
            <a:pPr marL="0" indent="0" algn="r" rtl="1">
              <a:buNone/>
            </a:pPr>
            <a:r>
              <a:rPr lang="ar-JO" sz="2400" b="1" dirty="0">
                <a:solidFill>
                  <a:srgbClr val="FFC000"/>
                </a:solidFill>
              </a:rPr>
              <a:t>ثالثاً : </a:t>
            </a:r>
            <a:r>
              <a:rPr lang="ar-JO" sz="2400" b="1" dirty="0"/>
              <a:t>إنَّ عصيان آدم للأمر الإلهي سبب سقوط البشريّة كلِّها في الخطيئة، لذلك كان لابُدَّ من فادي بلا خطيئة. وهذا الفادي هو الله .</a:t>
            </a:r>
            <a:endParaRPr lang="en-US" sz="2400" b="1" dirty="0">
              <a:solidFill>
                <a:srgbClr val="FFC000"/>
              </a:solidFill>
            </a:endParaRPr>
          </a:p>
        </p:txBody>
      </p:sp>
    </p:spTree>
    <p:extLst>
      <p:ext uri="{BB962C8B-B14F-4D97-AF65-F5344CB8AC3E}">
        <p14:creationId xmlns:p14="http://schemas.microsoft.com/office/powerpoint/2010/main" val="2445251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B2A23-8D58-403F-81B1-4E565D1BDF70}"/>
              </a:ext>
            </a:extLst>
          </p:cNvPr>
          <p:cNvSpPr>
            <a:spLocks noGrp="1"/>
          </p:cNvSpPr>
          <p:nvPr>
            <p:ph type="title"/>
          </p:nvPr>
        </p:nvSpPr>
        <p:spPr>
          <a:xfrm>
            <a:off x="646111" y="609601"/>
            <a:ext cx="9404723" cy="883713"/>
          </a:xfrm>
        </p:spPr>
        <p:txBody>
          <a:bodyPr/>
          <a:lstStyle/>
          <a:p>
            <a:pPr algn="ctr" rtl="1"/>
            <a:r>
              <a:rPr lang="ar-JO" sz="4000" b="1" dirty="0">
                <a:solidFill>
                  <a:srgbClr val="FFC000"/>
                </a:solidFill>
              </a:rPr>
              <a:t>تاريخ الله مع البشر في الوحي الإلهي</a:t>
            </a:r>
            <a:endParaRPr lang="en-US" sz="4000" b="1" dirty="0">
              <a:solidFill>
                <a:srgbClr val="FFC000"/>
              </a:solidFill>
            </a:endParaRPr>
          </a:p>
        </p:txBody>
      </p:sp>
      <p:sp>
        <p:nvSpPr>
          <p:cNvPr id="3" name="Content Placeholder 2">
            <a:extLst>
              <a:ext uri="{FF2B5EF4-FFF2-40B4-BE49-F238E27FC236}">
                <a16:creationId xmlns:a16="http://schemas.microsoft.com/office/drawing/2014/main" id="{7970D553-EACA-4022-8E8D-4B1170223FEA}"/>
              </a:ext>
            </a:extLst>
          </p:cNvPr>
          <p:cNvSpPr>
            <a:spLocks noGrp="1"/>
          </p:cNvSpPr>
          <p:nvPr>
            <p:ph idx="1"/>
          </p:nvPr>
        </p:nvSpPr>
        <p:spPr>
          <a:xfrm>
            <a:off x="646111" y="2052918"/>
            <a:ext cx="10214147" cy="4195481"/>
          </a:xfrm>
        </p:spPr>
        <p:txBody>
          <a:bodyPr>
            <a:normAutofit fontScale="92500"/>
          </a:bodyPr>
          <a:lstStyle/>
          <a:p>
            <a:pPr marL="0" indent="0" algn="r" rtl="1">
              <a:buNone/>
            </a:pPr>
            <a:r>
              <a:rPr lang="ar-JO" sz="2800" b="1" dirty="0">
                <a:solidFill>
                  <a:schemeClr val="bg1"/>
                </a:solidFill>
                <a:highlight>
                  <a:srgbClr val="FFFF00"/>
                </a:highlight>
              </a:rPr>
              <a:t>سؤال : كيف هيأ الله البشر بمجيء المخلص ؟</a:t>
            </a:r>
          </a:p>
          <a:p>
            <a:pPr marL="0" indent="0" algn="r" rtl="1">
              <a:buNone/>
            </a:pPr>
            <a:r>
              <a:rPr lang="ar-JO" sz="2800" b="1" dirty="0">
                <a:solidFill>
                  <a:schemeClr val="bg1"/>
                </a:solidFill>
              </a:rPr>
              <a:t>هيأ الله البشر بمجموعة من الوعود والرموز والنبؤات التي تدُل عليه منها :</a:t>
            </a:r>
          </a:p>
          <a:p>
            <a:pPr marL="0" indent="0" algn="r" rtl="1">
              <a:buNone/>
            </a:pPr>
            <a:r>
              <a:rPr lang="ar-JO" sz="2800" b="1" dirty="0">
                <a:solidFill>
                  <a:schemeClr val="bg1"/>
                </a:solidFill>
                <a:highlight>
                  <a:srgbClr val="FFFF00"/>
                </a:highlight>
              </a:rPr>
              <a:t>أولاً :</a:t>
            </a:r>
            <a:r>
              <a:rPr lang="ar-JO" sz="2800" b="1" dirty="0">
                <a:solidFill>
                  <a:schemeClr val="bg1"/>
                </a:solidFill>
              </a:rPr>
              <a:t> الرموز </a:t>
            </a:r>
          </a:p>
          <a:p>
            <a:pPr marL="0" indent="0" algn="r" rtl="1">
              <a:buNone/>
            </a:pPr>
            <a:r>
              <a:rPr lang="ar-JO" sz="2800" b="1" dirty="0">
                <a:solidFill>
                  <a:schemeClr val="bg1"/>
                </a:solidFill>
              </a:rPr>
              <a:t>1- يرمز آدم رأس الخليقة القديمة إلى يسوع رأس الخليقة الجديدة .</a:t>
            </a:r>
          </a:p>
          <a:p>
            <a:pPr marL="0" indent="0" algn="r" rtl="1">
              <a:buNone/>
            </a:pPr>
            <a:r>
              <a:rPr lang="ar-JO" sz="2800" b="1" dirty="0">
                <a:solidFill>
                  <a:schemeClr val="bg1"/>
                </a:solidFill>
              </a:rPr>
              <a:t>2- يرمز نوح منقذ البشرية من الطوفان بواسطة الفلك إلى يسوع فادي البشرية بماء المعمودية.</a:t>
            </a:r>
          </a:p>
          <a:p>
            <a:pPr marL="0" indent="0" algn="r" rtl="1">
              <a:buNone/>
            </a:pPr>
            <a:r>
              <a:rPr lang="ar-JO" sz="2800" b="1" dirty="0">
                <a:solidFill>
                  <a:schemeClr val="bg1"/>
                </a:solidFill>
                <a:highlight>
                  <a:srgbClr val="FFFF00"/>
                </a:highlight>
              </a:rPr>
              <a:t>ثانياً :</a:t>
            </a:r>
            <a:r>
              <a:rPr lang="ar-JO" sz="2800" b="1" dirty="0">
                <a:solidFill>
                  <a:schemeClr val="bg1"/>
                </a:solidFill>
              </a:rPr>
              <a:t> النبوءات </a:t>
            </a:r>
          </a:p>
          <a:p>
            <a:pPr marL="0" indent="0" algn="r" rtl="1">
              <a:buNone/>
            </a:pPr>
            <a:r>
              <a:rPr lang="ar-JO" sz="2800" b="1" dirty="0">
                <a:solidFill>
                  <a:schemeClr val="bg1"/>
                </a:solidFill>
              </a:rPr>
              <a:t>1- يولد المخلص في بيت </a:t>
            </a:r>
            <a:r>
              <a:rPr lang="ar-JO" sz="2800" b="1">
                <a:solidFill>
                  <a:schemeClr val="bg1"/>
                </a:solidFill>
              </a:rPr>
              <a:t>لحم. </a:t>
            </a:r>
            <a:endParaRPr lang="ar-JO" sz="2800" b="1" dirty="0">
              <a:solidFill>
                <a:schemeClr val="bg1"/>
              </a:solidFill>
            </a:endParaRPr>
          </a:p>
          <a:p>
            <a:pPr marL="0" indent="0" algn="r" rtl="1">
              <a:buNone/>
            </a:pPr>
            <a:r>
              <a:rPr lang="ar-JO" sz="2800" b="1" dirty="0">
                <a:solidFill>
                  <a:schemeClr val="bg1"/>
                </a:solidFill>
              </a:rPr>
              <a:t>2- الملوك يقدمون لهُ الهدايا. </a:t>
            </a:r>
            <a:endParaRPr lang="ar-JO" dirty="0"/>
          </a:p>
          <a:p>
            <a:pPr marL="0" indent="0" algn="r" rtl="1">
              <a:buNone/>
            </a:pPr>
            <a:endParaRPr lang="en-US" dirty="0"/>
          </a:p>
        </p:txBody>
      </p:sp>
    </p:spTree>
    <p:extLst>
      <p:ext uri="{BB962C8B-B14F-4D97-AF65-F5344CB8AC3E}">
        <p14:creationId xmlns:p14="http://schemas.microsoft.com/office/powerpoint/2010/main" val="24532671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391</TotalTime>
  <Words>365</Words>
  <Application>Microsoft Office PowerPoint</Application>
  <PresentationFormat>Widescreen</PresentationFormat>
  <Paragraphs>31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Century Gothic</vt:lpstr>
      <vt:lpstr>Times New Roman</vt:lpstr>
      <vt:lpstr>Wingdings</vt:lpstr>
      <vt:lpstr>Wingdings 3</vt:lpstr>
      <vt:lpstr>Ion</vt:lpstr>
      <vt:lpstr>PowerPoint Presentation</vt:lpstr>
      <vt:lpstr>نص من الكتاب المقدس (لوقا 8:2-12)</vt:lpstr>
      <vt:lpstr>مفردات للحفظ </vt:lpstr>
      <vt:lpstr>سقوط الإنسان في الخطيئة</vt:lpstr>
      <vt:lpstr>ماذا نستنتج من النص الإنجيلي :</vt:lpstr>
      <vt:lpstr>تاريخ الله مع البشر في الوحي الإلهي</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10</cp:revision>
  <dcterms:created xsi:type="dcterms:W3CDTF">2022-11-07T06:50:23Z</dcterms:created>
  <dcterms:modified xsi:type="dcterms:W3CDTF">2022-11-14T06:19:26Z</dcterms:modified>
</cp:coreProperties>
</file>