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6" r:id="rId6"/>
    <p:sldId id="267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8EB26D-D127-4AC8-82CD-1ECC33F210C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03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46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0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707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73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1376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26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97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3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0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2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3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28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1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4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6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67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1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-Xt4UDk7Kz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rR95Cbcjz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JeVSmq1Nrp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 9 “Decimals and percentages”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348F0CF-6996-47EF-BFB8-2DD27BC371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9E4E6-0329-4183-84B5-3FD408B29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57820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/>
              <a:t>Changing fractions to percentages.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9C39F7-79BF-4A73-953B-D3C0E03C2B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7623" y="723871"/>
                <a:ext cx="8183880" cy="4187952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/>
                  <a:t>It is easy to write a fraction with a denominator of 100 as a percentage.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i="1" dirty="0"/>
                  <a:t>For Example: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400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67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400" dirty="0"/>
                  <a:t> = 67%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You can change any fraction to a percentage by writing it with a denominator of 100.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9C39F7-79BF-4A73-953B-D3C0E03C2B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7623" y="723871"/>
                <a:ext cx="8183880" cy="4187952"/>
              </a:xfrm>
              <a:blipFill>
                <a:blip r:embed="rId3"/>
                <a:stretch>
                  <a:fillRect l="-596" r="-1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FAB2DFE2-EF5E-45E7-A88C-A1661334A7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1331" y="4136309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AF30079-1304-412D-A26D-9904BBA52870}"/>
              </a:ext>
            </a:extLst>
          </p:cNvPr>
          <p:cNvSpPr/>
          <p:nvPr/>
        </p:nvSpPr>
        <p:spPr>
          <a:xfrm>
            <a:off x="6175822" y="5681167"/>
            <a:ext cx="21602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135, Ex. 9D</a:t>
            </a:r>
          </a:p>
          <a:p>
            <a:r>
              <a:rPr lang="en-US" dirty="0"/>
              <a:t>Q1 + 2 + 3 + 4 + 5 + 6 + 7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38710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64FB9-2BEB-4E88-BC21-B77474591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6237"/>
            <a:ext cx="9361040" cy="1320800"/>
          </a:xfrm>
        </p:spPr>
        <p:txBody>
          <a:bodyPr/>
          <a:lstStyle/>
          <a:p>
            <a:r>
              <a:rPr lang="en-US" dirty="0"/>
              <a:t>Expressing decimals as percentages.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42DAAF-4E8C-42E8-A17C-452F8F1378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9512" y="813790"/>
                <a:ext cx="8424936" cy="5423522"/>
              </a:xfrm>
            </p:spPr>
            <p:txBody>
              <a:bodyPr>
                <a:normAutofit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To write decimals as percentages you can first write your decimal as a fraction with denominator 100.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i="1" dirty="0"/>
                  <a:t>For Example: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  0.5 as a percentage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400" dirty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00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dirty="0"/>
                  <a:t>= 50%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A quicker way to change a decimal to a percentage is to </a:t>
                </a:r>
                <a:r>
                  <a:rPr lang="en-US" u="sng" dirty="0"/>
                  <a:t>multiply by 100.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i="1" dirty="0"/>
                  <a:t>For Example: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 0.471 as a percentage: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0.471 x 100 (move the decimal point to the </a:t>
                </a:r>
                <a:r>
                  <a:rPr lang="en-US" b="1" dirty="0"/>
                  <a:t>right</a:t>
                </a:r>
                <a:r>
                  <a:rPr lang="en-US" dirty="0"/>
                  <a:t> 2 decimals places)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So, 0.471 x 100 = </a:t>
                </a:r>
                <a:r>
                  <a:rPr lang="en-US" b="1" dirty="0"/>
                  <a:t>47.1%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942DAAF-4E8C-42E8-A17C-452F8F1378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813790"/>
                <a:ext cx="8424936" cy="5423522"/>
              </a:xfrm>
              <a:blipFill>
                <a:blip r:embed="rId2"/>
                <a:stretch>
                  <a:fillRect l="-1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6038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7AA1C-D01D-478D-9CFD-0199D0953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332656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https://www.youtube.com/watch?v=-Xt4UDk7Kzw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CA6B40-5D26-4BDE-B4BA-D8DD52678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6AC5487-D338-4D5C-9AC0-79F1718B1AEA}"/>
              </a:ext>
            </a:extLst>
          </p:cNvPr>
          <p:cNvSpPr/>
          <p:nvPr/>
        </p:nvSpPr>
        <p:spPr>
          <a:xfrm>
            <a:off x="5436096" y="4547980"/>
            <a:ext cx="28713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135, Ex. 9D</a:t>
            </a:r>
          </a:p>
          <a:p>
            <a:r>
              <a:rPr lang="en-US" dirty="0"/>
              <a:t>Q1 + 3 + 4 + 5 + 7 + 8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1688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A7FE0-3488-47A7-AFF6-8EB2DCE37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0"/>
            <a:ext cx="8064896" cy="1320800"/>
          </a:xfrm>
        </p:spPr>
        <p:txBody>
          <a:bodyPr/>
          <a:lstStyle/>
          <a:p>
            <a:r>
              <a:rPr lang="en-US" dirty="0"/>
              <a:t>Finding percentages of amounts.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F20846-97BB-443F-BC11-D23B137E727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1520" y="908720"/>
                <a:ext cx="7704856" cy="5328592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Percentages are often used in everyday transactions.</a:t>
                </a:r>
              </a:p>
              <a:p>
                <a:r>
                  <a:rPr lang="en-US" i="1" dirty="0"/>
                  <a:t>For example: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In each case you have to find </a:t>
                </a:r>
                <a:r>
                  <a:rPr lang="en-US" b="1" dirty="0"/>
                  <a:t>the percentage of an amount </a:t>
                </a:r>
                <a:r>
                  <a:rPr lang="en-US" dirty="0"/>
                  <a:t>to find the discount or the tax.</a:t>
                </a:r>
              </a:p>
              <a:p>
                <a:r>
                  <a:rPr lang="en-US" i="1" dirty="0"/>
                  <a:t>Example:</a:t>
                </a:r>
              </a:p>
              <a:p>
                <a:pPr marL="0" indent="0">
                  <a:buNone/>
                </a:pPr>
                <a:r>
                  <a:rPr lang="en-US" dirty="0"/>
                  <a:t>     Find 25% of 100 JD.</a:t>
                </a:r>
              </a:p>
              <a:p>
                <a:pPr marL="0" indent="0">
                  <a:buNone/>
                </a:pPr>
                <a:r>
                  <a:rPr lang="en-US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/>
                  <a:t>  x 100 = </a:t>
                </a:r>
                <a:r>
                  <a:rPr lang="en-US" b="1" dirty="0"/>
                  <a:t>25 JD</a:t>
                </a:r>
                <a:r>
                  <a:rPr lang="en-US" dirty="0"/>
                  <a:t>.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F20846-97BB-443F-BC11-D23B137E727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908720"/>
                <a:ext cx="7704856" cy="5328592"/>
              </a:xfrm>
              <a:blipFill>
                <a:blip r:embed="rId2"/>
                <a:stretch>
                  <a:fillRect l="-158" t="-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xplosion: 8 Points 3">
            <a:extLst>
              <a:ext uri="{FF2B5EF4-FFF2-40B4-BE49-F238E27FC236}">
                <a16:creationId xmlns:a16="http://schemas.microsoft.com/office/drawing/2014/main" id="{ADACD65F-2968-44AD-B279-05F70C4F0D77}"/>
              </a:ext>
            </a:extLst>
          </p:cNvPr>
          <p:cNvSpPr/>
          <p:nvPr/>
        </p:nvSpPr>
        <p:spPr>
          <a:xfrm>
            <a:off x="820442" y="1258776"/>
            <a:ext cx="2592288" cy="2376264"/>
          </a:xfrm>
          <a:prstGeom prst="irregularSeal1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B64247-4895-4EBC-9A9B-D715EA07A963}"/>
              </a:ext>
            </a:extLst>
          </p:cNvPr>
          <p:cNvSpPr txBox="1"/>
          <p:nvPr/>
        </p:nvSpPr>
        <p:spPr>
          <a:xfrm>
            <a:off x="1278200" y="2161008"/>
            <a:ext cx="1794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Discount 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10%</a:t>
            </a:r>
          </a:p>
        </p:txBody>
      </p:sp>
      <p:sp>
        <p:nvSpPr>
          <p:cNvPr id="7" name="Explosion: 14 Points 6">
            <a:extLst>
              <a:ext uri="{FF2B5EF4-FFF2-40B4-BE49-F238E27FC236}">
                <a16:creationId xmlns:a16="http://schemas.microsoft.com/office/drawing/2014/main" id="{44B07CE7-F1AD-4F4A-A1FB-9E1205443CD3}"/>
              </a:ext>
            </a:extLst>
          </p:cNvPr>
          <p:cNvSpPr/>
          <p:nvPr/>
        </p:nvSpPr>
        <p:spPr>
          <a:xfrm>
            <a:off x="4139952" y="1226674"/>
            <a:ext cx="3244884" cy="2304256"/>
          </a:xfrm>
          <a:prstGeom prst="irregularSeal2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50ABD2-78B0-4A7D-91B9-50F0733CA9B9}"/>
              </a:ext>
            </a:extLst>
          </p:cNvPr>
          <p:cNvSpPr txBox="1"/>
          <p:nvPr/>
        </p:nvSpPr>
        <p:spPr>
          <a:xfrm flipH="1">
            <a:off x="4877777" y="2055636"/>
            <a:ext cx="1682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Tax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15 %</a:t>
            </a:r>
          </a:p>
        </p:txBody>
      </p:sp>
    </p:spTree>
    <p:extLst>
      <p:ext uri="{BB962C8B-B14F-4D97-AF65-F5344CB8AC3E}">
        <p14:creationId xmlns:p14="http://schemas.microsoft.com/office/powerpoint/2010/main" val="1121400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FF0AC-A270-456A-ADAC-A1D7BF3D1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332656"/>
            <a:ext cx="6347714" cy="3880773"/>
          </a:xfrm>
        </p:spPr>
        <p:txBody>
          <a:bodyPr/>
          <a:lstStyle/>
          <a:p>
            <a:r>
              <a:rPr lang="en-US" dirty="0"/>
              <a:t>To review watch the video below: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https://www.youtube.com/watch?v=rR95Cbcjzus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320DA3-9FA2-495A-B2C5-7E893B356F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2996952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C1A2BA6-48CD-4724-8939-C5B1D2201CDA}"/>
              </a:ext>
            </a:extLst>
          </p:cNvPr>
          <p:cNvSpPr/>
          <p:nvPr/>
        </p:nvSpPr>
        <p:spPr>
          <a:xfrm>
            <a:off x="5436096" y="4547980"/>
            <a:ext cx="28713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 140, Ex. 9F</a:t>
            </a:r>
          </a:p>
          <a:p>
            <a:r>
              <a:rPr lang="en-US" dirty="0"/>
              <a:t>Q1 + 2 + 3 + 5 + 6 + 7 + 8 + 10 + 11 + 13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92860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 Decimal Number (based on the number 10) contains a </a:t>
            </a:r>
            <a:r>
              <a:rPr lang="en-US" b="1" dirty="0"/>
              <a:t>Decimal Point.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8281535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183880" cy="1051560"/>
          </a:xfrm>
        </p:spPr>
        <p:txBody>
          <a:bodyPr/>
          <a:lstStyle/>
          <a:p>
            <a:r>
              <a:rPr lang="en-US" dirty="0"/>
              <a:t>Place value.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88" y="908720"/>
            <a:ext cx="8424936" cy="525658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When we write numbers, the </a:t>
            </a:r>
            <a:r>
              <a:rPr lang="en-US" b="1" dirty="0"/>
              <a:t>position</a:t>
            </a:r>
            <a:r>
              <a:rPr lang="en-US" dirty="0"/>
              <a:t> (or "</a:t>
            </a:r>
            <a:r>
              <a:rPr lang="en-US" b="1" dirty="0"/>
              <a:t>place</a:t>
            </a:r>
            <a:r>
              <a:rPr lang="en-US" dirty="0"/>
              <a:t>") of each digit is important.</a:t>
            </a:r>
          </a:p>
          <a:p>
            <a:pPr>
              <a:lnSpc>
                <a:spcPct val="150000"/>
              </a:lnSpc>
            </a:pPr>
            <a:r>
              <a:rPr lang="en-US" dirty="0"/>
              <a:t>For example: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buNone/>
            </a:pPr>
            <a:r>
              <a:rPr lang="en-US" dirty="0"/>
              <a:t>   In the number </a:t>
            </a:r>
            <a:r>
              <a:rPr lang="en-US" b="1" dirty="0"/>
              <a:t>327</a:t>
            </a:r>
            <a:r>
              <a:rPr lang="en-US" dirty="0"/>
              <a:t>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the "7" is in the </a:t>
            </a:r>
            <a:r>
              <a:rPr lang="en-US" b="1" dirty="0"/>
              <a:t>Ones</a:t>
            </a:r>
            <a:r>
              <a:rPr lang="en-US" dirty="0"/>
              <a:t> position, meaning 7 ones (which is 7),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the "2" is in the </a:t>
            </a:r>
            <a:r>
              <a:rPr lang="en-US" b="1" dirty="0"/>
              <a:t>Tens</a:t>
            </a:r>
            <a:r>
              <a:rPr lang="en-US" dirty="0"/>
              <a:t> position meaning 2 tens (which is 20),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and the "3" is in the </a:t>
            </a:r>
            <a:r>
              <a:rPr lang="en-US" b="1" dirty="0"/>
              <a:t>Hundreds</a:t>
            </a:r>
            <a:r>
              <a:rPr lang="en-US" dirty="0"/>
              <a:t> position, meaning 300.</a:t>
            </a:r>
          </a:p>
          <a:p>
            <a:pPr>
              <a:lnSpc>
                <a:spcPct val="150000"/>
              </a:lnSpc>
              <a:buNone/>
            </a:pP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have a decimal number: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72816"/>
            <a:ext cx="7686433" cy="3240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/>
              <a:t>Multiplying and dividing decimals by powers of 10.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296" y="1412776"/>
            <a:ext cx="845311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000" b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1768"/>
            <a:ext cx="8352927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17768FA-0EF8-4953-87E8-953BFCB84F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4173770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AE0D916-93F5-432F-A4B9-7F25AE1E1E49}"/>
              </a:ext>
            </a:extLst>
          </p:cNvPr>
          <p:cNvSpPr/>
          <p:nvPr/>
        </p:nvSpPr>
        <p:spPr>
          <a:xfrm>
            <a:off x="5589439" y="574603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131, Ex 9A</a:t>
            </a:r>
          </a:p>
          <a:p>
            <a:r>
              <a:rPr lang="en-US" dirty="0"/>
              <a:t>Q1 + 2 + 3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F3152-85AA-4F62-B4EA-FFFEE77F8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498" y="116632"/>
            <a:ext cx="8183880" cy="1051560"/>
          </a:xfrm>
        </p:spPr>
        <p:txBody>
          <a:bodyPr/>
          <a:lstStyle/>
          <a:p>
            <a:r>
              <a:rPr lang="en-US" dirty="0"/>
              <a:t>Rounding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9C083-0102-4850-8A38-BD1844970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836712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Rounding means making a number </a:t>
            </a:r>
            <a:r>
              <a:rPr lang="en-US" b="1" dirty="0"/>
              <a:t>simpler</a:t>
            </a:r>
            <a:r>
              <a:rPr lang="en-US" dirty="0"/>
              <a:t> but keeping its value close to what it was.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The result is less accurate but easier to 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841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98FB9-02DB-444B-80D5-40153D44C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501"/>
            <a:ext cx="8183880" cy="1051560"/>
          </a:xfrm>
        </p:spPr>
        <p:txBody>
          <a:bodyPr/>
          <a:lstStyle/>
          <a:p>
            <a:r>
              <a:rPr lang="en-US" dirty="0"/>
              <a:t>How to round numbers?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51AF-AFAD-4DDA-88B1-2E1C560A7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817601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Decide which is the last digit to </a:t>
            </a:r>
            <a:r>
              <a:rPr lang="en-US" b="1" dirty="0"/>
              <a:t>keep.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Leave it the same if the </a:t>
            </a:r>
            <a:r>
              <a:rPr lang="en-US" b="1" dirty="0"/>
              <a:t>next digit</a:t>
            </a:r>
            <a:r>
              <a:rPr lang="en-US" dirty="0"/>
              <a:t> is less than 5 (this is called </a:t>
            </a:r>
            <a:r>
              <a:rPr lang="en-US" i="1" dirty="0"/>
              <a:t>rounding down</a:t>
            </a:r>
            <a:r>
              <a:rPr lang="en-US" dirty="0"/>
              <a:t>).</a:t>
            </a:r>
          </a:p>
          <a:p>
            <a:pPr>
              <a:lnSpc>
                <a:spcPct val="150000"/>
              </a:lnSpc>
            </a:pPr>
            <a:r>
              <a:rPr lang="en-US" dirty="0"/>
              <a:t>But increase it by 1 if the next digit is 5 or more (this is called </a:t>
            </a:r>
            <a:r>
              <a:rPr lang="en-US" i="1" dirty="0"/>
              <a:t>rounding up</a:t>
            </a:r>
            <a:r>
              <a:rPr lang="en-US" dirty="0"/>
              <a:t>).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B9D3A9-59A5-4075-92FF-74AB88B548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956" y="3933056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2DEA230-07EB-47DB-99F3-B5F3566A7BAF}"/>
              </a:ext>
            </a:extLst>
          </p:cNvPr>
          <p:cNvSpPr/>
          <p:nvPr/>
        </p:nvSpPr>
        <p:spPr>
          <a:xfrm>
            <a:off x="5796136" y="54840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133, Ex 9B</a:t>
            </a:r>
          </a:p>
          <a:p>
            <a:r>
              <a:rPr lang="en-US" dirty="0"/>
              <a:t>Q2 + 3 +4 + 9 + 10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5946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4ADDB-530C-4FCB-9960-E7C01466F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97" y="260648"/>
            <a:ext cx="8183880" cy="1051560"/>
          </a:xfrm>
        </p:spPr>
        <p:txBody>
          <a:bodyPr/>
          <a:lstStyle/>
          <a:p>
            <a:r>
              <a:rPr lang="en-US" dirty="0"/>
              <a:t>Understanding percentages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C37DEE-E800-461F-A71B-C8EF467433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7623" y="470928"/>
                <a:ext cx="8183880" cy="4187952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sz="3200" dirty="0"/>
                  <a:t>a </a:t>
                </a:r>
                <a:r>
                  <a:rPr lang="en-US" sz="3200" b="1" dirty="0"/>
                  <a:t>percentage </a:t>
                </a:r>
                <a:r>
                  <a:rPr lang="en-US" dirty="0"/>
                  <a:t>is a number or ratio that represents a fraction of 100. It is often denoted by the symbol "%" or simply as "percent" or "pct."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i="1" dirty="0"/>
                  <a:t>For Example: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 35% is equivalent to the decimal 0.35, or the fraction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To review watch the video below: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dirty="0"/>
                  <a:t>   </a:t>
                </a:r>
                <a:r>
                  <a:rPr lang="en-US" dirty="0">
                    <a:hlinkClick r:id="rId2"/>
                  </a:rPr>
                  <a:t>https://www.youtube.com/watch?v=JeVSmq1Nrpw</a:t>
                </a:r>
                <a:endParaRPr lang="en-US" dirty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EC37DEE-E800-461F-A71B-C8EF467433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7623" y="470928"/>
                <a:ext cx="8183880" cy="4187952"/>
              </a:xfrm>
              <a:blipFill>
                <a:blip r:embed="rId3"/>
                <a:stretch>
                  <a:fillRect l="-1192" r="-9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43EDC29C-E0AA-4011-A22E-C3AD2FBC3C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112" y="4293096"/>
            <a:ext cx="2871391" cy="155102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02A14D5-FCF5-468F-90BB-92C488C70128}"/>
              </a:ext>
            </a:extLst>
          </p:cNvPr>
          <p:cNvSpPr/>
          <p:nvPr/>
        </p:nvSpPr>
        <p:spPr>
          <a:xfrm>
            <a:off x="6583136" y="537576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u="sng" dirty="0"/>
              <a:t>P. 134, Ex. 9C</a:t>
            </a:r>
          </a:p>
          <a:p>
            <a:r>
              <a:rPr lang="en-US" dirty="0"/>
              <a:t>Q1 + 3 + 4 + 5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68812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11592</TotalTime>
  <Words>632</Words>
  <Application>Microsoft Office PowerPoint</Application>
  <PresentationFormat>On-screen Show (4:3)</PresentationFormat>
  <Paragraphs>89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Trebuchet MS</vt:lpstr>
      <vt:lpstr>Wingdings 3</vt:lpstr>
      <vt:lpstr>Facet</vt:lpstr>
      <vt:lpstr>Unit 9 “Decimals and percentages”</vt:lpstr>
      <vt:lpstr>PowerPoint Presentation</vt:lpstr>
      <vt:lpstr>Place value.</vt:lpstr>
      <vt:lpstr>PowerPoint Presentation</vt:lpstr>
      <vt:lpstr>Multiplying and dividing decimals by powers of 10.</vt:lpstr>
      <vt:lpstr>PowerPoint Presentation</vt:lpstr>
      <vt:lpstr>Rounding</vt:lpstr>
      <vt:lpstr>How to round numbers?</vt:lpstr>
      <vt:lpstr>Understanding percentages</vt:lpstr>
      <vt:lpstr>Changing fractions to percentages.</vt:lpstr>
      <vt:lpstr>Expressing decimals as percentages.</vt:lpstr>
      <vt:lpstr>PowerPoint Presentation</vt:lpstr>
      <vt:lpstr>Finding percentages of amounts.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16</cp:revision>
  <dcterms:created xsi:type="dcterms:W3CDTF">2020-06-24T05:53:27Z</dcterms:created>
  <dcterms:modified xsi:type="dcterms:W3CDTF">2022-11-08T05:38:41Z</dcterms:modified>
</cp:coreProperties>
</file>