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100" d="100"/>
          <a:sy n="100" d="100"/>
        </p:scale>
        <p:origin x="46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1DC-0490-47D5-9FC5-545E63CBDA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0CAB-A660-4ADB-81AB-812E18850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1DC-0490-47D5-9FC5-545E63CBDA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0CAB-A660-4ADB-81AB-812E18850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1DC-0490-47D5-9FC5-545E63CBDA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0CAB-A660-4ADB-81AB-812E18850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1DC-0490-47D5-9FC5-545E63CBDA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0CAB-A660-4ADB-81AB-812E18850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1DC-0490-47D5-9FC5-545E63CBDA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0CAB-A660-4ADB-81AB-812E18850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1DC-0490-47D5-9FC5-545E63CBDA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0CAB-A660-4ADB-81AB-812E18850A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1DC-0490-47D5-9FC5-545E63CBDA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0CAB-A660-4ADB-81AB-812E18850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1DC-0490-47D5-9FC5-545E63CBDA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0CAB-A660-4ADB-81AB-812E18850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1DC-0490-47D5-9FC5-545E63CBDA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0CAB-A660-4ADB-81AB-812E18850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1DC-0490-47D5-9FC5-545E63CBDA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190CAB-A660-4ADB-81AB-812E18850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21DC-0490-47D5-9FC5-545E63CBDA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0CAB-A660-4ADB-81AB-812E18850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9221DC-0490-47D5-9FC5-545E63CBDA1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F190CAB-A660-4ADB-81AB-812E18850A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071875">
            <a:off x="933775" y="2095136"/>
            <a:ext cx="5943600" cy="984379"/>
          </a:xfrm>
        </p:spPr>
        <p:txBody>
          <a:bodyPr/>
          <a:lstStyle/>
          <a:p>
            <a:r>
              <a:rPr lang="en-US" sz="4400" b="1" dirty="0"/>
              <a:t>Will Vs. Be going to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369651" y="2823335"/>
            <a:ext cx="45719" cy="90196"/>
          </a:xfrm>
        </p:spPr>
        <p:txBody>
          <a:bodyPr>
            <a:normAutofit/>
          </a:bodyPr>
          <a:lstStyle/>
          <a:p>
            <a:r>
              <a:rPr lang="en-US" sz="100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0183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981200"/>
          </a:xfrm>
        </p:spPr>
        <p:txBody>
          <a:bodyPr/>
          <a:lstStyle/>
          <a:p>
            <a:pPr algn="ctr"/>
            <a:r>
              <a:rPr lang="en-US" dirty="0"/>
              <a:t>*Both ‘will’ and ‘be going to’ refer to the future but there is a slight difference between the two. Remember: base form is used after both of them.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3733800" cy="295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8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566372"/>
          </a:xfrm>
        </p:spPr>
        <p:txBody>
          <a:bodyPr>
            <a:normAutofit/>
          </a:bodyPr>
          <a:lstStyle/>
          <a:p>
            <a:r>
              <a:rPr lang="en-US" sz="2400" dirty="0"/>
              <a:t>1. Prediction </a:t>
            </a:r>
            <a:r>
              <a:rPr lang="en-US" sz="2400" u="sng" dirty="0"/>
              <a:t>without evidence:</a:t>
            </a:r>
          </a:p>
          <a:p>
            <a:r>
              <a:rPr lang="en-US" sz="2400" dirty="0"/>
              <a:t>Example: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 </a:t>
            </a:r>
            <a:r>
              <a:rPr lang="en-US" sz="2400" dirty="0">
                <a:solidFill>
                  <a:srgbClr val="FF0000"/>
                </a:solidFill>
              </a:rPr>
              <a:t>think</a:t>
            </a:r>
            <a:r>
              <a:rPr lang="en-US" sz="2400" dirty="0"/>
              <a:t> it will rain later so take an umbrella with you.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7432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Quick decisions </a:t>
            </a:r>
            <a:r>
              <a:rPr lang="en-US" sz="2400" b="1" u="sng" dirty="0"/>
              <a:t>(on spot decisions):</a:t>
            </a:r>
          </a:p>
          <a:p>
            <a:r>
              <a:rPr lang="en-US" sz="2400" b="1" dirty="0"/>
              <a:t>For things that we decide to do now.</a:t>
            </a:r>
          </a:p>
          <a:p>
            <a:r>
              <a:rPr lang="en-US" sz="2400" b="1" dirty="0"/>
              <a:t>Example: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Look at these rings, I will buy one for you.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762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14" y="31242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2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947372"/>
          </a:xfrm>
        </p:spPr>
        <p:txBody>
          <a:bodyPr>
            <a:normAutofit/>
          </a:bodyPr>
          <a:lstStyle/>
          <a:p>
            <a:r>
              <a:rPr lang="en-US" sz="2400" dirty="0"/>
              <a:t>3. Offers:</a:t>
            </a:r>
          </a:p>
          <a:p>
            <a:r>
              <a:rPr lang="en-US" sz="2400" dirty="0"/>
              <a:t>Example: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I'll give you a discount if you buy it right now.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 will take you to the movies.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352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4. Promises:</a:t>
            </a:r>
          </a:p>
          <a:p>
            <a:r>
              <a:rPr lang="en-US" sz="2400" b="1" dirty="0"/>
              <a:t>Example: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I promise I will behave next time.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52" y="2667000"/>
            <a:ext cx="2094548" cy="22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61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566372"/>
          </a:xfrm>
        </p:spPr>
        <p:txBody>
          <a:bodyPr>
            <a:normAutofit/>
          </a:bodyPr>
          <a:lstStyle/>
          <a:p>
            <a:r>
              <a:rPr lang="en-US" sz="2400" dirty="0"/>
              <a:t>5.Requests: </a:t>
            </a:r>
          </a:p>
          <a:p>
            <a:r>
              <a:rPr lang="en-US" sz="2400" dirty="0"/>
              <a:t>Example: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Will you help 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6670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6. Threats:</a:t>
            </a:r>
          </a:p>
          <a:p>
            <a:r>
              <a:rPr lang="en-US" sz="2400" b="1" dirty="0"/>
              <a:t>Example: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I will call the police if you don’t stop annoying me.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19" y="3620381"/>
            <a:ext cx="1886898" cy="26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445917" cy="289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71576"/>
            <a:ext cx="7520940" cy="1566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20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 going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490172"/>
          </a:xfrm>
        </p:spPr>
        <p:txBody>
          <a:bodyPr>
            <a:normAutofit/>
          </a:bodyPr>
          <a:lstStyle/>
          <a:p>
            <a:r>
              <a:rPr lang="en-US" sz="2400" dirty="0"/>
              <a:t>1.Prediction </a:t>
            </a:r>
            <a:r>
              <a:rPr lang="en-US" sz="2400" u="sng" dirty="0"/>
              <a:t>with evidence:</a:t>
            </a:r>
          </a:p>
          <a:p>
            <a:r>
              <a:rPr lang="en-US" sz="2400" dirty="0"/>
              <a:t>Example: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The sky is grey, it’s going to rain.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6670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Commands:</a:t>
            </a:r>
          </a:p>
          <a:p>
            <a:r>
              <a:rPr lang="en-US" sz="2400" b="1" dirty="0"/>
              <a:t>Example: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“You are going to clean your room,” mother said.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1673"/>
            <a:ext cx="349907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 going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3. </a:t>
            </a:r>
            <a:r>
              <a:rPr lang="en-US" sz="2400" u="sng" dirty="0"/>
              <a:t>Intentions or arranged plans </a:t>
            </a:r>
            <a:r>
              <a:rPr lang="en-US" sz="2400" dirty="0"/>
              <a:t>( decisions you made before the time of speaking) </a:t>
            </a:r>
            <a:r>
              <a:rPr lang="en-US" sz="2400" u="sng" dirty="0"/>
              <a:t>Prior plan</a:t>
            </a:r>
            <a:r>
              <a:rPr lang="en-US" sz="2400" dirty="0"/>
              <a:t>:</a:t>
            </a:r>
          </a:p>
          <a:p>
            <a:r>
              <a:rPr lang="en-US" sz="2400" dirty="0"/>
              <a:t>Example: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I’m going to study chemistry.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I’m going to the beach next weekend with my friends.</a:t>
            </a:r>
          </a:p>
          <a:p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352800" cy="230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76139"/>
            <a:ext cx="2895600" cy="216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0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345186"/>
              </p:ext>
            </p:extLst>
          </p:nvPr>
        </p:nvGraphicFramePr>
        <p:xfrm>
          <a:off x="228600" y="304800"/>
          <a:ext cx="8763000" cy="434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Affirmative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Negative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/>
                        <a:t>She </a:t>
                      </a:r>
                      <a:r>
                        <a:rPr lang="en-US" sz="2400" b="1" u="sng" dirty="0"/>
                        <a:t>will come</a:t>
                      </a:r>
                      <a:r>
                        <a:rPr lang="en-US" sz="2400" dirty="0"/>
                        <a:t> on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She </a:t>
                      </a:r>
                      <a:r>
                        <a:rPr lang="en-US" sz="2400" b="1" u="sng" dirty="0"/>
                        <a:t>won’t come</a:t>
                      </a:r>
                      <a:r>
                        <a:rPr lang="en-US" sz="2400" dirty="0"/>
                        <a:t> on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Will</a:t>
                      </a:r>
                      <a:r>
                        <a:rPr lang="en-US" sz="2400" dirty="0"/>
                        <a:t> she </a:t>
                      </a:r>
                      <a:r>
                        <a:rPr lang="en-US" sz="2400" b="1" u="sng" dirty="0"/>
                        <a:t>come</a:t>
                      </a:r>
                      <a:r>
                        <a:rPr lang="en-US" sz="2400" dirty="0"/>
                        <a:t> on time?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/>
                        <a:t>The girls </a:t>
                      </a:r>
                      <a:r>
                        <a:rPr lang="en-US" sz="2400" b="1" u="sng" dirty="0"/>
                        <a:t>will help</a:t>
                      </a:r>
                      <a:r>
                        <a:rPr lang="en-US" sz="2400" dirty="0"/>
                        <a:t> in the camp.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girls </a:t>
                      </a:r>
                      <a:r>
                        <a:rPr lang="en-US" sz="2400" b="1" u="sng" dirty="0"/>
                        <a:t>won’t help</a:t>
                      </a:r>
                      <a:r>
                        <a:rPr lang="en-US" sz="2400" dirty="0"/>
                        <a:t> in the camp.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Will</a:t>
                      </a:r>
                      <a:r>
                        <a:rPr lang="en-US" sz="2400" dirty="0"/>
                        <a:t> the girls </a:t>
                      </a:r>
                      <a:r>
                        <a:rPr lang="en-US" sz="2400" b="1" u="sng" dirty="0"/>
                        <a:t>help</a:t>
                      </a:r>
                      <a:r>
                        <a:rPr lang="en-US" sz="2400" dirty="0"/>
                        <a:t> in the camp?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/>
                        <a:t>They </a:t>
                      </a:r>
                      <a:r>
                        <a:rPr lang="en-US" sz="2400" b="1" u="sng" dirty="0"/>
                        <a:t>are going to </a:t>
                      </a:r>
                      <a:r>
                        <a:rPr lang="en-US" sz="2400" dirty="0"/>
                        <a:t>swim.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</a:t>
                      </a:r>
                      <a:r>
                        <a:rPr lang="en-US" sz="2400" b="1" u="sng" dirty="0"/>
                        <a:t>aren’t going to </a:t>
                      </a:r>
                      <a:r>
                        <a:rPr lang="en-US" sz="2400" dirty="0"/>
                        <a:t>swim.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Are</a:t>
                      </a:r>
                      <a:r>
                        <a:rPr lang="en-US" sz="2400" dirty="0"/>
                        <a:t> they </a:t>
                      </a:r>
                      <a:r>
                        <a:rPr lang="en-US" sz="2400" b="1" u="sng" dirty="0"/>
                        <a:t>going to </a:t>
                      </a:r>
                      <a:r>
                        <a:rPr lang="en-US" sz="2400" dirty="0"/>
                        <a:t>swim?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/>
                        <a:t>He </a:t>
                      </a:r>
                      <a:r>
                        <a:rPr lang="en-US" sz="2400" b="1" u="sng" dirty="0"/>
                        <a:t>is going to</a:t>
                      </a:r>
                      <a:r>
                        <a:rPr lang="en-US" sz="2400" dirty="0"/>
                        <a:t> meet her.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 </a:t>
                      </a:r>
                      <a:r>
                        <a:rPr lang="en-US" sz="2400" b="1" u="sng" dirty="0"/>
                        <a:t>isn’t going to </a:t>
                      </a:r>
                      <a:r>
                        <a:rPr lang="en-US" sz="2400" dirty="0"/>
                        <a:t>meet her.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Is</a:t>
                      </a:r>
                      <a:r>
                        <a:rPr lang="en-US" sz="2400" dirty="0"/>
                        <a:t> he </a:t>
                      </a:r>
                      <a:r>
                        <a:rPr lang="en-US" sz="2400" b="1" u="sng" dirty="0"/>
                        <a:t>going to</a:t>
                      </a:r>
                      <a:r>
                        <a:rPr lang="en-US" sz="2400" dirty="0"/>
                        <a:t> meet her?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2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00B0F0"/>
      </a:accent1>
      <a:accent2>
        <a:srgbClr val="25EA04"/>
      </a:accent2>
      <a:accent3>
        <a:srgbClr val="3399FF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111</TotalTime>
  <Words>332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Franklin Gothic Book</vt:lpstr>
      <vt:lpstr>Franklin Gothic Medium</vt:lpstr>
      <vt:lpstr>Tunga</vt:lpstr>
      <vt:lpstr>Wingdings</vt:lpstr>
      <vt:lpstr>Angles</vt:lpstr>
      <vt:lpstr>Will Vs. Be going to </vt:lpstr>
      <vt:lpstr>*Both ‘will’ and ‘be going to’ refer to the future but there is a slight difference between the two. Remember: base form is used after both of them.</vt:lpstr>
      <vt:lpstr>Will</vt:lpstr>
      <vt:lpstr>will</vt:lpstr>
      <vt:lpstr>will</vt:lpstr>
      <vt:lpstr>Be going to</vt:lpstr>
      <vt:lpstr>Be going 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Vs. Be going to</dc:title>
  <dc:creator>4t4</dc:creator>
  <cp:lastModifiedBy>M.SAHAWNEH</cp:lastModifiedBy>
  <cp:revision>14</cp:revision>
  <dcterms:created xsi:type="dcterms:W3CDTF">2020-07-26T19:12:53Z</dcterms:created>
  <dcterms:modified xsi:type="dcterms:W3CDTF">2022-11-09T09:24:31Z</dcterms:modified>
</cp:coreProperties>
</file>