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7" r:id="rId4"/>
    <p:sldId id="268" r:id="rId5"/>
    <p:sldId id="262" r:id="rId6"/>
    <p:sldId id="263" r:id="rId7"/>
    <p:sldId id="264" r:id="rId8"/>
    <p:sldId id="265" r:id="rId9"/>
    <p:sldId id="266"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72" d="100"/>
          <a:sy n="72" d="100"/>
        </p:scale>
        <p:origin x="4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1698205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725453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18852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603736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6122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420456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129242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77103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264695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18E13A-2D0D-4723-B69A-2D303B2DC718}"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80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18E13A-2D0D-4723-B69A-2D303B2DC718}"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3914199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18E13A-2D0D-4723-B69A-2D303B2DC718}"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428496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18E13A-2D0D-4723-B69A-2D303B2DC718}"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90293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8E13A-2D0D-4723-B69A-2D303B2DC718}"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304602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18E13A-2D0D-4723-B69A-2D303B2DC718}"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CFDF-B267-49DD-B313-B338256285BF}" type="slidenum">
              <a:rPr lang="en-US" smtClean="0"/>
              <a:t>‹#›</a:t>
            </a:fld>
            <a:endParaRPr lang="en-US"/>
          </a:p>
        </p:txBody>
      </p:sp>
    </p:spTree>
    <p:extLst>
      <p:ext uri="{BB962C8B-B14F-4D97-AF65-F5344CB8AC3E}">
        <p14:creationId xmlns:p14="http://schemas.microsoft.com/office/powerpoint/2010/main" val="231038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DCFDF-B267-49DD-B313-B338256285BF}" type="slidenum">
              <a:rPr lang="en-US" smtClean="0"/>
              <a:t>‹#›</a:t>
            </a:fld>
            <a:endParaRPr lang="en-US"/>
          </a:p>
        </p:txBody>
      </p:sp>
      <p:sp>
        <p:nvSpPr>
          <p:cNvPr id="5" name="Date Placeholder 4"/>
          <p:cNvSpPr>
            <a:spLocks noGrp="1"/>
          </p:cNvSpPr>
          <p:nvPr>
            <p:ph type="dt" sz="half" idx="10"/>
          </p:nvPr>
        </p:nvSpPr>
        <p:spPr/>
        <p:txBody>
          <a:bodyPr/>
          <a:lstStyle/>
          <a:p>
            <a:fld id="{8518E13A-2D0D-4723-B69A-2D303B2DC718}" type="datetimeFigureOut">
              <a:rPr lang="en-US" smtClean="0"/>
              <a:t>11/1/2022</a:t>
            </a:fld>
            <a:endParaRPr lang="en-US"/>
          </a:p>
        </p:txBody>
      </p:sp>
    </p:spTree>
    <p:extLst>
      <p:ext uri="{BB962C8B-B14F-4D97-AF65-F5344CB8AC3E}">
        <p14:creationId xmlns:p14="http://schemas.microsoft.com/office/powerpoint/2010/main" val="2090172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18E13A-2D0D-4723-B69A-2D303B2DC718}" type="datetimeFigureOut">
              <a:rPr lang="en-US" smtClean="0"/>
              <a:t>11/1/2022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25DCFDF-B267-49DD-B313-B338256285BF}" type="slidenum">
              <a:rPr lang="en-US" smtClean="0"/>
              <a:t>‹#›</a:t>
            </a:fld>
            <a:endParaRPr lang="en-US"/>
          </a:p>
        </p:txBody>
      </p:sp>
    </p:spTree>
    <p:extLst>
      <p:ext uri="{BB962C8B-B14F-4D97-AF65-F5344CB8AC3E}">
        <p14:creationId xmlns:p14="http://schemas.microsoft.com/office/powerpoint/2010/main" val="425018449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dAgfnK528RA"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kwh4SD1ToF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wtrA3hpzY_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7" Type="http://schemas.openxmlformats.org/officeDocument/2006/relationships/image" Target="../media/image1.jpeg"/><Relationship Id="rId2" Type="http://schemas.openxmlformats.org/officeDocument/2006/relationships/hyperlink" Target="https://www.youtube.com/watch?v=wtrA3hpzY_A" TargetMode="External"/><Relationship Id="rId1" Type="http://schemas.openxmlformats.org/officeDocument/2006/relationships/slideLayout" Target="../slideLayouts/slideLayout2.xml"/><Relationship Id="rId6" Type="http://schemas.openxmlformats.org/officeDocument/2006/relationships/image" Target="NULL"/><Relationship Id="rId5"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89948-FAEB-4FA1-9477-7EBCBC27CA9A}"/>
              </a:ext>
            </a:extLst>
          </p:cNvPr>
          <p:cNvSpPr>
            <a:spLocks noGrp="1"/>
          </p:cNvSpPr>
          <p:nvPr>
            <p:ph type="ctrTitle"/>
          </p:nvPr>
        </p:nvSpPr>
        <p:spPr/>
        <p:txBody>
          <a:bodyPr/>
          <a:lstStyle/>
          <a:p>
            <a:pPr algn="ctr"/>
            <a:r>
              <a:rPr lang="en-US" b="1" dirty="0"/>
              <a:t>Decimals, percentages and fractions</a:t>
            </a:r>
          </a:p>
        </p:txBody>
      </p:sp>
      <p:sp>
        <p:nvSpPr>
          <p:cNvPr id="3" name="Subtitle 2">
            <a:extLst>
              <a:ext uri="{FF2B5EF4-FFF2-40B4-BE49-F238E27FC236}">
                <a16:creationId xmlns:a16="http://schemas.microsoft.com/office/drawing/2014/main" id="{F975E4AE-2E3B-4FC5-8FBF-C91495633A9C}"/>
              </a:ext>
            </a:extLst>
          </p:cNvPr>
          <p:cNvSpPr>
            <a:spLocks noGrp="1"/>
          </p:cNvSpPr>
          <p:nvPr>
            <p:ph type="subTitle" idx="1"/>
          </p:nvPr>
        </p:nvSpPr>
        <p:spPr>
          <a:xfrm>
            <a:off x="1480563" y="4368885"/>
            <a:ext cx="7766936" cy="1096899"/>
          </a:xfrm>
        </p:spPr>
        <p:txBody>
          <a:bodyPr>
            <a:normAutofit/>
          </a:bodyPr>
          <a:lstStyle/>
          <a:p>
            <a:pPr algn="ctr"/>
            <a:r>
              <a:rPr lang="en-US" sz="3000" dirty="0"/>
              <a:t>Chapter 9</a:t>
            </a:r>
          </a:p>
        </p:txBody>
      </p:sp>
    </p:spTree>
    <p:extLst>
      <p:ext uri="{BB962C8B-B14F-4D97-AF65-F5344CB8AC3E}">
        <p14:creationId xmlns:p14="http://schemas.microsoft.com/office/powerpoint/2010/main" val="364927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87C544B-5280-4084-9653-573698831085}"/>
              </a:ext>
            </a:extLst>
          </p:cNvPr>
          <p:cNvSpPr txBox="1"/>
          <p:nvPr/>
        </p:nvSpPr>
        <p:spPr>
          <a:xfrm>
            <a:off x="743271" y="720959"/>
            <a:ext cx="5760640" cy="707886"/>
          </a:xfrm>
          <a:prstGeom prst="rect">
            <a:avLst/>
          </a:prstGeom>
          <a:noFill/>
        </p:spPr>
        <p:txBody>
          <a:bodyPr wrap="square" rtlCol="0">
            <a:spAutoFit/>
          </a:bodyPr>
          <a:lstStyle/>
          <a:p>
            <a:r>
              <a:rPr lang="en-US" sz="4000" b="1" u="sng" dirty="0">
                <a:solidFill>
                  <a:schemeClr val="bg2">
                    <a:lumMod val="50000"/>
                  </a:schemeClr>
                </a:solidFill>
              </a:rPr>
              <a:t>BIDMAS</a:t>
            </a:r>
          </a:p>
        </p:txBody>
      </p:sp>
      <p:sp>
        <p:nvSpPr>
          <p:cNvPr id="6" name="TextBox 5">
            <a:extLst>
              <a:ext uri="{FF2B5EF4-FFF2-40B4-BE49-F238E27FC236}">
                <a16:creationId xmlns:a16="http://schemas.microsoft.com/office/drawing/2014/main" id="{9C925AC2-56C6-45CE-9795-36240695EAC3}"/>
              </a:ext>
            </a:extLst>
          </p:cNvPr>
          <p:cNvSpPr txBox="1"/>
          <p:nvPr/>
        </p:nvSpPr>
        <p:spPr>
          <a:xfrm>
            <a:off x="743271" y="1741271"/>
            <a:ext cx="8064896" cy="2400657"/>
          </a:xfrm>
          <a:prstGeom prst="rect">
            <a:avLst/>
          </a:prstGeom>
          <a:noFill/>
        </p:spPr>
        <p:txBody>
          <a:bodyPr wrap="square" rtlCol="0">
            <a:spAutoFit/>
          </a:bodyPr>
          <a:lstStyle/>
          <a:p>
            <a:r>
              <a:rPr lang="en-US" sz="2500" dirty="0"/>
              <a:t>When there’s multiple operations in a question you should ALWAYS follow the correct order of operation.</a:t>
            </a:r>
          </a:p>
          <a:p>
            <a:endParaRPr lang="en-US" sz="2500" dirty="0"/>
          </a:p>
          <a:p>
            <a:r>
              <a:rPr lang="en-US" sz="2500" dirty="0"/>
              <a:t>Watch the link below:</a:t>
            </a:r>
          </a:p>
          <a:p>
            <a:r>
              <a:rPr lang="en-US" sz="2500" b="1" dirty="0">
                <a:hlinkClick r:id="rId2"/>
              </a:rPr>
              <a:t>https://www.youtube.com/watch?v=dAgfnK528RA</a:t>
            </a:r>
            <a:endParaRPr lang="en-US" sz="2500" b="1" dirty="0"/>
          </a:p>
          <a:p>
            <a:endParaRPr lang="en-US" sz="2500" dirty="0"/>
          </a:p>
        </p:txBody>
      </p:sp>
      <p:grpSp>
        <p:nvGrpSpPr>
          <p:cNvPr id="10" name="Group 9">
            <a:extLst>
              <a:ext uri="{FF2B5EF4-FFF2-40B4-BE49-F238E27FC236}">
                <a16:creationId xmlns:a16="http://schemas.microsoft.com/office/drawing/2014/main" id="{37224F1B-915C-4212-B4ED-9CACE115F587}"/>
              </a:ext>
            </a:extLst>
          </p:cNvPr>
          <p:cNvGrpSpPr/>
          <p:nvPr/>
        </p:nvGrpSpPr>
        <p:grpSpPr>
          <a:xfrm>
            <a:off x="6736211" y="5954925"/>
            <a:ext cx="5296764" cy="894811"/>
            <a:chOff x="4507775" y="6629069"/>
            <a:chExt cx="4228026" cy="1186762"/>
          </a:xfrm>
        </p:grpSpPr>
        <p:sp>
          <p:nvSpPr>
            <p:cNvPr id="11" name="TextBox 10">
              <a:extLst>
                <a:ext uri="{FF2B5EF4-FFF2-40B4-BE49-F238E27FC236}">
                  <a16:creationId xmlns:a16="http://schemas.microsoft.com/office/drawing/2014/main" id="{829824E6-B613-4ED2-952E-9A37C2AC1431}"/>
                </a:ext>
              </a:extLst>
            </p:cNvPr>
            <p:cNvSpPr txBox="1"/>
            <p:nvPr/>
          </p:nvSpPr>
          <p:spPr>
            <a:xfrm>
              <a:off x="5512021" y="6629069"/>
              <a:ext cx="3223780" cy="1102128"/>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145 Ex.9D: Q1, Q3(</a:t>
              </a:r>
              <a:r>
                <a:rPr lang="en-US" sz="1600" dirty="0" err="1"/>
                <a:t>b,c</a:t>
              </a:r>
              <a:r>
                <a:rPr lang="en-US" sz="1600" dirty="0"/>
                <a:t>), Q4(b), Q5(c), Q6(</a:t>
              </a:r>
              <a:r>
                <a:rPr lang="en-US" sz="1600" dirty="0" err="1"/>
                <a:t>b,c</a:t>
              </a:r>
              <a:r>
                <a:rPr lang="en-US" sz="1600" dirty="0"/>
                <a:t>)</a:t>
              </a:r>
            </a:p>
          </p:txBody>
        </p:sp>
        <p:pic>
          <p:nvPicPr>
            <p:cNvPr id="12" name="Picture 6" descr="https://images.clipartof.com/Clipart-Of-A-Yellow-Smiley-Face-Emoji-Solving-Math-Problems-Royalty-Free-Vector-Illustration-10241478907.jpg">
              <a:extLst>
                <a:ext uri="{FF2B5EF4-FFF2-40B4-BE49-F238E27FC236}">
                  <a16:creationId xmlns:a16="http://schemas.microsoft.com/office/drawing/2014/main" id="{A25343F3-F1F4-44E1-8061-1468B65CF80E}"/>
                </a:ext>
              </a:extLst>
            </p:cNvPr>
            <p:cNvPicPr>
              <a:picLocks noChangeAspect="1" noChangeArrowheads="1"/>
            </p:cNvPicPr>
            <p:nvPr/>
          </p:nvPicPr>
          <p:blipFill>
            <a:blip r:embed="rId3" cstate="print"/>
            <a:srcRect t="4586"/>
            <a:stretch>
              <a:fillRect/>
            </a:stretch>
          </p:blipFill>
          <p:spPr bwMode="auto">
            <a:xfrm>
              <a:off x="4507775" y="6721412"/>
              <a:ext cx="1004246" cy="1094419"/>
            </a:xfrm>
            <a:prstGeom prst="rect">
              <a:avLst/>
            </a:prstGeom>
            <a:noFill/>
          </p:spPr>
        </p:pic>
      </p:grpSp>
    </p:spTree>
    <p:extLst>
      <p:ext uri="{BB962C8B-B14F-4D97-AF65-F5344CB8AC3E}">
        <p14:creationId xmlns:p14="http://schemas.microsoft.com/office/powerpoint/2010/main" val="224294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FDB8-8ECA-4536-ABBD-CBB840909EC8}"/>
              </a:ext>
            </a:extLst>
          </p:cNvPr>
          <p:cNvSpPr txBox="1">
            <a:spLocks/>
          </p:cNvSpPr>
          <p:nvPr/>
        </p:nvSpPr>
        <p:spPr>
          <a:xfrm>
            <a:off x="677334" y="609600"/>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u="sng" dirty="0"/>
              <a:t>Objectives:</a:t>
            </a:r>
          </a:p>
        </p:txBody>
      </p:sp>
      <p:sp>
        <p:nvSpPr>
          <p:cNvPr id="3" name="Content Placeholder 2">
            <a:extLst>
              <a:ext uri="{FF2B5EF4-FFF2-40B4-BE49-F238E27FC236}">
                <a16:creationId xmlns:a16="http://schemas.microsoft.com/office/drawing/2014/main" id="{DF6D3FB0-CDBE-4335-BF94-119586BB9748}"/>
              </a:ext>
            </a:extLst>
          </p:cNvPr>
          <p:cNvSpPr txBox="1">
            <a:spLocks/>
          </p:cNvSpPr>
          <p:nvPr/>
        </p:nvSpPr>
        <p:spPr>
          <a:xfrm>
            <a:off x="677334" y="1657006"/>
            <a:ext cx="9367814" cy="388077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spcBef>
                <a:spcPts val="0"/>
              </a:spcBef>
            </a:pPr>
            <a:r>
              <a:rPr lang="en-US" sz="3000" dirty="0"/>
              <a:t>Learn how to multiply decimals by decimals and integers.</a:t>
            </a:r>
          </a:p>
          <a:p>
            <a:pPr>
              <a:spcBef>
                <a:spcPts val="0"/>
              </a:spcBef>
            </a:pPr>
            <a:endParaRPr lang="en-US" sz="1500" dirty="0"/>
          </a:p>
          <a:p>
            <a:pPr>
              <a:spcBef>
                <a:spcPts val="0"/>
              </a:spcBef>
            </a:pPr>
            <a:r>
              <a:rPr lang="en-US" sz="3000" dirty="0"/>
              <a:t>Learn how to divide by decimals.</a:t>
            </a:r>
          </a:p>
          <a:p>
            <a:pPr>
              <a:spcBef>
                <a:spcPts val="0"/>
              </a:spcBef>
            </a:pPr>
            <a:endParaRPr lang="en-US" sz="1500" dirty="0"/>
          </a:p>
          <a:p>
            <a:pPr>
              <a:spcBef>
                <a:spcPts val="0"/>
              </a:spcBef>
            </a:pPr>
            <a:r>
              <a:rPr lang="en-US" sz="3000" dirty="0"/>
              <a:t>Learn how to increase and decrease percentages.</a:t>
            </a:r>
          </a:p>
          <a:p>
            <a:pPr>
              <a:spcBef>
                <a:spcPts val="0"/>
              </a:spcBef>
            </a:pPr>
            <a:endParaRPr lang="en-US" sz="1500" dirty="0"/>
          </a:p>
          <a:p>
            <a:pPr>
              <a:spcBef>
                <a:spcPts val="0"/>
              </a:spcBef>
            </a:pPr>
            <a:r>
              <a:rPr lang="en-US" sz="3000" dirty="0"/>
              <a:t>Learn how to simplify calculations with fractions and decimals.</a:t>
            </a:r>
          </a:p>
          <a:p>
            <a:pPr>
              <a:spcBef>
                <a:spcPts val="0"/>
              </a:spcBef>
            </a:pPr>
            <a:endParaRPr lang="en-US" sz="3000" dirty="0"/>
          </a:p>
        </p:txBody>
      </p:sp>
    </p:spTree>
    <p:extLst>
      <p:ext uri="{BB962C8B-B14F-4D97-AF65-F5344CB8AC3E}">
        <p14:creationId xmlns:p14="http://schemas.microsoft.com/office/powerpoint/2010/main" val="295135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730" y="269911"/>
            <a:ext cx="9217024" cy="1143000"/>
          </a:xfrm>
        </p:spPr>
        <p:txBody>
          <a:bodyPr>
            <a:noAutofit/>
          </a:bodyPr>
          <a:lstStyle/>
          <a:p>
            <a:r>
              <a:rPr lang="en-US" sz="2950" b="1" dirty="0"/>
              <a:t>Multiplying and dividing decimals by decimals</a:t>
            </a:r>
          </a:p>
        </p:txBody>
      </p:sp>
      <p:sp>
        <p:nvSpPr>
          <p:cNvPr id="3" name="Content Placeholder 2"/>
          <p:cNvSpPr>
            <a:spLocks noGrp="1"/>
          </p:cNvSpPr>
          <p:nvPr>
            <p:ph idx="1"/>
          </p:nvPr>
        </p:nvSpPr>
        <p:spPr>
          <a:xfrm>
            <a:off x="222042" y="1134007"/>
            <a:ext cx="8229600" cy="936104"/>
          </a:xfrm>
        </p:spPr>
        <p:txBody>
          <a:bodyPr>
            <a:normAutofit lnSpcReduction="10000"/>
          </a:bodyPr>
          <a:lstStyle/>
          <a:p>
            <a:r>
              <a:rPr lang="en-US" sz="2400" dirty="0"/>
              <a:t>Watch the video first </a:t>
            </a:r>
            <a:r>
              <a:rPr lang="en-US" sz="2400" dirty="0">
                <a:sym typeface="Wingdings" pitchFamily="2" charset="2"/>
              </a:rPr>
              <a:t></a:t>
            </a:r>
          </a:p>
          <a:p>
            <a:r>
              <a:rPr lang="en-US" sz="2400" dirty="0">
                <a:sym typeface="Wingdings" pitchFamily="2" charset="2"/>
              </a:rPr>
              <a:t>What do you conclude?</a:t>
            </a:r>
            <a:endParaRPr lang="en-US" sz="2400" dirty="0"/>
          </a:p>
        </p:txBody>
      </p:sp>
      <p:sp>
        <p:nvSpPr>
          <p:cNvPr id="4" name="Rectangle 3"/>
          <p:cNvSpPr/>
          <p:nvPr/>
        </p:nvSpPr>
        <p:spPr>
          <a:xfrm>
            <a:off x="592087" y="6311090"/>
            <a:ext cx="5760640" cy="553998"/>
          </a:xfrm>
          <a:prstGeom prst="rect">
            <a:avLst/>
          </a:prstGeom>
        </p:spPr>
        <p:txBody>
          <a:bodyPr wrap="square">
            <a:spAutoFit/>
          </a:bodyPr>
          <a:lstStyle/>
          <a:p>
            <a:r>
              <a:rPr lang="en-US" sz="1500" dirty="0">
                <a:hlinkClick r:id="rId2"/>
              </a:rPr>
              <a:t>Multiplying and dividing decimals: https://www.youtube.com/watch?v=kwh4SD1ToFc</a:t>
            </a:r>
            <a:r>
              <a:rPr lang="en-US" sz="1500" dirty="0"/>
              <a:t> </a:t>
            </a:r>
          </a:p>
        </p:txBody>
      </p:sp>
      <p:sp>
        <p:nvSpPr>
          <p:cNvPr id="5" name="Folded Corner 4"/>
          <p:cNvSpPr/>
          <p:nvPr/>
        </p:nvSpPr>
        <p:spPr>
          <a:xfrm>
            <a:off x="386745" y="2142119"/>
            <a:ext cx="4688837" cy="396044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a:p>
            <a:pPr algn="just"/>
            <a:endParaRPr lang="en-US" dirty="0"/>
          </a:p>
          <a:p>
            <a:pPr algn="just"/>
            <a:r>
              <a:rPr lang="en-US" dirty="0"/>
              <a:t>When multiplying decimals, pretend the decimals aren’t there and multiply them as whole numbers. Count how many decimal places you have in TOTAL in your question, this is the number of decimal places you should have in the final answer. So, if you are multiplying a 1 </a:t>
            </a:r>
            <a:r>
              <a:rPr lang="en-US" dirty="0" err="1"/>
              <a:t>d.p</a:t>
            </a:r>
            <a:r>
              <a:rPr lang="en-US" dirty="0"/>
              <a:t> number with a 2 </a:t>
            </a:r>
            <a:r>
              <a:rPr lang="en-US" dirty="0" err="1"/>
              <a:t>d.p</a:t>
            </a:r>
            <a:r>
              <a:rPr lang="en-US" dirty="0"/>
              <a:t> number then the answer should have 3 decimal places.</a:t>
            </a:r>
          </a:p>
          <a:p>
            <a:pPr algn="ctr"/>
            <a:endParaRPr lang="en-US" dirty="0"/>
          </a:p>
          <a:p>
            <a:pPr algn="ctr"/>
            <a:r>
              <a:rPr lang="en-US" dirty="0"/>
              <a:t>Example: 2.3 x 0.6</a:t>
            </a:r>
          </a:p>
          <a:p>
            <a:pPr algn="ctr"/>
            <a:r>
              <a:rPr lang="en-US" dirty="0"/>
              <a:t>Solve as whole 23 x 6 = 138</a:t>
            </a:r>
          </a:p>
          <a:p>
            <a:pPr algn="ctr"/>
            <a:r>
              <a:rPr lang="en-US" b="1" dirty="0">
                <a:solidFill>
                  <a:srgbClr val="FFFF00"/>
                </a:solidFill>
              </a:rPr>
              <a:t>Add the decimal 2.</a:t>
            </a:r>
            <a:r>
              <a:rPr lang="en-US" b="1" u="sng" dirty="0">
                <a:solidFill>
                  <a:srgbClr val="FFFF00"/>
                </a:solidFill>
              </a:rPr>
              <a:t>3</a:t>
            </a:r>
            <a:r>
              <a:rPr lang="en-US" b="1" dirty="0">
                <a:solidFill>
                  <a:srgbClr val="FFFF00"/>
                </a:solidFill>
              </a:rPr>
              <a:t> x 0.</a:t>
            </a:r>
            <a:r>
              <a:rPr lang="en-US" b="1" u="sng" dirty="0">
                <a:solidFill>
                  <a:srgbClr val="FFFF00"/>
                </a:solidFill>
              </a:rPr>
              <a:t>6</a:t>
            </a:r>
            <a:r>
              <a:rPr lang="en-US" b="1" dirty="0">
                <a:solidFill>
                  <a:srgbClr val="FFFF00"/>
                </a:solidFill>
              </a:rPr>
              <a:t> = 1.</a:t>
            </a:r>
            <a:r>
              <a:rPr lang="en-US" b="1" u="sng" dirty="0">
                <a:solidFill>
                  <a:srgbClr val="FFFF00"/>
                </a:solidFill>
              </a:rPr>
              <a:t>38</a:t>
            </a:r>
          </a:p>
        </p:txBody>
      </p:sp>
      <p:sp>
        <p:nvSpPr>
          <p:cNvPr id="6" name="Folded Corner 5"/>
          <p:cNvSpPr/>
          <p:nvPr/>
        </p:nvSpPr>
        <p:spPr>
          <a:xfrm>
            <a:off x="5615879" y="2142119"/>
            <a:ext cx="4824536" cy="396044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just"/>
            <a:r>
              <a:rPr lang="en-US" dirty="0"/>
              <a:t>When dividing decimals, turn the </a:t>
            </a:r>
            <a:r>
              <a:rPr lang="en-US" b="1" u="sng" dirty="0"/>
              <a:t>divisor</a:t>
            </a:r>
            <a:r>
              <a:rPr lang="en-US" dirty="0"/>
              <a:t> into a </a:t>
            </a:r>
            <a:r>
              <a:rPr lang="en-US" b="1" u="sng" dirty="0"/>
              <a:t>whole number </a:t>
            </a:r>
            <a:r>
              <a:rPr lang="en-US" dirty="0"/>
              <a:t>by multiplying  it by a base 10 number (10, 100, 1000…etc). Remember that you have to also multiply the divided with the same base number you used for the divisor. So if divisor was multiplied by 100, then the dividend must also be multiplied by 100.</a:t>
            </a:r>
          </a:p>
          <a:p>
            <a:pPr algn="ctr"/>
            <a:endParaRPr lang="en-US" dirty="0"/>
          </a:p>
          <a:p>
            <a:pPr algn="ctr"/>
            <a:r>
              <a:rPr lang="en-US" dirty="0"/>
              <a:t>Example: 0.028 ÷ 0.04</a:t>
            </a:r>
          </a:p>
          <a:p>
            <a:pPr algn="ctr"/>
            <a:r>
              <a:rPr lang="en-US" dirty="0"/>
              <a:t>Multiply both numbers by 100</a:t>
            </a:r>
          </a:p>
          <a:p>
            <a:pPr algn="ctr"/>
            <a:r>
              <a:rPr lang="en-US" b="1" dirty="0">
                <a:solidFill>
                  <a:srgbClr val="FFFF00"/>
                </a:solidFill>
              </a:rPr>
              <a:t>It will become 2.8 ÷ 4 = 0.7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linds(horizontal)">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linds(horizontal)">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E63D32-8FD6-44B5-BBA9-BD9C6EF21892}"/>
              </a:ext>
            </a:extLst>
          </p:cNvPr>
          <p:cNvSpPr>
            <a:spLocks noGrp="1"/>
          </p:cNvSpPr>
          <p:nvPr>
            <p:ph idx="1"/>
          </p:nvPr>
        </p:nvSpPr>
        <p:spPr>
          <a:xfrm>
            <a:off x="677333" y="424071"/>
            <a:ext cx="9036509" cy="702364"/>
          </a:xfrm>
        </p:spPr>
        <p:txBody>
          <a:bodyPr>
            <a:normAutofit/>
          </a:bodyPr>
          <a:lstStyle/>
          <a:p>
            <a:pPr marL="0" indent="0">
              <a:buNone/>
            </a:pPr>
            <a:r>
              <a:rPr lang="en-US" sz="3000" u="sng" dirty="0"/>
              <a:t>Examples:</a:t>
            </a:r>
          </a:p>
          <a:p>
            <a:endParaRPr lang="en-US" sz="2400" dirty="0"/>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551CD541-B658-4828-AA35-497B3E056330}"/>
                  </a:ext>
                </a:extLst>
              </p:cNvPr>
              <p:cNvSpPr txBox="1">
                <a:spLocks/>
              </p:cNvSpPr>
              <p:nvPr/>
            </p:nvSpPr>
            <p:spPr>
              <a:xfrm>
                <a:off x="536741" y="1313002"/>
                <a:ext cx="10489067"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78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4= </m:t>
                    </m:r>
                  </m:oMath>
                </a14:m>
                <a:endParaRPr lang="en-US" sz="2400" dirty="0"/>
              </a:p>
              <a:p>
                <a:pPr marL="0" indent="0" algn="just">
                  <a:buFont typeface="Wingdings 3" charset="2"/>
                  <a:buNone/>
                </a:pPr>
                <a:endParaRPr lang="en-US" sz="2400" dirty="0"/>
              </a:p>
            </p:txBody>
          </p:sp>
        </mc:Choice>
        <mc:Fallback xmlns="">
          <p:sp>
            <p:nvSpPr>
              <p:cNvPr id="4" name="Content Placeholder 2">
                <a:extLst>
                  <a:ext uri="{FF2B5EF4-FFF2-40B4-BE49-F238E27FC236}">
                    <a16:creationId xmlns:a16="http://schemas.microsoft.com/office/drawing/2014/main" id="{551CD541-B658-4828-AA35-497B3E056330}"/>
                  </a:ext>
                </a:extLst>
              </p:cNvPr>
              <p:cNvSpPr txBox="1">
                <a:spLocks noRot="1" noChangeAspect="1" noMove="1" noResize="1" noEditPoints="1" noAdjustHandles="1" noChangeArrowheads="1" noChangeShapeType="1" noTextEdit="1"/>
              </p:cNvSpPr>
              <p:nvPr/>
            </p:nvSpPr>
            <p:spPr>
              <a:xfrm>
                <a:off x="536741" y="1313002"/>
                <a:ext cx="10489067" cy="1045886"/>
              </a:xfrm>
              <a:prstGeom prst="rect">
                <a:avLst/>
              </a:prstGeom>
              <a:blipFill>
                <a:blip r:embed="rId2"/>
                <a:stretch>
                  <a:fillRect l="-465" t="-465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1EC246AC-E5C8-4B7C-8D37-09B04F541375}"/>
                  </a:ext>
                </a:extLst>
              </p:cNvPr>
              <p:cNvSpPr txBox="1">
                <a:spLocks/>
              </p:cNvSpPr>
              <p:nvPr/>
            </p:nvSpPr>
            <p:spPr>
              <a:xfrm>
                <a:off x="536740" y="2545455"/>
                <a:ext cx="10489067"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25.7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5= </m:t>
                    </m:r>
                  </m:oMath>
                </a14:m>
                <a:endParaRPr lang="en-US" sz="2400" dirty="0"/>
              </a:p>
              <a:p>
                <a:pPr marL="0" indent="0" algn="just">
                  <a:buFont typeface="Wingdings 3" charset="2"/>
                  <a:buNone/>
                </a:pPr>
                <a:endParaRPr lang="en-US" sz="2400" dirty="0"/>
              </a:p>
            </p:txBody>
          </p:sp>
        </mc:Choice>
        <mc:Fallback xmlns="">
          <p:sp>
            <p:nvSpPr>
              <p:cNvPr id="5" name="Content Placeholder 2">
                <a:extLst>
                  <a:ext uri="{FF2B5EF4-FFF2-40B4-BE49-F238E27FC236}">
                    <a16:creationId xmlns:a16="http://schemas.microsoft.com/office/drawing/2014/main" id="{1EC246AC-E5C8-4B7C-8D37-09B04F541375}"/>
                  </a:ext>
                </a:extLst>
              </p:cNvPr>
              <p:cNvSpPr txBox="1">
                <a:spLocks noRot="1" noChangeAspect="1" noMove="1" noResize="1" noEditPoints="1" noAdjustHandles="1" noChangeArrowheads="1" noChangeShapeType="1" noTextEdit="1"/>
              </p:cNvSpPr>
              <p:nvPr/>
            </p:nvSpPr>
            <p:spPr>
              <a:xfrm>
                <a:off x="536740" y="2545455"/>
                <a:ext cx="10489067" cy="1045886"/>
              </a:xfrm>
              <a:prstGeom prst="rect">
                <a:avLst/>
              </a:prstGeom>
              <a:blipFill>
                <a:blip r:embed="rId3"/>
                <a:stretch>
                  <a:fillRect l="-465" t="-46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E8ED78BC-00FD-402D-B208-C220B0C6D099}"/>
                  </a:ext>
                </a:extLst>
              </p:cNvPr>
              <p:cNvSpPr txBox="1">
                <a:spLocks/>
              </p:cNvSpPr>
              <p:nvPr/>
            </p:nvSpPr>
            <p:spPr>
              <a:xfrm>
                <a:off x="536739" y="3777908"/>
                <a:ext cx="10489067"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34.2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0.2= </m:t>
                    </m:r>
                  </m:oMath>
                </a14:m>
                <a:endParaRPr lang="en-US" sz="2400" dirty="0"/>
              </a:p>
              <a:p>
                <a:pPr marL="0" indent="0" algn="just">
                  <a:buFont typeface="Wingdings 3" charset="2"/>
                  <a:buNone/>
                </a:pPr>
                <a:endParaRPr lang="en-US" sz="2400" dirty="0"/>
              </a:p>
            </p:txBody>
          </p:sp>
        </mc:Choice>
        <mc:Fallback xmlns="">
          <p:sp>
            <p:nvSpPr>
              <p:cNvPr id="6" name="Content Placeholder 2">
                <a:extLst>
                  <a:ext uri="{FF2B5EF4-FFF2-40B4-BE49-F238E27FC236}">
                    <a16:creationId xmlns:a16="http://schemas.microsoft.com/office/drawing/2014/main" id="{E8ED78BC-00FD-402D-B208-C220B0C6D099}"/>
                  </a:ext>
                </a:extLst>
              </p:cNvPr>
              <p:cNvSpPr txBox="1">
                <a:spLocks noRot="1" noChangeAspect="1" noMove="1" noResize="1" noEditPoints="1" noAdjustHandles="1" noChangeArrowheads="1" noChangeShapeType="1" noTextEdit="1"/>
              </p:cNvSpPr>
              <p:nvPr/>
            </p:nvSpPr>
            <p:spPr>
              <a:xfrm>
                <a:off x="536739" y="3777908"/>
                <a:ext cx="10489067" cy="1045886"/>
              </a:xfrm>
              <a:prstGeom prst="rect">
                <a:avLst/>
              </a:prstGeom>
              <a:blipFill>
                <a:blip r:embed="rId4"/>
                <a:stretch>
                  <a:fillRect l="-465" t="-46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5CECBEBC-AE41-42B5-B403-5B59961D0F6F}"/>
                  </a:ext>
                </a:extLst>
              </p:cNvPr>
              <p:cNvSpPr txBox="1">
                <a:spLocks/>
              </p:cNvSpPr>
              <p:nvPr/>
            </p:nvSpPr>
            <p:spPr>
              <a:xfrm>
                <a:off x="536738" y="4877842"/>
                <a:ext cx="2590775" cy="104588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54.32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0.04= </m:t>
                    </m:r>
                  </m:oMath>
                </a14:m>
                <a:endParaRPr lang="en-US" sz="2400" dirty="0"/>
              </a:p>
              <a:p>
                <a:pPr marL="0" indent="0" algn="just">
                  <a:buFont typeface="Wingdings 3" charset="2"/>
                  <a:buNone/>
                </a:pPr>
                <a:endParaRPr lang="en-US" sz="2400" dirty="0"/>
              </a:p>
            </p:txBody>
          </p:sp>
        </mc:Choice>
        <mc:Fallback xmlns="">
          <p:sp>
            <p:nvSpPr>
              <p:cNvPr id="7" name="Content Placeholder 2">
                <a:extLst>
                  <a:ext uri="{FF2B5EF4-FFF2-40B4-BE49-F238E27FC236}">
                    <a16:creationId xmlns:a16="http://schemas.microsoft.com/office/drawing/2014/main" id="{5CECBEBC-AE41-42B5-B403-5B59961D0F6F}"/>
                  </a:ext>
                </a:extLst>
              </p:cNvPr>
              <p:cNvSpPr txBox="1">
                <a:spLocks noRot="1" noChangeAspect="1" noMove="1" noResize="1" noEditPoints="1" noAdjustHandles="1" noChangeArrowheads="1" noChangeShapeType="1" noTextEdit="1"/>
              </p:cNvSpPr>
              <p:nvPr/>
            </p:nvSpPr>
            <p:spPr>
              <a:xfrm>
                <a:off x="536738" y="4877842"/>
                <a:ext cx="2590775" cy="1045886"/>
              </a:xfrm>
              <a:prstGeom prst="rect">
                <a:avLst/>
              </a:prstGeom>
              <a:blipFill>
                <a:blip r:embed="rId5"/>
                <a:stretch>
                  <a:fillRect l="-1882" t="-4651"/>
                </a:stretch>
              </a:blipFill>
            </p:spPr>
            <p:txBody>
              <a:bodyPr/>
              <a:lstStyle/>
              <a:p>
                <a:r>
                  <a:rPr lang="en-US">
                    <a:noFill/>
                  </a:rPr>
                  <a:t> </a:t>
                </a:r>
              </a:p>
            </p:txBody>
          </p:sp>
        </mc:Fallback>
      </mc:AlternateContent>
      <p:sp>
        <p:nvSpPr>
          <p:cNvPr id="8" name="Content Placeholder 2">
            <a:extLst>
              <a:ext uri="{FF2B5EF4-FFF2-40B4-BE49-F238E27FC236}">
                <a16:creationId xmlns:a16="http://schemas.microsoft.com/office/drawing/2014/main" id="{F85980DC-C725-4375-85D5-4E9BAB8CE4F2}"/>
              </a:ext>
            </a:extLst>
          </p:cNvPr>
          <p:cNvSpPr txBox="1">
            <a:spLocks/>
          </p:cNvSpPr>
          <p:nvPr/>
        </p:nvSpPr>
        <p:spPr>
          <a:xfrm>
            <a:off x="2213142" y="1326254"/>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19.5</a:t>
            </a:r>
          </a:p>
          <a:p>
            <a:pPr marL="0" indent="0" algn="just">
              <a:buFont typeface="Wingdings 3" charset="2"/>
              <a:buNone/>
            </a:pPr>
            <a:endParaRPr lang="en-US" sz="2400" dirty="0"/>
          </a:p>
        </p:txBody>
      </p:sp>
      <p:sp>
        <p:nvSpPr>
          <p:cNvPr id="9" name="Content Placeholder 2">
            <a:extLst>
              <a:ext uri="{FF2B5EF4-FFF2-40B4-BE49-F238E27FC236}">
                <a16:creationId xmlns:a16="http://schemas.microsoft.com/office/drawing/2014/main" id="{9D5E40A7-DBFA-4A82-A38A-ED63117B1666}"/>
              </a:ext>
            </a:extLst>
          </p:cNvPr>
          <p:cNvSpPr txBox="1">
            <a:spLocks/>
          </p:cNvSpPr>
          <p:nvPr/>
        </p:nvSpPr>
        <p:spPr>
          <a:xfrm>
            <a:off x="2431803" y="2533241"/>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5.14</a:t>
            </a:r>
          </a:p>
          <a:p>
            <a:pPr marL="0" indent="0" algn="just">
              <a:buFont typeface="Wingdings 3" charset="2"/>
              <a:buNone/>
            </a:pPr>
            <a:endParaRPr lang="en-US" sz="2400" dirty="0"/>
          </a:p>
        </p:txBody>
      </p:sp>
      <p:sp>
        <p:nvSpPr>
          <p:cNvPr id="10" name="Content Placeholder 2">
            <a:extLst>
              <a:ext uri="{FF2B5EF4-FFF2-40B4-BE49-F238E27FC236}">
                <a16:creationId xmlns:a16="http://schemas.microsoft.com/office/drawing/2014/main" id="{40D5ADE2-6426-4D13-98E8-3C4B0777FFE3}"/>
              </a:ext>
            </a:extLst>
          </p:cNvPr>
          <p:cNvSpPr txBox="1">
            <a:spLocks/>
          </p:cNvSpPr>
          <p:nvPr/>
        </p:nvSpPr>
        <p:spPr>
          <a:xfrm>
            <a:off x="2670344" y="3777908"/>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171</a:t>
            </a:r>
          </a:p>
          <a:p>
            <a:pPr marL="0" indent="0" algn="just">
              <a:buFont typeface="Wingdings 3" charset="2"/>
              <a:buNone/>
            </a:pPr>
            <a:endParaRPr lang="en-US" sz="2400" dirty="0"/>
          </a:p>
        </p:txBody>
      </p:sp>
      <p:sp>
        <p:nvSpPr>
          <p:cNvPr id="11" name="Content Placeholder 2">
            <a:extLst>
              <a:ext uri="{FF2B5EF4-FFF2-40B4-BE49-F238E27FC236}">
                <a16:creationId xmlns:a16="http://schemas.microsoft.com/office/drawing/2014/main" id="{B18D483A-BC04-43D8-9D2C-24FC96BC91FD}"/>
              </a:ext>
            </a:extLst>
          </p:cNvPr>
          <p:cNvSpPr txBox="1">
            <a:spLocks/>
          </p:cNvSpPr>
          <p:nvPr/>
        </p:nvSpPr>
        <p:spPr>
          <a:xfrm>
            <a:off x="2988394" y="4880955"/>
            <a:ext cx="2067312" cy="449537"/>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2400" dirty="0"/>
              <a:t>1358</a:t>
            </a:r>
          </a:p>
          <a:p>
            <a:pPr marL="0" indent="0" algn="just">
              <a:buFont typeface="Wingdings 3" charset="2"/>
              <a:buNone/>
            </a:pPr>
            <a:endParaRPr lang="en-US" sz="2400" dirty="0"/>
          </a:p>
        </p:txBody>
      </p:sp>
      <p:grpSp>
        <p:nvGrpSpPr>
          <p:cNvPr id="12" name="Group 11">
            <a:extLst>
              <a:ext uri="{FF2B5EF4-FFF2-40B4-BE49-F238E27FC236}">
                <a16:creationId xmlns:a16="http://schemas.microsoft.com/office/drawing/2014/main" id="{7495EF86-B052-48FB-BEDF-4D52C521338E}"/>
              </a:ext>
            </a:extLst>
          </p:cNvPr>
          <p:cNvGrpSpPr/>
          <p:nvPr/>
        </p:nvGrpSpPr>
        <p:grpSpPr>
          <a:xfrm>
            <a:off x="6679067" y="4506625"/>
            <a:ext cx="5049078" cy="1561985"/>
            <a:chOff x="4507775" y="6383005"/>
            <a:chExt cx="4030316" cy="2071620"/>
          </a:xfrm>
        </p:grpSpPr>
        <p:sp>
          <p:nvSpPr>
            <p:cNvPr id="13" name="TextBox 12">
              <a:extLst>
                <a:ext uri="{FF2B5EF4-FFF2-40B4-BE49-F238E27FC236}">
                  <a16:creationId xmlns:a16="http://schemas.microsoft.com/office/drawing/2014/main" id="{05DF527A-1D96-4DAC-8567-240A5EC94996}"/>
                </a:ext>
              </a:extLst>
            </p:cNvPr>
            <p:cNvSpPr txBox="1"/>
            <p:nvPr/>
          </p:nvSpPr>
          <p:spPr>
            <a:xfrm>
              <a:off x="5512021" y="6383005"/>
              <a:ext cx="3026070" cy="2071620"/>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140 Ex.9A: Q1, Q2(</a:t>
              </a:r>
              <a:r>
                <a:rPr lang="en-US" sz="1600" dirty="0" err="1"/>
                <a:t>b,d,f,h,j</a:t>
              </a:r>
              <a:r>
                <a:rPr lang="en-US" sz="1600" dirty="0"/>
                <a:t>), Q3, Q4, Q6, Q7(</a:t>
              </a:r>
              <a:r>
                <a:rPr lang="en-US" sz="1600" dirty="0" err="1"/>
                <a:t>c,e,h,L,m,q,r</a:t>
              </a:r>
              <a:r>
                <a:rPr lang="en-US" sz="1600" dirty="0"/>
                <a:t>), Q9, Q10(</a:t>
              </a:r>
              <a:r>
                <a:rPr lang="en-US" sz="1600" dirty="0" err="1"/>
                <a:t>a,b,c</a:t>
              </a:r>
              <a:r>
                <a:rPr lang="en-US" sz="1600" dirty="0"/>
                <a:t>), Q12</a:t>
              </a:r>
            </a:p>
          </p:txBody>
        </p:sp>
        <p:pic>
          <p:nvPicPr>
            <p:cNvPr id="14" name="Picture 6" descr="https://images.clipartof.com/Clipart-Of-A-Yellow-Smiley-Face-Emoji-Solving-Math-Problems-Royalty-Free-Vector-Illustration-10241478907.jpg">
              <a:extLst>
                <a:ext uri="{FF2B5EF4-FFF2-40B4-BE49-F238E27FC236}">
                  <a16:creationId xmlns:a16="http://schemas.microsoft.com/office/drawing/2014/main" id="{DFE32D82-89BB-4374-AE9B-801103B02A4C}"/>
                </a:ext>
              </a:extLst>
            </p:cNvPr>
            <p:cNvPicPr>
              <a:picLocks noChangeAspect="1" noChangeArrowheads="1"/>
            </p:cNvPicPr>
            <p:nvPr/>
          </p:nvPicPr>
          <p:blipFill>
            <a:blip r:embed="rId6" cstate="print"/>
            <a:srcRect t="4586"/>
            <a:stretch>
              <a:fillRect/>
            </a:stretch>
          </p:blipFill>
          <p:spPr bwMode="auto">
            <a:xfrm>
              <a:off x="4507775" y="6721412"/>
              <a:ext cx="1004246" cy="1094419"/>
            </a:xfrm>
            <a:prstGeom prst="rect">
              <a:avLst/>
            </a:prstGeom>
            <a:noFill/>
          </p:spPr>
        </p:pic>
      </p:grpSp>
      <p:grpSp>
        <p:nvGrpSpPr>
          <p:cNvPr id="15" name="Group 14">
            <a:extLst>
              <a:ext uri="{FF2B5EF4-FFF2-40B4-BE49-F238E27FC236}">
                <a16:creationId xmlns:a16="http://schemas.microsoft.com/office/drawing/2014/main" id="{D6CE054F-69DF-4E21-9D6B-80BE0F0058D7}"/>
              </a:ext>
            </a:extLst>
          </p:cNvPr>
          <p:cNvGrpSpPr/>
          <p:nvPr/>
        </p:nvGrpSpPr>
        <p:grpSpPr>
          <a:xfrm>
            <a:off x="6679067" y="5802034"/>
            <a:ext cx="5049078" cy="881559"/>
            <a:chOff x="4507775" y="6646645"/>
            <a:chExt cx="4030316" cy="1169186"/>
          </a:xfrm>
        </p:grpSpPr>
        <p:sp>
          <p:nvSpPr>
            <p:cNvPr id="16" name="TextBox 15">
              <a:extLst>
                <a:ext uri="{FF2B5EF4-FFF2-40B4-BE49-F238E27FC236}">
                  <a16:creationId xmlns:a16="http://schemas.microsoft.com/office/drawing/2014/main" id="{35B27358-C0AE-4BD3-9465-19A7CE4296B5}"/>
                </a:ext>
              </a:extLst>
            </p:cNvPr>
            <p:cNvSpPr txBox="1"/>
            <p:nvPr/>
          </p:nvSpPr>
          <p:spPr>
            <a:xfrm>
              <a:off x="5512021" y="6646645"/>
              <a:ext cx="3026070" cy="1102129"/>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141 Ex.9B: Q1, Q3(</a:t>
              </a:r>
              <a:r>
                <a:rPr lang="en-US" sz="1600" dirty="0" err="1"/>
                <a:t>c,d,e</a:t>
              </a:r>
              <a:r>
                <a:rPr lang="en-US" sz="1600" dirty="0"/>
                <a:t>), Q4(</a:t>
              </a:r>
              <a:r>
                <a:rPr lang="en-US" sz="1600" dirty="0" err="1"/>
                <a:t>a,b,c,g</a:t>
              </a:r>
              <a:r>
                <a:rPr lang="en-US" sz="1600" dirty="0"/>
                <a:t>),Q5(</a:t>
              </a:r>
              <a:r>
                <a:rPr lang="en-US" sz="1600" dirty="0" err="1"/>
                <a:t>a,c</a:t>
              </a:r>
              <a:r>
                <a:rPr lang="en-US" sz="1600" dirty="0"/>
                <a:t>), Q6, Q7</a:t>
              </a:r>
            </a:p>
          </p:txBody>
        </p:sp>
        <p:pic>
          <p:nvPicPr>
            <p:cNvPr id="17" name="Picture 6" descr="https://images.clipartof.com/Clipart-Of-A-Yellow-Smiley-Face-Emoji-Solving-Math-Problems-Royalty-Free-Vector-Illustration-10241478907.jpg">
              <a:extLst>
                <a:ext uri="{FF2B5EF4-FFF2-40B4-BE49-F238E27FC236}">
                  <a16:creationId xmlns:a16="http://schemas.microsoft.com/office/drawing/2014/main" id="{244D89EE-7979-4371-B795-47ED9CB757F9}"/>
                </a:ext>
              </a:extLst>
            </p:cNvPr>
            <p:cNvPicPr>
              <a:picLocks noChangeAspect="1" noChangeArrowheads="1"/>
            </p:cNvPicPr>
            <p:nvPr/>
          </p:nvPicPr>
          <p:blipFill>
            <a:blip r:embed="rId6" cstate="print"/>
            <a:srcRect t="4586"/>
            <a:stretch>
              <a:fillRect/>
            </a:stretch>
          </p:blipFill>
          <p:spPr bwMode="auto">
            <a:xfrm>
              <a:off x="4507775" y="6721412"/>
              <a:ext cx="1004246" cy="1094419"/>
            </a:xfrm>
            <a:prstGeom prst="rect">
              <a:avLst/>
            </a:prstGeom>
            <a:noFill/>
          </p:spPr>
        </p:pic>
      </p:grpSp>
    </p:spTree>
    <p:extLst>
      <p:ext uri="{BB962C8B-B14F-4D97-AF65-F5344CB8AC3E}">
        <p14:creationId xmlns:p14="http://schemas.microsoft.com/office/powerpoint/2010/main" val="137083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 calcmode="lin" valueType="num">
                                      <p:cBhvr additive="base">
                                        <p:cTn id="18"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 calcmode="lin" valueType="num">
                                      <p:cBhvr additive="base">
                                        <p:cTn id="30"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8">
                                            <p:txEl>
                                              <p:pRg st="0" end="0"/>
                                            </p:txEl>
                                          </p:spTgt>
                                        </p:tgtEl>
                                        <p:attrNameLst>
                                          <p:attrName>style.visibility</p:attrName>
                                        </p:attrNameLst>
                                      </p:cBhvr>
                                      <p:to>
                                        <p:strVal val="visible"/>
                                      </p:to>
                                    </p:set>
                                    <p:anim calcmode="lin" valueType="num">
                                      <p:cBhvr additive="base">
                                        <p:cTn id="36"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 calcmode="lin" valueType="num">
                                      <p:cBhvr additive="base">
                                        <p:cTn id="42"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0">
                                            <p:txEl>
                                              <p:pRg st="0" end="0"/>
                                            </p:txEl>
                                          </p:spTgt>
                                        </p:tgtEl>
                                        <p:attrNameLst>
                                          <p:attrName>style.visibility</p:attrName>
                                        </p:attrNameLst>
                                      </p:cBhvr>
                                      <p:to>
                                        <p:strVal val="visible"/>
                                      </p:to>
                                    </p:set>
                                    <p:anim calcmode="lin" valueType="num">
                                      <p:cBhvr additive="base">
                                        <p:cTn id="48"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1">
                                            <p:txEl>
                                              <p:pRg st="0" end="0"/>
                                            </p:txEl>
                                          </p:spTgt>
                                        </p:tgtEl>
                                        <p:attrNameLst>
                                          <p:attrName>style.visibility</p:attrName>
                                        </p:attrNameLst>
                                      </p:cBhvr>
                                      <p:to>
                                        <p:strVal val="visible"/>
                                      </p:to>
                                    </p:set>
                                    <p:anim calcmode="lin" valueType="num">
                                      <p:cBhvr additive="base">
                                        <p:cTn id="54"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additive="base">
                                        <p:cTn id="66" dur="500" fill="hold"/>
                                        <p:tgtEl>
                                          <p:spTgt spid="15"/>
                                        </p:tgtEl>
                                        <p:attrNameLst>
                                          <p:attrName>ppt_x</p:attrName>
                                        </p:attrNameLst>
                                      </p:cBhvr>
                                      <p:tavLst>
                                        <p:tav tm="0">
                                          <p:val>
                                            <p:strVal val="#ppt_x"/>
                                          </p:val>
                                        </p:tav>
                                        <p:tav tm="100000">
                                          <p:val>
                                            <p:strVal val="#ppt_x"/>
                                          </p:val>
                                        </p:tav>
                                      </p:tavLst>
                                    </p:anim>
                                    <p:anim calcmode="lin" valueType="num">
                                      <p:cBhvr additive="base">
                                        <p:cTn id="6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P spid="7" grpId="0" build="p"/>
      <p:bldP spid="8" grpId="0" build="p"/>
      <p:bldP spid="9" grpId="0" build="p"/>
      <p:bldP spid="10" grpId="0" build="p"/>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increase and decrease</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2" y="1458776"/>
            <a:ext cx="10489067" cy="1045886"/>
          </a:xfrm>
        </p:spPr>
        <p:txBody>
          <a:bodyPr>
            <a:noAutofit/>
          </a:bodyPr>
          <a:lstStyle/>
          <a:p>
            <a:pPr algn="just"/>
            <a:r>
              <a:rPr lang="en-US" sz="2400" dirty="0"/>
              <a:t>A percentage increase means that something increase in value, whereas a percentage decrease means that something decreased in value.</a:t>
            </a:r>
          </a:p>
          <a:p>
            <a:pPr marL="0" indent="0" algn="just">
              <a:buNone/>
            </a:pPr>
            <a:endParaRPr lang="en-US" sz="2400" dirty="0"/>
          </a:p>
        </p:txBody>
      </p:sp>
      <p:sp>
        <p:nvSpPr>
          <p:cNvPr id="9" name="Rectangle 8">
            <a:extLst>
              <a:ext uri="{FF2B5EF4-FFF2-40B4-BE49-F238E27FC236}">
                <a16:creationId xmlns:a16="http://schemas.microsoft.com/office/drawing/2014/main" id="{AA8E5E1A-CE39-4484-BFF2-D2172C1B2DCA}"/>
              </a:ext>
            </a:extLst>
          </p:cNvPr>
          <p:cNvSpPr/>
          <p:nvPr/>
        </p:nvSpPr>
        <p:spPr>
          <a:xfrm>
            <a:off x="74558" y="6474578"/>
            <a:ext cx="5458225" cy="369332"/>
          </a:xfrm>
          <a:prstGeom prst="rect">
            <a:avLst/>
          </a:prstGeom>
        </p:spPr>
        <p:txBody>
          <a:bodyPr wrap="none">
            <a:spAutoFit/>
          </a:bodyPr>
          <a:lstStyle/>
          <a:p>
            <a:r>
              <a:rPr lang="en-US" dirty="0">
                <a:hlinkClick r:id="rId2"/>
              </a:rPr>
              <a:t>https://www.youtube.com/watch?v=wtrA3hpzY_A</a:t>
            </a:r>
            <a:r>
              <a:rPr lang="en-US" dirty="0"/>
              <a:t> </a:t>
            </a:r>
          </a:p>
        </p:txBody>
      </p:sp>
      <p:sp>
        <p:nvSpPr>
          <p:cNvPr id="10" name="Content Placeholder 2">
            <a:extLst>
              <a:ext uri="{FF2B5EF4-FFF2-40B4-BE49-F238E27FC236}">
                <a16:creationId xmlns:a16="http://schemas.microsoft.com/office/drawing/2014/main" id="{F04ED74A-F5A1-4168-BF82-24431BE48EC4}"/>
              </a:ext>
            </a:extLst>
          </p:cNvPr>
          <p:cNvSpPr txBox="1">
            <a:spLocks/>
          </p:cNvSpPr>
          <p:nvPr/>
        </p:nvSpPr>
        <p:spPr>
          <a:xfrm>
            <a:off x="318080" y="2645641"/>
            <a:ext cx="11078789" cy="60772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400" dirty="0"/>
              <a:t>An increase means there’s </a:t>
            </a:r>
            <a:r>
              <a:rPr lang="en-US" sz="2400" b="1" u="sng" dirty="0"/>
              <a:t>addition</a:t>
            </a:r>
            <a:r>
              <a:rPr lang="en-US" sz="2400" dirty="0"/>
              <a:t>, a decrease means there’s</a:t>
            </a:r>
            <a:r>
              <a:rPr lang="en-US" sz="2400" b="1" u="sng" dirty="0"/>
              <a:t> subtraction</a:t>
            </a:r>
            <a:r>
              <a:rPr lang="en-US" sz="2400" dirty="0"/>
              <a:t>.</a:t>
            </a:r>
          </a:p>
        </p:txBody>
      </p:sp>
      <p:sp>
        <p:nvSpPr>
          <p:cNvPr id="11" name="Content Placeholder 2">
            <a:extLst>
              <a:ext uri="{FF2B5EF4-FFF2-40B4-BE49-F238E27FC236}">
                <a16:creationId xmlns:a16="http://schemas.microsoft.com/office/drawing/2014/main" id="{85FADCCC-26EF-403D-81A7-6A7F50AACD73}"/>
              </a:ext>
            </a:extLst>
          </p:cNvPr>
          <p:cNvSpPr txBox="1">
            <a:spLocks/>
          </p:cNvSpPr>
          <p:nvPr/>
        </p:nvSpPr>
        <p:spPr>
          <a:xfrm>
            <a:off x="1086678" y="3241151"/>
            <a:ext cx="4161183" cy="3007249"/>
          </a:xfrm>
          <a:prstGeom prst="rect">
            <a:avLst/>
          </a:prstGeom>
          <a:ln w="38100">
            <a:solidFill>
              <a:schemeClr val="tx1">
                <a:lumMod val="75000"/>
                <a:lumOff val="25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dirty="0">
                <a:solidFill>
                  <a:schemeClr val="accent1">
                    <a:lumMod val="50000"/>
                  </a:schemeClr>
                </a:solidFill>
              </a:rPr>
              <a:t>Other Keywords for increase:</a:t>
            </a:r>
          </a:p>
          <a:p>
            <a:pPr algn="ctr">
              <a:buFont typeface="Wingdings" panose="05000000000000000000" pitchFamily="2" charset="2"/>
              <a:buChar char="v"/>
            </a:pPr>
            <a:r>
              <a:rPr lang="en-US" sz="2400" dirty="0"/>
              <a:t>Went up</a:t>
            </a:r>
          </a:p>
          <a:p>
            <a:pPr algn="ctr">
              <a:buFont typeface="Wingdings" panose="05000000000000000000" pitchFamily="2" charset="2"/>
              <a:buChar char="v"/>
            </a:pPr>
            <a:r>
              <a:rPr lang="en-US" sz="2400" dirty="0"/>
              <a:t>Added</a:t>
            </a:r>
          </a:p>
          <a:p>
            <a:pPr algn="ctr">
              <a:buFont typeface="Wingdings" panose="05000000000000000000" pitchFamily="2" charset="2"/>
              <a:buChar char="v"/>
            </a:pPr>
            <a:r>
              <a:rPr lang="en-US" sz="2400" dirty="0"/>
              <a:t>Raised</a:t>
            </a:r>
          </a:p>
          <a:p>
            <a:pPr algn="ctr">
              <a:buFont typeface="Wingdings" panose="05000000000000000000" pitchFamily="2" charset="2"/>
              <a:buChar char="v"/>
            </a:pPr>
            <a:r>
              <a:rPr lang="en-US" sz="2400" dirty="0"/>
              <a:t>More</a:t>
            </a:r>
          </a:p>
          <a:p>
            <a:pPr algn="ctr">
              <a:buFont typeface="Wingdings" panose="05000000000000000000" pitchFamily="2" charset="2"/>
              <a:buChar char="v"/>
            </a:pPr>
            <a:endParaRPr lang="en-US" sz="2400" dirty="0"/>
          </a:p>
        </p:txBody>
      </p:sp>
      <p:sp>
        <p:nvSpPr>
          <p:cNvPr id="12" name="Content Placeholder 2">
            <a:extLst>
              <a:ext uri="{FF2B5EF4-FFF2-40B4-BE49-F238E27FC236}">
                <a16:creationId xmlns:a16="http://schemas.microsoft.com/office/drawing/2014/main" id="{CAB073D2-1059-465C-8BCB-0EA93DEEA569}"/>
              </a:ext>
            </a:extLst>
          </p:cNvPr>
          <p:cNvSpPr txBox="1">
            <a:spLocks/>
          </p:cNvSpPr>
          <p:nvPr/>
        </p:nvSpPr>
        <p:spPr>
          <a:xfrm>
            <a:off x="5532783" y="3267655"/>
            <a:ext cx="4287080" cy="2951829"/>
          </a:xfrm>
          <a:prstGeom prst="rect">
            <a:avLst/>
          </a:prstGeom>
          <a:ln w="38100">
            <a:solidFill>
              <a:schemeClr val="tx1">
                <a:lumMod val="75000"/>
                <a:lumOff val="25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en-US" sz="2400" dirty="0">
                <a:solidFill>
                  <a:schemeClr val="accent1">
                    <a:lumMod val="50000"/>
                  </a:schemeClr>
                </a:solidFill>
              </a:rPr>
              <a:t>Other Keywords for decrease:</a:t>
            </a:r>
          </a:p>
          <a:p>
            <a:pPr algn="ctr">
              <a:buFont typeface="Wingdings" panose="05000000000000000000" pitchFamily="2" charset="2"/>
              <a:buChar char="v"/>
            </a:pPr>
            <a:r>
              <a:rPr lang="en-US" sz="2400" dirty="0"/>
              <a:t>Went down</a:t>
            </a:r>
          </a:p>
          <a:p>
            <a:pPr algn="ctr">
              <a:buFont typeface="Wingdings" panose="05000000000000000000" pitchFamily="2" charset="2"/>
              <a:buChar char="v"/>
            </a:pPr>
            <a:r>
              <a:rPr lang="en-US" sz="2400" dirty="0"/>
              <a:t>subtracted</a:t>
            </a:r>
          </a:p>
          <a:p>
            <a:pPr algn="ctr">
              <a:buFont typeface="Wingdings" panose="05000000000000000000" pitchFamily="2" charset="2"/>
              <a:buChar char="v"/>
            </a:pPr>
            <a:r>
              <a:rPr lang="en-US" sz="2400" dirty="0"/>
              <a:t>Reduced</a:t>
            </a:r>
          </a:p>
          <a:p>
            <a:pPr algn="ctr">
              <a:buFont typeface="Wingdings" panose="05000000000000000000" pitchFamily="2" charset="2"/>
              <a:buChar char="v"/>
            </a:pPr>
            <a:r>
              <a:rPr lang="en-US" sz="2400" dirty="0"/>
              <a:t>Loss / Less</a:t>
            </a:r>
          </a:p>
          <a:p>
            <a:pPr algn="ctr">
              <a:buFont typeface="Wingdings" panose="05000000000000000000" pitchFamily="2" charset="2"/>
              <a:buChar char="v"/>
            </a:pPr>
            <a:r>
              <a:rPr lang="en-US" sz="2400" dirty="0"/>
              <a:t>Sale </a:t>
            </a:r>
          </a:p>
          <a:p>
            <a:pPr algn="ctr">
              <a:buFont typeface="Wingdings" panose="05000000000000000000" pitchFamily="2" charset="2"/>
              <a:buChar char="v"/>
            </a:pPr>
            <a:endParaRPr lang="en-US" sz="2400" dirty="0"/>
          </a:p>
        </p:txBody>
      </p:sp>
    </p:spTree>
    <p:extLst>
      <p:ext uri="{BB962C8B-B14F-4D97-AF65-F5344CB8AC3E}">
        <p14:creationId xmlns:p14="http://schemas.microsoft.com/office/powerpoint/2010/main" val="6175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anim calcmode="lin" valueType="num">
                                      <p:cBhvr additive="base">
                                        <p:cTn id="19"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P spid="10" grpId="0" build="p"/>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increase</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2" y="1458776"/>
            <a:ext cx="10489067" cy="1045886"/>
          </a:xfrm>
        </p:spPr>
        <p:txBody>
          <a:bodyPr>
            <a:noAutofit/>
          </a:bodyPr>
          <a:lstStyle/>
          <a:p>
            <a:pPr algn="just"/>
            <a:r>
              <a:rPr lang="en-US" sz="2400" dirty="0"/>
              <a:t>The full value of anything is always 100%. So if there is a percentage increase, the new percentage will be more than 100%.</a:t>
            </a:r>
          </a:p>
          <a:p>
            <a:pPr marL="0" indent="0" algn="just">
              <a:buNone/>
            </a:pPr>
            <a:endParaRPr lang="en-US" sz="2400" dirty="0"/>
          </a:p>
        </p:txBody>
      </p:sp>
      <p:grpSp>
        <p:nvGrpSpPr>
          <p:cNvPr id="17" name="Group 16">
            <a:extLst>
              <a:ext uri="{FF2B5EF4-FFF2-40B4-BE49-F238E27FC236}">
                <a16:creationId xmlns:a16="http://schemas.microsoft.com/office/drawing/2014/main" id="{0F2370E5-9C44-4E46-8EA9-2B2E6321FEF9}"/>
              </a:ext>
            </a:extLst>
          </p:cNvPr>
          <p:cNvGrpSpPr/>
          <p:nvPr/>
        </p:nvGrpSpPr>
        <p:grpSpPr>
          <a:xfrm>
            <a:off x="417472" y="2855549"/>
            <a:ext cx="4393067" cy="2405569"/>
            <a:chOff x="417472" y="2524239"/>
            <a:chExt cx="4393067" cy="2405569"/>
          </a:xfrm>
        </p:grpSpPr>
        <p:sp>
          <p:nvSpPr>
            <p:cNvPr id="13" name="Content Placeholder 2">
              <a:extLst>
                <a:ext uri="{FF2B5EF4-FFF2-40B4-BE49-F238E27FC236}">
                  <a16:creationId xmlns:a16="http://schemas.microsoft.com/office/drawing/2014/main" id="{90508D1E-1BC5-4E18-8ADC-C8C0F8D17920}"/>
                </a:ext>
              </a:extLst>
            </p:cNvPr>
            <p:cNvSpPr txBox="1">
              <a:spLocks/>
            </p:cNvSpPr>
            <p:nvPr/>
          </p:nvSpPr>
          <p:spPr>
            <a:xfrm>
              <a:off x="417472" y="2524239"/>
              <a:ext cx="4181032" cy="240556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Example:</a:t>
              </a:r>
            </a:p>
            <a:p>
              <a:pPr algn="just">
                <a:buFont typeface="Wingdings" panose="05000000000000000000" pitchFamily="2" charset="2"/>
                <a:buChar char="v"/>
              </a:pPr>
              <a:r>
                <a:rPr lang="en-US" sz="2400" dirty="0"/>
                <a:t>An increase of 45%</a:t>
              </a:r>
            </a:p>
            <a:p>
              <a:pPr algn="just">
                <a:buFont typeface="Wingdings" panose="05000000000000000000" pitchFamily="2" charset="2"/>
                <a:buChar char="v"/>
              </a:pPr>
              <a:r>
                <a:rPr lang="en-US" sz="2400" dirty="0"/>
                <a:t>Prices went up by 10%</a:t>
              </a:r>
            </a:p>
            <a:p>
              <a:pPr algn="just">
                <a:buFont typeface="Wingdings" panose="05000000000000000000" pitchFamily="2" charset="2"/>
                <a:buChar char="v"/>
              </a:pPr>
              <a:r>
                <a:rPr lang="en-US" sz="2400" dirty="0"/>
                <a:t>A raise of 3%</a:t>
              </a:r>
            </a:p>
          </p:txBody>
        </p:sp>
        <p:sp>
          <p:nvSpPr>
            <p:cNvPr id="14" name="Arrow: Right 13">
              <a:extLst>
                <a:ext uri="{FF2B5EF4-FFF2-40B4-BE49-F238E27FC236}">
                  <a16:creationId xmlns:a16="http://schemas.microsoft.com/office/drawing/2014/main" id="{0BC9FA25-A997-4495-9F94-A48E200E027A}"/>
                </a:ext>
              </a:extLst>
            </p:cNvPr>
            <p:cNvSpPr/>
            <p:nvPr/>
          </p:nvSpPr>
          <p:spPr>
            <a:xfrm>
              <a:off x="3485322" y="3127514"/>
              <a:ext cx="1325217" cy="2263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E6BAD160-A6B9-4522-B536-EAFC4C03727E}"/>
                </a:ext>
              </a:extLst>
            </p:cNvPr>
            <p:cNvSpPr/>
            <p:nvPr/>
          </p:nvSpPr>
          <p:spPr>
            <a:xfrm>
              <a:off x="3982278" y="3614667"/>
              <a:ext cx="828261" cy="261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30A606AD-CA37-49AE-8798-02F63571F8DC}"/>
                </a:ext>
              </a:extLst>
            </p:cNvPr>
            <p:cNvSpPr/>
            <p:nvPr/>
          </p:nvSpPr>
          <p:spPr>
            <a:xfrm>
              <a:off x="2988365" y="4077300"/>
              <a:ext cx="1822174" cy="2617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4909904" y="3378277"/>
            <a:ext cx="4545495" cy="197795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dirty="0"/>
              <a:t>New % is 100 + 45 </a:t>
            </a:r>
            <a:r>
              <a:rPr lang="en-US" sz="2400"/>
              <a:t>= 145</a:t>
            </a:r>
            <a:r>
              <a:rPr lang="en-US" sz="2400" dirty="0"/>
              <a:t>%</a:t>
            </a:r>
          </a:p>
          <a:p>
            <a:pPr marL="0" indent="0" algn="just">
              <a:buNone/>
            </a:pPr>
            <a:r>
              <a:rPr lang="en-US" sz="2400" dirty="0"/>
              <a:t>New % is 100 + 10 = 110%</a:t>
            </a:r>
          </a:p>
          <a:p>
            <a:pPr marL="0" indent="0" algn="just">
              <a:buNone/>
            </a:pPr>
            <a:r>
              <a:rPr lang="en-US" sz="2400" dirty="0"/>
              <a:t>New % is 100 + 3 = 103%</a:t>
            </a:r>
          </a:p>
          <a:p>
            <a:pPr marL="0" indent="0" algn="just">
              <a:buNone/>
            </a:pPr>
            <a:endParaRPr lang="en-US" sz="2400" dirty="0"/>
          </a:p>
          <a:p>
            <a:pPr marL="0" indent="0" algn="just">
              <a:buFont typeface="Wingdings 3" charset="2"/>
              <a:buNone/>
            </a:pPr>
            <a:endParaRPr lang="en-US" sz="2400" dirty="0"/>
          </a:p>
        </p:txBody>
      </p:sp>
    </p:spTree>
    <p:extLst>
      <p:ext uri="{BB962C8B-B14F-4D97-AF65-F5344CB8AC3E}">
        <p14:creationId xmlns:p14="http://schemas.microsoft.com/office/powerpoint/2010/main" val="363758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anim calcmode="lin" valueType="num">
                                      <p:cBhvr additive="base">
                                        <p:cTn id="25"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xEl>
                                              <p:pRg st="1" end="1"/>
                                            </p:txEl>
                                          </p:spTgt>
                                        </p:tgtEl>
                                        <p:attrNameLst>
                                          <p:attrName>style.visibility</p:attrName>
                                        </p:attrNameLst>
                                      </p:cBhvr>
                                      <p:to>
                                        <p:strVal val="visible"/>
                                      </p:to>
                                    </p:set>
                                    <p:anim calcmode="lin" valueType="num">
                                      <p:cBhvr additive="base">
                                        <p:cTn id="31"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xEl>
                                              <p:pRg st="2" end="2"/>
                                            </p:txEl>
                                          </p:spTgt>
                                        </p:tgtEl>
                                        <p:attrNameLst>
                                          <p:attrName>style.visibility</p:attrName>
                                        </p:attrNameLst>
                                      </p:cBhvr>
                                      <p:to>
                                        <p:strVal val="visible"/>
                                      </p:to>
                                    </p:set>
                                    <p:anim calcmode="lin" valueType="num">
                                      <p:cBhvr additive="base">
                                        <p:cTn id="37"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increase (word problem)</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3" y="1458776"/>
            <a:ext cx="9177102" cy="1045886"/>
          </a:xfrm>
        </p:spPr>
        <p:txBody>
          <a:bodyPr>
            <a:noAutofit/>
          </a:bodyPr>
          <a:lstStyle/>
          <a:p>
            <a:pPr algn="just"/>
            <a:r>
              <a:rPr lang="en-US" sz="2400" dirty="0"/>
              <a:t>Example: An employee earns $520. He will get a 12% raise. What will his new salary be?</a:t>
            </a:r>
          </a:p>
          <a:p>
            <a:pPr marL="0" indent="0" algn="just">
              <a:buNone/>
            </a:pPr>
            <a:endParaRPr lang="en-US" sz="2400" dirty="0"/>
          </a:p>
        </p:txBody>
      </p:sp>
      <mc:AlternateContent xmlns:mc="http://schemas.openxmlformats.org/markup-compatibility/2006" xmlns:a14="http://schemas.microsoft.com/office/drawing/2010/main">
        <mc:Choice Requires="a14">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285052" y="2710003"/>
                <a:ext cx="5458224"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1: </a:t>
                </a:r>
              </a:p>
              <a:p>
                <a:pPr marL="0" indent="0" algn="just">
                  <a:buFont typeface="Wingdings 3" charset="2"/>
                  <a:buNone/>
                </a:pPr>
                <a:r>
                  <a:rPr lang="en-US" sz="2400" dirty="0"/>
                  <a:t>New percentage= 100 + 12 = 112%</a:t>
                </a:r>
              </a:p>
              <a:p>
                <a:pPr marL="0" indent="0">
                  <a:buFont typeface="Wingdings 3" charset="2"/>
                  <a:buNone/>
                </a:pPr>
                <a:r>
                  <a:rPr lang="en-US" sz="1900" dirty="0"/>
                  <a:t>New salary= new percentage ‘OF’ current salary</a:t>
                </a:r>
              </a:p>
              <a:p>
                <a:pPr marL="0" indent="0" algn="just">
                  <a:buFont typeface="Wingdings 3" charset="2"/>
                  <a:buNone/>
                </a:pPr>
                <a:r>
                  <a:rPr lang="en-US" sz="2400" dirty="0"/>
                  <a:t> = 112% of $520</a:t>
                </a:r>
              </a:p>
              <a:p>
                <a:pPr marL="0" indent="0" algn="just">
                  <a:buFont typeface="Wingdings 3" charset="2"/>
                  <a:buNone/>
                </a:pPr>
                <a:r>
                  <a:rPr lang="en-US" sz="2400" dirty="0"/>
                  <a:t> =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112</m:t>
                        </m:r>
                      </m:num>
                      <m:den>
                        <m:r>
                          <a:rPr lang="en-US" sz="2400" b="0" i="1" smtClean="0">
                            <a:latin typeface="Cambria Math" panose="02040503050406030204" pitchFamily="18" charset="0"/>
                          </a:rPr>
                          <m:t>100</m:t>
                        </m:r>
                      </m:den>
                    </m:f>
                  </m:oMath>
                </a14:m>
                <a:r>
                  <a:rPr lang="en-US" sz="2400" dirty="0"/>
                  <a:t> x 520 = </a:t>
                </a:r>
                <a:r>
                  <a:rPr lang="en-US" sz="2400" b="1" dirty="0">
                    <a:solidFill>
                      <a:schemeClr val="accent1">
                        <a:lumMod val="50000"/>
                      </a:schemeClr>
                    </a:solidFill>
                  </a:rPr>
                  <a:t>$582.40</a:t>
                </a:r>
              </a:p>
              <a:p>
                <a:pPr marL="0" indent="0" algn="just">
                  <a:buNone/>
                </a:pPr>
                <a:endParaRPr lang="en-US" sz="2400" dirty="0"/>
              </a:p>
              <a:p>
                <a:pPr marL="0" indent="0" algn="just">
                  <a:buFont typeface="Wingdings 3" charset="2"/>
                  <a:buNone/>
                </a:pPr>
                <a:endParaRPr lang="en-US" sz="2400" dirty="0"/>
              </a:p>
            </p:txBody>
          </p:sp>
        </mc:Choice>
        <mc:Fallback xmlns="">
          <p:sp>
            <p:nvSpPr>
              <p:cNvPr id="18" name="Content Placeholder 2">
                <a:extLst>
                  <a:ext uri="{FF2B5EF4-FFF2-40B4-BE49-F238E27FC236}">
                    <a16:creationId xmlns:a16="http://schemas.microsoft.com/office/drawing/2014/main" id="{794CA1C8-7836-41DB-A140-7379AA515592}"/>
                  </a:ext>
                </a:extLst>
              </p:cNvPr>
              <p:cNvSpPr txBox="1">
                <a:spLocks noRot="1" noChangeAspect="1" noMove="1" noResize="1" noEditPoints="1" noAdjustHandles="1" noChangeArrowheads="1" noChangeShapeType="1" noTextEdit="1"/>
              </p:cNvSpPr>
              <p:nvPr/>
            </p:nvSpPr>
            <p:spPr>
              <a:xfrm>
                <a:off x="285052" y="2710003"/>
                <a:ext cx="5458224" cy="2953367"/>
              </a:xfrm>
              <a:prstGeom prst="rect">
                <a:avLst/>
              </a:prstGeom>
              <a:blipFill>
                <a:blip r:embed="rId2"/>
                <a:stretch>
                  <a:fillRect l="-1443" t="-1020"/>
                </a:stretch>
              </a:blipFill>
              <a:ln w="38100">
                <a:solidFill>
                  <a:schemeClr val="bg2">
                    <a:lumMod val="50000"/>
                  </a:schemeClr>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Content Placeholder 2">
                <a:extLst>
                  <a:ext uri="{FF2B5EF4-FFF2-40B4-BE49-F238E27FC236}">
                    <a16:creationId xmlns:a16="http://schemas.microsoft.com/office/drawing/2014/main" id="{BFE169C2-A70B-4FB9-9A08-812EFE98A800}"/>
                  </a:ext>
                </a:extLst>
              </p:cNvPr>
              <p:cNvSpPr txBox="1">
                <a:spLocks/>
              </p:cNvSpPr>
              <p:nvPr/>
            </p:nvSpPr>
            <p:spPr>
              <a:xfrm>
                <a:off x="5870713" y="2700806"/>
                <a:ext cx="5360376"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2: </a:t>
                </a:r>
              </a:p>
              <a:p>
                <a:pPr marL="0" indent="0" algn="just">
                  <a:buFont typeface="Wingdings 3" charset="2"/>
                  <a:buNone/>
                </a:pPr>
                <a:r>
                  <a:rPr lang="en-US" sz="2200" dirty="0"/>
                  <a:t>Employee raise= 12% of current salary</a:t>
                </a:r>
              </a:p>
              <a:p>
                <a:pPr marL="0" indent="0" algn="just">
                  <a:buFont typeface="Wingdings 3" charset="2"/>
                  <a:buNone/>
                </a:pPr>
                <a:r>
                  <a:rPr lang="en-US" sz="2400" dirty="0"/>
                  <a:t> = 12% of $520</a:t>
                </a:r>
              </a:p>
              <a:p>
                <a:pPr marL="0" indent="0" algn="just">
                  <a:buFont typeface="Wingdings 3" charset="2"/>
                  <a:buNone/>
                </a:pPr>
                <a:r>
                  <a:rPr lang="en-US" sz="2400" dirty="0"/>
                  <a:t>=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12</m:t>
                        </m:r>
                      </m:num>
                      <m:den>
                        <m:r>
                          <a:rPr lang="en-US" sz="2400" b="0" i="1" smtClean="0">
                            <a:latin typeface="Cambria Math" panose="02040503050406030204" pitchFamily="18" charset="0"/>
                          </a:rPr>
                          <m:t>100</m:t>
                        </m:r>
                      </m:den>
                    </m:f>
                  </m:oMath>
                </a14:m>
                <a:r>
                  <a:rPr lang="en-US" sz="2400" dirty="0"/>
                  <a:t> x 520 = $62.40</a:t>
                </a:r>
              </a:p>
              <a:p>
                <a:pPr marL="0" indent="0" algn="just">
                  <a:buFont typeface="Wingdings 3" charset="2"/>
                  <a:buNone/>
                </a:pPr>
                <a:r>
                  <a:rPr lang="en-US" sz="1900" dirty="0"/>
                  <a:t>New salary=  current salary + employee raise</a:t>
                </a:r>
              </a:p>
              <a:p>
                <a:pPr marL="0" indent="0" algn="just">
                  <a:buFont typeface="Wingdings 3" charset="2"/>
                  <a:buNone/>
                </a:pPr>
                <a:r>
                  <a:rPr lang="en-US" sz="2400" dirty="0"/>
                  <a:t> = 520 +62.4 = </a:t>
                </a:r>
                <a:r>
                  <a:rPr lang="en-US" sz="2400" b="1" dirty="0">
                    <a:solidFill>
                      <a:schemeClr val="accent1">
                        <a:lumMod val="50000"/>
                      </a:schemeClr>
                    </a:solidFill>
                  </a:rPr>
                  <a:t>$582.40</a:t>
                </a:r>
              </a:p>
            </p:txBody>
          </p:sp>
        </mc:Choice>
        <mc:Fallback xmlns="">
          <p:sp>
            <p:nvSpPr>
              <p:cNvPr id="19" name="Content Placeholder 2">
                <a:extLst>
                  <a:ext uri="{FF2B5EF4-FFF2-40B4-BE49-F238E27FC236}">
                    <a16:creationId xmlns:a16="http://schemas.microsoft.com/office/drawing/2014/main" id="{BFE169C2-A70B-4FB9-9A08-812EFE98A800}"/>
                  </a:ext>
                </a:extLst>
              </p:cNvPr>
              <p:cNvSpPr txBox="1">
                <a:spLocks noRot="1" noChangeAspect="1" noMove="1" noResize="1" noEditPoints="1" noAdjustHandles="1" noChangeArrowheads="1" noChangeShapeType="1" noTextEdit="1"/>
              </p:cNvSpPr>
              <p:nvPr/>
            </p:nvSpPr>
            <p:spPr>
              <a:xfrm>
                <a:off x="5870713" y="2700806"/>
                <a:ext cx="5360376" cy="2953367"/>
              </a:xfrm>
              <a:prstGeom prst="rect">
                <a:avLst/>
              </a:prstGeom>
              <a:blipFill>
                <a:blip r:embed="rId3"/>
                <a:stretch>
                  <a:fillRect l="-1356" t="-1018" b="-4277"/>
                </a:stretch>
              </a:blipFill>
              <a:ln w="38100">
                <a:solidFill>
                  <a:schemeClr val="bg2">
                    <a:lumMod val="50000"/>
                  </a:schemeClr>
                </a:solidFill>
              </a:ln>
            </p:spPr>
            <p:txBody>
              <a:bodyPr/>
              <a:lstStyle/>
              <a:p>
                <a:r>
                  <a:rPr lang="en-US">
                    <a:noFill/>
                  </a:rPr>
                  <a:t> </a:t>
                </a:r>
              </a:p>
            </p:txBody>
          </p:sp>
        </mc:Fallback>
      </mc:AlternateContent>
    </p:spTree>
    <p:extLst>
      <p:ext uri="{BB962C8B-B14F-4D97-AF65-F5344CB8AC3E}">
        <p14:creationId xmlns:p14="http://schemas.microsoft.com/office/powerpoint/2010/main" val="23410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anim calcmode="lin" valueType="num">
                                      <p:cBhvr additive="base">
                                        <p:cTn id="19"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anim calcmode="lin" valueType="num">
                                      <p:cBhvr additive="base">
                                        <p:cTn id="31"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
                                            <p:txEl>
                                              <p:pRg st="3" end="3"/>
                                            </p:txEl>
                                          </p:spTgt>
                                        </p:tgtEl>
                                        <p:attrNameLst>
                                          <p:attrName>style.visibility</p:attrName>
                                        </p:attrNameLst>
                                      </p:cBhvr>
                                      <p:to>
                                        <p:strVal val="visible"/>
                                      </p:to>
                                    </p:set>
                                    <p:anim calcmode="lin" valueType="num">
                                      <p:cBhvr additive="base">
                                        <p:cTn id="37" dur="500" fill="hold"/>
                                        <p:tgtEl>
                                          <p:spTgt spid="18">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
                                            <p:txEl>
                                              <p:pRg st="4" end="4"/>
                                            </p:txEl>
                                          </p:spTgt>
                                        </p:tgtEl>
                                        <p:attrNameLst>
                                          <p:attrName>style.visibility</p:attrName>
                                        </p:attrNameLst>
                                      </p:cBhvr>
                                      <p:to>
                                        <p:strVal val="visible"/>
                                      </p:to>
                                    </p:set>
                                    <p:anim calcmode="lin" valueType="num">
                                      <p:cBhvr additive="base">
                                        <p:cTn id="43" dur="500" fill="hold"/>
                                        <p:tgtEl>
                                          <p:spTgt spid="18">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9">
                                            <p:txEl>
                                              <p:pRg st="0" end="0"/>
                                            </p:txEl>
                                          </p:spTgt>
                                        </p:tgtEl>
                                        <p:attrNameLst>
                                          <p:attrName>style.visibility</p:attrName>
                                        </p:attrNameLst>
                                      </p:cBhvr>
                                      <p:to>
                                        <p:strVal val="visible"/>
                                      </p:to>
                                    </p:set>
                                    <p:anim calcmode="lin" valueType="num">
                                      <p:cBhvr additive="base">
                                        <p:cTn id="49"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9">
                                            <p:txEl>
                                              <p:pRg st="1" end="1"/>
                                            </p:txEl>
                                          </p:spTgt>
                                        </p:tgtEl>
                                        <p:attrNameLst>
                                          <p:attrName>style.visibility</p:attrName>
                                        </p:attrNameLst>
                                      </p:cBhvr>
                                      <p:to>
                                        <p:strVal val="visible"/>
                                      </p:to>
                                    </p:set>
                                    <p:anim calcmode="lin" valueType="num">
                                      <p:cBhvr additive="base">
                                        <p:cTn id="55" dur="500" fill="hold"/>
                                        <p:tgtEl>
                                          <p:spTgt spid="19">
                                            <p:txEl>
                                              <p:pRg st="1" end="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9">
                                            <p:txEl>
                                              <p:pRg st="2" end="2"/>
                                            </p:txEl>
                                          </p:spTgt>
                                        </p:tgtEl>
                                        <p:attrNameLst>
                                          <p:attrName>style.visibility</p:attrName>
                                        </p:attrNameLst>
                                      </p:cBhvr>
                                      <p:to>
                                        <p:strVal val="visible"/>
                                      </p:to>
                                    </p:set>
                                    <p:anim calcmode="lin" valueType="num">
                                      <p:cBhvr additive="base">
                                        <p:cTn id="61" dur="500" fill="hold"/>
                                        <p:tgtEl>
                                          <p:spTgt spid="19">
                                            <p:txEl>
                                              <p:pRg st="2" end="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9">
                                            <p:txEl>
                                              <p:pRg st="3" end="3"/>
                                            </p:txEl>
                                          </p:spTgt>
                                        </p:tgtEl>
                                        <p:attrNameLst>
                                          <p:attrName>style.visibility</p:attrName>
                                        </p:attrNameLst>
                                      </p:cBhvr>
                                      <p:to>
                                        <p:strVal val="visible"/>
                                      </p:to>
                                    </p:set>
                                    <p:anim calcmode="lin" valueType="num">
                                      <p:cBhvr additive="base">
                                        <p:cTn id="67" dur="500" fill="hold"/>
                                        <p:tgtEl>
                                          <p:spTgt spid="19">
                                            <p:txEl>
                                              <p:pRg st="3" end="3"/>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9">
                                            <p:txEl>
                                              <p:pRg st="4" end="4"/>
                                            </p:txEl>
                                          </p:spTgt>
                                        </p:tgtEl>
                                        <p:attrNameLst>
                                          <p:attrName>style.visibility</p:attrName>
                                        </p:attrNameLst>
                                      </p:cBhvr>
                                      <p:to>
                                        <p:strVal val="visible"/>
                                      </p:to>
                                    </p:set>
                                    <p:anim calcmode="lin" valueType="num">
                                      <p:cBhvr additive="base">
                                        <p:cTn id="73" dur="500" fill="hold"/>
                                        <p:tgtEl>
                                          <p:spTgt spid="19">
                                            <p:txEl>
                                              <p:pRg st="4" end="4"/>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9">
                                            <p:txEl>
                                              <p:pRg st="5" end="5"/>
                                            </p:txEl>
                                          </p:spTgt>
                                        </p:tgtEl>
                                        <p:attrNameLst>
                                          <p:attrName>style.visibility</p:attrName>
                                        </p:attrNameLst>
                                      </p:cBhvr>
                                      <p:to>
                                        <p:strVal val="visible"/>
                                      </p:to>
                                    </p:set>
                                    <p:anim calcmode="lin" valueType="num">
                                      <p:cBhvr additive="base">
                                        <p:cTn id="79" dur="500" fill="hold"/>
                                        <p:tgtEl>
                                          <p:spTgt spid="19">
                                            <p:txEl>
                                              <p:pRg st="5" end="5"/>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1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8" grpId="0" build="p"/>
      <p:bldP spid="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p:txBody>
          <a:bodyPr/>
          <a:lstStyle/>
          <a:p>
            <a:r>
              <a:rPr lang="en-US" dirty="0"/>
              <a:t>Percentage decrease</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2" y="1458776"/>
            <a:ext cx="10489067" cy="1045886"/>
          </a:xfrm>
        </p:spPr>
        <p:txBody>
          <a:bodyPr>
            <a:noAutofit/>
          </a:bodyPr>
          <a:lstStyle/>
          <a:p>
            <a:pPr algn="just"/>
            <a:r>
              <a:rPr lang="en-US" sz="2400" dirty="0"/>
              <a:t>The full value of anything is always 100%. So if there is a percentage decrease, the new percentage will be less than 100%.</a:t>
            </a:r>
          </a:p>
          <a:p>
            <a:pPr marL="0" indent="0" algn="just">
              <a:buNone/>
            </a:pPr>
            <a:endParaRPr lang="en-US" sz="2400" dirty="0"/>
          </a:p>
        </p:txBody>
      </p:sp>
      <p:grpSp>
        <p:nvGrpSpPr>
          <p:cNvPr id="4" name="Group 3">
            <a:extLst>
              <a:ext uri="{FF2B5EF4-FFF2-40B4-BE49-F238E27FC236}">
                <a16:creationId xmlns:a16="http://schemas.microsoft.com/office/drawing/2014/main" id="{C17F0D75-7195-4C2B-9B18-1B12CBB2AE25}"/>
              </a:ext>
            </a:extLst>
          </p:cNvPr>
          <p:cNvGrpSpPr/>
          <p:nvPr/>
        </p:nvGrpSpPr>
        <p:grpSpPr>
          <a:xfrm>
            <a:off x="297076" y="2855550"/>
            <a:ext cx="4685740" cy="2394472"/>
            <a:chOff x="124800" y="2855550"/>
            <a:chExt cx="4685740" cy="2394472"/>
          </a:xfrm>
        </p:grpSpPr>
        <p:sp>
          <p:nvSpPr>
            <p:cNvPr id="13" name="Content Placeholder 2">
              <a:extLst>
                <a:ext uri="{FF2B5EF4-FFF2-40B4-BE49-F238E27FC236}">
                  <a16:creationId xmlns:a16="http://schemas.microsoft.com/office/drawing/2014/main" id="{90508D1E-1BC5-4E18-8ADC-C8C0F8D17920}"/>
                </a:ext>
              </a:extLst>
            </p:cNvPr>
            <p:cNvSpPr txBox="1">
              <a:spLocks/>
            </p:cNvSpPr>
            <p:nvPr/>
          </p:nvSpPr>
          <p:spPr>
            <a:xfrm>
              <a:off x="124800" y="2855550"/>
              <a:ext cx="4473704" cy="23944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2400" dirty="0"/>
                <a:t>Example:</a:t>
              </a:r>
            </a:p>
            <a:p>
              <a:pPr algn="just">
                <a:buFont typeface="Wingdings" panose="05000000000000000000" pitchFamily="2" charset="2"/>
                <a:buChar char="v"/>
              </a:pPr>
              <a:r>
                <a:rPr lang="en-US" sz="2400" dirty="0"/>
                <a:t>A 25% sale</a:t>
              </a:r>
            </a:p>
            <a:p>
              <a:pPr algn="just">
                <a:buFont typeface="Wingdings" panose="05000000000000000000" pitchFamily="2" charset="2"/>
                <a:buChar char="v"/>
              </a:pPr>
              <a:r>
                <a:rPr lang="en-US" sz="2400" dirty="0"/>
                <a:t>Mass went down by 16%</a:t>
              </a:r>
            </a:p>
            <a:p>
              <a:pPr algn="just">
                <a:buFont typeface="Wingdings" panose="05000000000000000000" pitchFamily="2" charset="2"/>
                <a:buChar char="v"/>
              </a:pPr>
              <a:r>
                <a:rPr lang="en-US" sz="2400" dirty="0"/>
                <a:t>Decrease of 3%</a:t>
              </a:r>
            </a:p>
          </p:txBody>
        </p:sp>
        <p:sp>
          <p:nvSpPr>
            <p:cNvPr id="14" name="Arrow: Right 13">
              <a:extLst>
                <a:ext uri="{FF2B5EF4-FFF2-40B4-BE49-F238E27FC236}">
                  <a16:creationId xmlns:a16="http://schemas.microsoft.com/office/drawing/2014/main" id="{0BC9FA25-A997-4495-9F94-A48E200E027A}"/>
                </a:ext>
              </a:extLst>
            </p:cNvPr>
            <p:cNvSpPr/>
            <p:nvPr/>
          </p:nvSpPr>
          <p:spPr>
            <a:xfrm>
              <a:off x="2325755" y="3483460"/>
              <a:ext cx="2484785" cy="2006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E6BAD160-A6B9-4522-B536-EAFC4C03727E}"/>
                </a:ext>
              </a:extLst>
            </p:cNvPr>
            <p:cNvSpPr/>
            <p:nvPr/>
          </p:nvSpPr>
          <p:spPr>
            <a:xfrm>
              <a:off x="3924300" y="3945977"/>
              <a:ext cx="886239" cy="260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30A606AD-CA37-49AE-8798-02F63571F8DC}"/>
                </a:ext>
              </a:extLst>
            </p:cNvPr>
            <p:cNvSpPr/>
            <p:nvPr/>
          </p:nvSpPr>
          <p:spPr>
            <a:xfrm>
              <a:off x="2860813" y="4408610"/>
              <a:ext cx="1949726" cy="260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5108718" y="3346112"/>
            <a:ext cx="4545495" cy="1977954"/>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dirty="0"/>
              <a:t>New % is 100 — 25= 75%</a:t>
            </a:r>
          </a:p>
          <a:p>
            <a:pPr marL="0" indent="0" algn="just">
              <a:buNone/>
            </a:pPr>
            <a:r>
              <a:rPr lang="en-US" sz="2400" dirty="0"/>
              <a:t>New % is 100 — 16 = 84%</a:t>
            </a:r>
          </a:p>
          <a:p>
            <a:pPr marL="0" indent="0" algn="just">
              <a:buNone/>
            </a:pPr>
            <a:r>
              <a:rPr lang="en-US" sz="2400" dirty="0"/>
              <a:t>New % is 100 — 3 = 97%</a:t>
            </a:r>
          </a:p>
          <a:p>
            <a:pPr marL="0" indent="0" algn="just">
              <a:buNone/>
            </a:pPr>
            <a:endParaRPr lang="en-US" sz="2400" dirty="0"/>
          </a:p>
          <a:p>
            <a:pPr marL="0" indent="0" algn="just">
              <a:buFont typeface="Wingdings 3" charset="2"/>
              <a:buNone/>
            </a:pPr>
            <a:endParaRPr lang="en-US" sz="2400" dirty="0"/>
          </a:p>
        </p:txBody>
      </p:sp>
    </p:spTree>
    <p:extLst>
      <p:ext uri="{BB962C8B-B14F-4D97-AF65-F5344CB8AC3E}">
        <p14:creationId xmlns:p14="http://schemas.microsoft.com/office/powerpoint/2010/main" val="295160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
                                            <p:txEl>
                                              <p:pRg st="0" end="0"/>
                                            </p:txEl>
                                          </p:spTgt>
                                        </p:tgtEl>
                                        <p:attrNameLst>
                                          <p:attrName>style.visibility</p:attrName>
                                        </p:attrNameLst>
                                      </p:cBhvr>
                                      <p:to>
                                        <p:strVal val="visible"/>
                                      </p:to>
                                    </p:set>
                                    <p:anim calcmode="lin" valueType="num">
                                      <p:cBhvr additive="base">
                                        <p:cTn id="19"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anim calcmode="lin" valueType="num">
                                      <p:cBhvr additive="base">
                                        <p:cTn id="31"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8C2F-1456-4630-8AAB-6BCE6FADB349}"/>
              </a:ext>
            </a:extLst>
          </p:cNvPr>
          <p:cNvSpPr>
            <a:spLocks noGrp="1"/>
          </p:cNvSpPr>
          <p:nvPr>
            <p:ph type="title"/>
          </p:nvPr>
        </p:nvSpPr>
        <p:spPr>
          <a:xfrm>
            <a:off x="677334" y="609600"/>
            <a:ext cx="8596668" cy="1833710"/>
          </a:xfrm>
        </p:spPr>
        <p:txBody>
          <a:bodyPr/>
          <a:lstStyle/>
          <a:p>
            <a:r>
              <a:rPr lang="en-US" dirty="0"/>
              <a:t>Percentage decrease (word problem)</a:t>
            </a:r>
          </a:p>
        </p:txBody>
      </p:sp>
      <p:sp>
        <p:nvSpPr>
          <p:cNvPr id="3" name="Content Placeholder 2">
            <a:extLst>
              <a:ext uri="{FF2B5EF4-FFF2-40B4-BE49-F238E27FC236}">
                <a16:creationId xmlns:a16="http://schemas.microsoft.com/office/drawing/2014/main" id="{ECDA5B9B-30EF-4C28-800A-202F490CB3C0}"/>
              </a:ext>
            </a:extLst>
          </p:cNvPr>
          <p:cNvSpPr>
            <a:spLocks noGrp="1"/>
          </p:cNvSpPr>
          <p:nvPr>
            <p:ph idx="1"/>
          </p:nvPr>
        </p:nvSpPr>
        <p:spPr>
          <a:xfrm>
            <a:off x="417473" y="1392516"/>
            <a:ext cx="9177102" cy="1045886"/>
          </a:xfrm>
        </p:spPr>
        <p:txBody>
          <a:bodyPr>
            <a:noAutofit/>
          </a:bodyPr>
          <a:lstStyle/>
          <a:p>
            <a:pPr algn="just"/>
            <a:r>
              <a:rPr lang="en-US" sz="2400" dirty="0"/>
              <a:t>Example: Last year, 150 students passed their Math exam. This year, the number went down by 8%. How many students passed their Math exam this year?</a:t>
            </a:r>
          </a:p>
          <a:p>
            <a:pPr marL="0" indent="0" algn="just">
              <a:buNone/>
            </a:pPr>
            <a:endParaRPr lang="en-US" sz="2400" dirty="0"/>
          </a:p>
        </p:txBody>
      </p:sp>
      <p:sp>
        <p:nvSpPr>
          <p:cNvPr id="9" name="Rectangle 8">
            <a:extLst>
              <a:ext uri="{FF2B5EF4-FFF2-40B4-BE49-F238E27FC236}">
                <a16:creationId xmlns:a16="http://schemas.microsoft.com/office/drawing/2014/main" id="{AA8E5E1A-CE39-4484-BFF2-D2172C1B2DCA}"/>
              </a:ext>
            </a:extLst>
          </p:cNvPr>
          <p:cNvSpPr/>
          <p:nvPr/>
        </p:nvSpPr>
        <p:spPr>
          <a:xfrm>
            <a:off x="53972" y="6396656"/>
            <a:ext cx="5458225" cy="369332"/>
          </a:xfrm>
          <a:prstGeom prst="rect">
            <a:avLst/>
          </a:prstGeom>
        </p:spPr>
        <p:txBody>
          <a:bodyPr wrap="none">
            <a:spAutoFit/>
          </a:bodyPr>
          <a:lstStyle/>
          <a:p>
            <a:r>
              <a:rPr lang="en-US" dirty="0">
                <a:hlinkClick r:id="rId2"/>
              </a:rPr>
              <a:t>https://www.youtube.com/watch?v=wtrA3hpzY_A</a:t>
            </a:r>
            <a:r>
              <a:rPr lang="en-US" dirty="0"/>
              <a:t> </a:t>
            </a:r>
          </a:p>
        </p:txBody>
      </p:sp>
      <mc:AlternateContent xmlns:mc="http://schemas.openxmlformats.org/markup-compatibility/2006" xmlns:a14="http://schemas.microsoft.com/office/drawing/2010/main">
        <mc:Choice Requires="a14">
          <p:sp>
            <p:nvSpPr>
              <p:cNvPr id="18" name="Content Placeholder 2">
                <a:extLst>
                  <a:ext uri="{FF2B5EF4-FFF2-40B4-BE49-F238E27FC236}">
                    <a16:creationId xmlns:a16="http://schemas.microsoft.com/office/drawing/2014/main" id="{794CA1C8-7836-41DB-A140-7379AA515592}"/>
                  </a:ext>
                </a:extLst>
              </p:cNvPr>
              <p:cNvSpPr txBox="1">
                <a:spLocks/>
              </p:cNvSpPr>
              <p:nvPr/>
            </p:nvSpPr>
            <p:spPr>
              <a:xfrm>
                <a:off x="145773" y="2710003"/>
                <a:ext cx="5724939"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1: </a:t>
                </a:r>
              </a:p>
              <a:p>
                <a:pPr marL="0" indent="0" algn="just">
                  <a:buFont typeface="Wingdings 3" charset="2"/>
                  <a:buNone/>
                </a:pPr>
                <a:r>
                  <a:rPr lang="en-US" sz="2400" dirty="0"/>
                  <a:t>New percentage= 100</a:t>
                </a:r>
                <a:r>
                  <a:rPr lang="en-US" sz="2400"/>
                  <a:t>— 8 = 92%</a:t>
                </a:r>
                <a:endParaRPr lang="en-US" sz="2400" dirty="0"/>
              </a:p>
              <a:p>
                <a:pPr marL="0" indent="0" algn="ctr">
                  <a:buFont typeface="Wingdings 3" charset="2"/>
                  <a:buNone/>
                </a:pPr>
                <a:r>
                  <a:rPr lang="en-US" sz="1900" dirty="0"/>
                  <a:t>Number of students this year= new percentage ‘OF’ number of students last year</a:t>
                </a:r>
              </a:p>
              <a:p>
                <a:pPr marL="0" indent="0" algn="just">
                  <a:buFont typeface="Wingdings 3" charset="2"/>
                  <a:buNone/>
                </a:pPr>
                <a:r>
                  <a:rPr lang="en-US" sz="2400" dirty="0"/>
                  <a:t> = 92% of 150 students</a:t>
                </a:r>
              </a:p>
              <a:p>
                <a:pPr marL="0" indent="0" algn="just">
                  <a:buFont typeface="Wingdings 3" charset="2"/>
                  <a:buNone/>
                </a:pPr>
                <a:r>
                  <a:rPr lang="en-US" sz="2400" dirty="0"/>
                  <a:t> = </a:t>
                </a:r>
                <a14:m>
                  <m:oMath xmlns:m="http://schemas.openxmlformats.org/officeDocument/2006/math">
                    <m:f>
                      <m:fPr>
                        <m:ctrlPr>
                          <a:rPr lang="en-US" sz="2400" i="1" smtClean="0">
                            <a:latin typeface="Cambria Math" panose="02040503050406030204" pitchFamily="18" charset="0"/>
                          </a:rPr>
                        </m:ctrlPr>
                      </m:fPr>
                      <m:num>
                        <m:r>
                          <a:rPr lang="en-US" sz="2400" b="0" i="1" smtClean="0">
                            <a:latin typeface="Cambria Math" panose="02040503050406030204" pitchFamily="18" charset="0"/>
                          </a:rPr>
                          <m:t>92</m:t>
                        </m:r>
                      </m:num>
                      <m:den>
                        <m:r>
                          <a:rPr lang="en-US" sz="2400" b="0" i="1" smtClean="0">
                            <a:latin typeface="Cambria Math" panose="02040503050406030204" pitchFamily="18" charset="0"/>
                          </a:rPr>
                          <m:t>100</m:t>
                        </m:r>
                      </m:den>
                    </m:f>
                  </m:oMath>
                </a14:m>
                <a:r>
                  <a:rPr lang="en-US" sz="2400" dirty="0"/>
                  <a:t> x 150 = </a:t>
                </a:r>
                <a:r>
                  <a:rPr lang="en-US" sz="2400" b="1" dirty="0">
                    <a:solidFill>
                      <a:schemeClr val="accent1">
                        <a:lumMod val="50000"/>
                      </a:schemeClr>
                    </a:solidFill>
                  </a:rPr>
                  <a:t>138 students</a:t>
                </a:r>
              </a:p>
              <a:p>
                <a:pPr marL="0" indent="0" algn="just">
                  <a:buNone/>
                </a:pPr>
                <a:endParaRPr lang="en-US" sz="2400" dirty="0"/>
              </a:p>
              <a:p>
                <a:pPr marL="0" indent="0" algn="just">
                  <a:buFont typeface="Wingdings 3" charset="2"/>
                  <a:buNone/>
                </a:pPr>
                <a:endParaRPr lang="en-US" sz="2400" dirty="0"/>
              </a:p>
            </p:txBody>
          </p:sp>
        </mc:Choice>
        <mc:Fallback xmlns="">
          <p:sp>
            <p:nvSpPr>
              <p:cNvPr id="18" name="Content Placeholder 2">
                <a:extLst>
                  <a:ext uri="{FF2B5EF4-FFF2-40B4-BE49-F238E27FC236}">
                    <a16:creationId xmlns:a16="http://schemas.microsoft.com/office/drawing/2014/main" id="{794CA1C8-7836-41DB-A140-7379AA515592}"/>
                  </a:ext>
                </a:extLst>
              </p:cNvPr>
              <p:cNvSpPr txBox="1">
                <a:spLocks noRot="1" noChangeAspect="1" noMove="1" noResize="1" noEditPoints="1" noAdjustHandles="1" noChangeArrowheads="1" noChangeShapeType="1" noTextEdit="1"/>
              </p:cNvSpPr>
              <p:nvPr/>
            </p:nvSpPr>
            <p:spPr>
              <a:xfrm>
                <a:off x="145773" y="2710003"/>
                <a:ext cx="5724939" cy="2953367"/>
              </a:xfrm>
              <a:prstGeom prst="rect">
                <a:avLst/>
              </a:prstGeom>
              <a:blipFill>
                <a:blip r:embed="rId5"/>
                <a:stretch>
                  <a:fillRect l="-1376" t="-1020"/>
                </a:stretch>
              </a:blipFill>
              <a:ln w="38100">
                <a:solidFill>
                  <a:schemeClr val="bg2">
                    <a:lumMod val="50000"/>
                  </a:schemeClr>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Content Placeholder 2">
                <a:extLst>
                  <a:ext uri="{FF2B5EF4-FFF2-40B4-BE49-F238E27FC236}">
                    <a16:creationId xmlns:a16="http://schemas.microsoft.com/office/drawing/2014/main" id="{BFE169C2-A70B-4FB9-9A08-812EFE98A800}"/>
                  </a:ext>
                </a:extLst>
              </p:cNvPr>
              <p:cNvSpPr txBox="1">
                <a:spLocks/>
              </p:cNvSpPr>
              <p:nvPr/>
            </p:nvSpPr>
            <p:spPr>
              <a:xfrm>
                <a:off x="6109253" y="2700806"/>
                <a:ext cx="5936974" cy="2953367"/>
              </a:xfrm>
              <a:prstGeom prst="rect">
                <a:avLst/>
              </a:prstGeom>
              <a:ln w="38100">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sz="2400" b="1" u="sng" dirty="0">
                    <a:solidFill>
                      <a:schemeClr val="accent1">
                        <a:lumMod val="50000"/>
                      </a:schemeClr>
                    </a:solidFill>
                  </a:rPr>
                  <a:t>Way 2: </a:t>
                </a:r>
              </a:p>
              <a:p>
                <a:pPr marL="0" indent="0" algn="ctr">
                  <a:buFont typeface="Wingdings 3" charset="2"/>
                  <a:buNone/>
                </a:pPr>
                <a:r>
                  <a:rPr lang="en-US" dirty="0"/>
                  <a:t>The decrease in number of students = 8% of number of last year’s number of students</a:t>
                </a:r>
              </a:p>
              <a:p>
                <a:pPr marL="0" indent="0" algn="just">
                  <a:buFont typeface="Wingdings 3" charset="2"/>
                  <a:buNone/>
                </a:pPr>
                <a:r>
                  <a:rPr lang="en-US" dirty="0"/>
                  <a:t> = 8% of 150 students</a:t>
                </a:r>
              </a:p>
              <a:p>
                <a:pPr marL="0" indent="0" algn="just">
                  <a:buFont typeface="Wingdings 3" charset="2"/>
                  <a:buNone/>
                </a:pP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m:t>
                        </m:r>
                      </m:num>
                      <m:den>
                        <m:r>
                          <a:rPr lang="en-US" b="0" i="1" smtClean="0">
                            <a:latin typeface="Cambria Math" panose="02040503050406030204" pitchFamily="18" charset="0"/>
                          </a:rPr>
                          <m:t>100</m:t>
                        </m:r>
                      </m:den>
                    </m:f>
                  </m:oMath>
                </a14:m>
                <a:r>
                  <a:rPr lang="en-US" dirty="0"/>
                  <a:t> x 150 = 12 students</a:t>
                </a:r>
              </a:p>
              <a:p>
                <a:pPr marL="0" indent="0" algn="just">
                  <a:buFont typeface="Wingdings 3" charset="2"/>
                  <a:buNone/>
                </a:pPr>
                <a:r>
                  <a:rPr lang="en-US" dirty="0"/>
                  <a:t>This year=  last year students — the decrease in number </a:t>
                </a:r>
              </a:p>
              <a:p>
                <a:pPr marL="0" indent="0" algn="just">
                  <a:buFont typeface="Wingdings 3" charset="2"/>
                  <a:buNone/>
                </a:pPr>
                <a:r>
                  <a:rPr lang="en-US" dirty="0"/>
                  <a:t>= 150 — 12= </a:t>
                </a:r>
                <a:r>
                  <a:rPr lang="en-US" b="1" dirty="0">
                    <a:solidFill>
                      <a:schemeClr val="accent1">
                        <a:lumMod val="50000"/>
                      </a:schemeClr>
                    </a:solidFill>
                  </a:rPr>
                  <a:t>138 students</a:t>
                </a:r>
              </a:p>
            </p:txBody>
          </p:sp>
        </mc:Choice>
        <mc:Fallback xmlns="">
          <p:sp>
            <p:nvSpPr>
              <p:cNvPr id="19" name="Content Placeholder 2">
                <a:extLst>
                  <a:ext uri="{FF2B5EF4-FFF2-40B4-BE49-F238E27FC236}">
                    <a16:creationId xmlns:a16="http://schemas.microsoft.com/office/drawing/2014/main" id="{BFE169C2-A70B-4FB9-9A08-812EFE98A800}"/>
                  </a:ext>
                </a:extLst>
              </p:cNvPr>
              <p:cNvSpPr txBox="1">
                <a:spLocks noRot="1" noChangeAspect="1" noMove="1" noResize="1" noEditPoints="1" noAdjustHandles="1" noChangeArrowheads="1" noChangeShapeType="1" noTextEdit="1"/>
              </p:cNvSpPr>
              <p:nvPr/>
            </p:nvSpPr>
            <p:spPr>
              <a:xfrm>
                <a:off x="6109253" y="2700806"/>
                <a:ext cx="5936974" cy="2953367"/>
              </a:xfrm>
              <a:prstGeom prst="rect">
                <a:avLst/>
              </a:prstGeom>
              <a:blipFill>
                <a:blip r:embed="rId6"/>
                <a:stretch>
                  <a:fillRect l="-1224" t="-1018" r="-612"/>
                </a:stretch>
              </a:blipFill>
              <a:ln w="38100">
                <a:solidFill>
                  <a:schemeClr val="bg2">
                    <a:lumMod val="50000"/>
                  </a:schemeClr>
                </a:solidFill>
              </a:ln>
            </p:spPr>
            <p:txBody>
              <a:bodyPr/>
              <a:lstStyle/>
              <a:p>
                <a:r>
                  <a:rPr lang="en-US">
                    <a:noFill/>
                  </a:rPr>
                  <a:t> </a:t>
                </a:r>
              </a:p>
            </p:txBody>
          </p:sp>
        </mc:Fallback>
      </mc:AlternateContent>
      <p:grpSp>
        <p:nvGrpSpPr>
          <p:cNvPr id="10" name="Group 9">
            <a:extLst>
              <a:ext uri="{FF2B5EF4-FFF2-40B4-BE49-F238E27FC236}">
                <a16:creationId xmlns:a16="http://schemas.microsoft.com/office/drawing/2014/main" id="{00FE21BA-58E2-45D1-92A8-9C00DCAEF316}"/>
              </a:ext>
            </a:extLst>
          </p:cNvPr>
          <p:cNvGrpSpPr/>
          <p:nvPr/>
        </p:nvGrpSpPr>
        <p:grpSpPr>
          <a:xfrm>
            <a:off x="6749463" y="5703125"/>
            <a:ext cx="5296764" cy="1077217"/>
            <a:chOff x="4507775" y="6435733"/>
            <a:chExt cx="4228026" cy="1428685"/>
          </a:xfrm>
        </p:grpSpPr>
        <p:sp>
          <p:nvSpPr>
            <p:cNvPr id="11" name="TextBox 10">
              <a:extLst>
                <a:ext uri="{FF2B5EF4-FFF2-40B4-BE49-F238E27FC236}">
                  <a16:creationId xmlns:a16="http://schemas.microsoft.com/office/drawing/2014/main" id="{371677F8-BD61-447E-8A4A-C774D3096B2E}"/>
                </a:ext>
              </a:extLst>
            </p:cNvPr>
            <p:cNvSpPr txBox="1"/>
            <p:nvPr/>
          </p:nvSpPr>
          <p:spPr>
            <a:xfrm>
              <a:off x="5512021" y="6435733"/>
              <a:ext cx="3223780" cy="1428685"/>
            </a:xfrm>
            <a:prstGeom prst="rect">
              <a:avLst/>
            </a:prstGeom>
            <a:noFill/>
          </p:spPr>
          <p:txBody>
            <a:bodyPr wrap="square" rtlCol="0">
              <a:spAutoFit/>
            </a:bodyPr>
            <a:lstStyle/>
            <a:p>
              <a:r>
                <a:rPr lang="en-US" sz="1600" u="sng" dirty="0"/>
                <a:t>Solve:</a:t>
              </a:r>
            </a:p>
            <a:p>
              <a:pPr marL="285750" indent="-285750">
                <a:buFont typeface="Arial" panose="020B0604020202020204" pitchFamily="34" charset="0"/>
                <a:buChar char="•"/>
              </a:pPr>
              <a:r>
                <a:rPr lang="en-US" sz="1600" dirty="0"/>
                <a:t>P. 142 Ex.9C: Q1, Q2, Q3(</a:t>
              </a:r>
              <a:r>
                <a:rPr lang="en-US" sz="1600" dirty="0" err="1"/>
                <a:t>a,b,I,j,k,L</a:t>
              </a:r>
              <a:r>
                <a:rPr lang="en-US" sz="1600" dirty="0"/>
                <a:t>), Q4, Q5(</a:t>
              </a:r>
              <a:r>
                <a:rPr lang="en-US" sz="1600" dirty="0" err="1"/>
                <a:t>b,d,f</a:t>
              </a:r>
              <a:r>
                <a:rPr lang="en-US" sz="1600" dirty="0"/>
                <a:t>), Q6, Q7, Q7, Q8, Q9, Q10, Q12, Q14, Q16</a:t>
              </a:r>
            </a:p>
          </p:txBody>
        </p:sp>
        <p:pic>
          <p:nvPicPr>
            <p:cNvPr id="12" name="Picture 6" descr="https://images.clipartof.com/Clipart-Of-A-Yellow-Smiley-Face-Emoji-Solving-Math-Problems-Royalty-Free-Vector-Illustration-10241478907.jpg">
              <a:extLst>
                <a:ext uri="{FF2B5EF4-FFF2-40B4-BE49-F238E27FC236}">
                  <a16:creationId xmlns:a16="http://schemas.microsoft.com/office/drawing/2014/main" id="{4A29DBB5-2A2F-4F96-B8D8-46C556B5820A}"/>
                </a:ext>
              </a:extLst>
            </p:cNvPr>
            <p:cNvPicPr>
              <a:picLocks noChangeAspect="1" noChangeArrowheads="1"/>
            </p:cNvPicPr>
            <p:nvPr/>
          </p:nvPicPr>
          <p:blipFill>
            <a:blip r:embed="rId7" cstate="print"/>
            <a:srcRect t="4586"/>
            <a:stretch>
              <a:fillRect/>
            </a:stretch>
          </p:blipFill>
          <p:spPr bwMode="auto">
            <a:xfrm>
              <a:off x="4507775" y="6721412"/>
              <a:ext cx="1004246" cy="1094419"/>
            </a:xfrm>
            <a:prstGeom prst="rect">
              <a:avLst/>
            </a:prstGeom>
            <a:noFill/>
          </p:spPr>
        </p:pic>
      </p:grpSp>
    </p:spTree>
    <p:extLst>
      <p:ext uri="{BB962C8B-B14F-4D97-AF65-F5344CB8AC3E}">
        <p14:creationId xmlns:p14="http://schemas.microsoft.com/office/powerpoint/2010/main" val="214752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18">
                                            <p:txEl>
                                              <p:pRg st="0" end="0"/>
                                            </p:txEl>
                                          </p:spTgt>
                                        </p:tgtEl>
                                        <p:attrNameLst>
                                          <p:attrName>style.visibility</p:attrName>
                                        </p:attrNameLst>
                                      </p:cBhvr>
                                      <p:to>
                                        <p:strVal val="visible"/>
                                      </p:to>
                                    </p:set>
                                    <p:anim calcmode="lin" valueType="num">
                                      <p:cBhvr additive="base">
                                        <p:cTn id="24"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18">
                                            <p:txEl>
                                              <p:pRg st="1" end="1"/>
                                            </p:txEl>
                                          </p:spTgt>
                                        </p:tgtEl>
                                        <p:attrNameLst>
                                          <p:attrName>style.visibility</p:attrName>
                                        </p:attrNameLst>
                                      </p:cBhvr>
                                      <p:to>
                                        <p:strVal val="visible"/>
                                      </p:to>
                                    </p:set>
                                    <p:anim calcmode="lin" valueType="num">
                                      <p:cBhvr additive="base">
                                        <p:cTn id="30"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8">
                                            <p:txEl>
                                              <p:pRg st="2" end="2"/>
                                            </p:txEl>
                                          </p:spTgt>
                                        </p:tgtEl>
                                        <p:attrNameLst>
                                          <p:attrName>style.visibility</p:attrName>
                                        </p:attrNameLst>
                                      </p:cBhvr>
                                      <p:to>
                                        <p:strVal val="visible"/>
                                      </p:to>
                                    </p:set>
                                    <p:anim calcmode="lin" valueType="num">
                                      <p:cBhvr additive="base">
                                        <p:cTn id="36"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18">
                                            <p:txEl>
                                              <p:pRg st="3" end="3"/>
                                            </p:txEl>
                                          </p:spTgt>
                                        </p:tgtEl>
                                        <p:attrNameLst>
                                          <p:attrName>style.visibility</p:attrName>
                                        </p:attrNameLst>
                                      </p:cBhvr>
                                      <p:to>
                                        <p:strVal val="visible"/>
                                      </p:to>
                                    </p:set>
                                    <p:anim calcmode="lin" valueType="num">
                                      <p:cBhvr additive="base">
                                        <p:cTn id="42" dur="500" fill="hold"/>
                                        <p:tgtEl>
                                          <p:spTgt spid="18">
                                            <p:txEl>
                                              <p:pRg st="3" end="3"/>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8">
                                            <p:txEl>
                                              <p:pRg st="4" end="4"/>
                                            </p:txEl>
                                          </p:spTgt>
                                        </p:tgtEl>
                                        <p:attrNameLst>
                                          <p:attrName>style.visibility</p:attrName>
                                        </p:attrNameLst>
                                      </p:cBhvr>
                                      <p:to>
                                        <p:strVal val="visible"/>
                                      </p:to>
                                    </p:set>
                                    <p:anim calcmode="lin" valueType="num">
                                      <p:cBhvr additive="base">
                                        <p:cTn id="48" dur="500" fill="hold"/>
                                        <p:tgtEl>
                                          <p:spTgt spid="18">
                                            <p:txEl>
                                              <p:pRg st="4" end="4"/>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1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9">
                                            <p:txEl>
                                              <p:pRg st="0" end="0"/>
                                            </p:txEl>
                                          </p:spTgt>
                                        </p:tgtEl>
                                        <p:attrNameLst>
                                          <p:attrName>style.visibility</p:attrName>
                                        </p:attrNameLst>
                                      </p:cBhvr>
                                      <p:to>
                                        <p:strVal val="visible"/>
                                      </p:to>
                                    </p:set>
                                    <p:anim calcmode="lin" valueType="num">
                                      <p:cBhvr additive="base">
                                        <p:cTn id="54" dur="500" fill="hold"/>
                                        <p:tgtEl>
                                          <p:spTgt spid="19">
                                            <p:txEl>
                                              <p:pRg st="0" end="0"/>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19">
                                            <p:txEl>
                                              <p:pRg st="1" end="1"/>
                                            </p:txEl>
                                          </p:spTgt>
                                        </p:tgtEl>
                                        <p:attrNameLst>
                                          <p:attrName>style.visibility</p:attrName>
                                        </p:attrNameLst>
                                      </p:cBhvr>
                                      <p:to>
                                        <p:strVal val="visible"/>
                                      </p:to>
                                    </p:set>
                                    <p:anim calcmode="lin" valueType="num">
                                      <p:cBhvr additive="base">
                                        <p:cTn id="60" dur="500" fill="hold"/>
                                        <p:tgtEl>
                                          <p:spTgt spid="19">
                                            <p:txEl>
                                              <p:pRg st="1" end="1"/>
                                            </p:txEl>
                                          </p:spTgt>
                                        </p:tgtEl>
                                        <p:attrNameLst>
                                          <p:attrName>ppt_x</p:attrName>
                                        </p:attrNameLst>
                                      </p:cBhvr>
                                      <p:tavLst>
                                        <p:tav tm="0">
                                          <p:val>
                                            <p:strVal val="0-#ppt_w/2"/>
                                          </p:val>
                                        </p:tav>
                                        <p:tav tm="100000">
                                          <p:val>
                                            <p:strVal val="#ppt_x"/>
                                          </p:val>
                                        </p:tav>
                                      </p:tavLst>
                                    </p:anim>
                                    <p:anim calcmode="lin" valueType="num">
                                      <p:cBhvr additive="base">
                                        <p:cTn id="61" dur="500" fill="hold"/>
                                        <p:tgtEl>
                                          <p:spTgt spid="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9">
                                            <p:txEl>
                                              <p:pRg st="2" end="2"/>
                                            </p:txEl>
                                          </p:spTgt>
                                        </p:tgtEl>
                                        <p:attrNameLst>
                                          <p:attrName>style.visibility</p:attrName>
                                        </p:attrNameLst>
                                      </p:cBhvr>
                                      <p:to>
                                        <p:strVal val="visible"/>
                                      </p:to>
                                    </p:set>
                                    <p:anim calcmode="lin" valueType="num">
                                      <p:cBhvr additive="base">
                                        <p:cTn id="66" dur="500" fill="hold"/>
                                        <p:tgtEl>
                                          <p:spTgt spid="19">
                                            <p:txEl>
                                              <p:pRg st="2" end="2"/>
                                            </p:txEl>
                                          </p:spTgt>
                                        </p:tgtEl>
                                        <p:attrNameLst>
                                          <p:attrName>ppt_x</p:attrName>
                                        </p:attrNameLst>
                                      </p:cBhvr>
                                      <p:tavLst>
                                        <p:tav tm="0">
                                          <p:val>
                                            <p:strVal val="0-#ppt_w/2"/>
                                          </p:val>
                                        </p:tav>
                                        <p:tav tm="100000">
                                          <p:val>
                                            <p:strVal val="#ppt_x"/>
                                          </p:val>
                                        </p:tav>
                                      </p:tavLst>
                                    </p:anim>
                                    <p:anim calcmode="lin" valueType="num">
                                      <p:cBhvr additive="base">
                                        <p:cTn id="67" dur="500" fill="hold"/>
                                        <p:tgtEl>
                                          <p:spTgt spid="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19">
                                            <p:txEl>
                                              <p:pRg st="3" end="3"/>
                                            </p:txEl>
                                          </p:spTgt>
                                        </p:tgtEl>
                                        <p:attrNameLst>
                                          <p:attrName>style.visibility</p:attrName>
                                        </p:attrNameLst>
                                      </p:cBhvr>
                                      <p:to>
                                        <p:strVal val="visible"/>
                                      </p:to>
                                    </p:set>
                                    <p:anim calcmode="lin" valueType="num">
                                      <p:cBhvr additive="base">
                                        <p:cTn id="72" dur="500" fill="hold"/>
                                        <p:tgtEl>
                                          <p:spTgt spid="19">
                                            <p:txEl>
                                              <p:pRg st="3" end="3"/>
                                            </p:txEl>
                                          </p:spTgt>
                                        </p:tgtEl>
                                        <p:attrNameLst>
                                          <p:attrName>ppt_x</p:attrName>
                                        </p:attrNameLst>
                                      </p:cBhvr>
                                      <p:tavLst>
                                        <p:tav tm="0">
                                          <p:val>
                                            <p:strVal val="0-#ppt_w/2"/>
                                          </p:val>
                                        </p:tav>
                                        <p:tav tm="100000">
                                          <p:val>
                                            <p:strVal val="#ppt_x"/>
                                          </p:val>
                                        </p:tav>
                                      </p:tavLst>
                                    </p:anim>
                                    <p:anim calcmode="lin" valueType="num">
                                      <p:cBhvr additive="base">
                                        <p:cTn id="73" dur="500" fill="hold"/>
                                        <p:tgtEl>
                                          <p:spTgt spid="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19">
                                            <p:txEl>
                                              <p:pRg st="4" end="4"/>
                                            </p:txEl>
                                          </p:spTgt>
                                        </p:tgtEl>
                                        <p:attrNameLst>
                                          <p:attrName>style.visibility</p:attrName>
                                        </p:attrNameLst>
                                      </p:cBhvr>
                                      <p:to>
                                        <p:strVal val="visible"/>
                                      </p:to>
                                    </p:set>
                                    <p:anim calcmode="lin" valueType="num">
                                      <p:cBhvr additive="base">
                                        <p:cTn id="78" dur="500" fill="hold"/>
                                        <p:tgtEl>
                                          <p:spTgt spid="19">
                                            <p:txEl>
                                              <p:pRg st="4" end="4"/>
                                            </p:txEl>
                                          </p:spTgt>
                                        </p:tgtEl>
                                        <p:attrNameLst>
                                          <p:attrName>ppt_x</p:attrName>
                                        </p:attrNameLst>
                                      </p:cBhvr>
                                      <p:tavLst>
                                        <p:tav tm="0">
                                          <p:val>
                                            <p:strVal val="0-#ppt_w/2"/>
                                          </p:val>
                                        </p:tav>
                                        <p:tav tm="100000">
                                          <p:val>
                                            <p:strVal val="#ppt_x"/>
                                          </p:val>
                                        </p:tav>
                                      </p:tavLst>
                                    </p:anim>
                                    <p:anim calcmode="lin" valueType="num">
                                      <p:cBhvr additive="base">
                                        <p:cTn id="79" dur="500" fill="hold"/>
                                        <p:tgtEl>
                                          <p:spTgt spid="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9">
                                            <p:txEl>
                                              <p:pRg st="5" end="5"/>
                                            </p:txEl>
                                          </p:spTgt>
                                        </p:tgtEl>
                                        <p:attrNameLst>
                                          <p:attrName>style.visibility</p:attrName>
                                        </p:attrNameLst>
                                      </p:cBhvr>
                                      <p:to>
                                        <p:strVal val="visible"/>
                                      </p:to>
                                    </p:set>
                                    <p:anim calcmode="lin" valueType="num">
                                      <p:cBhvr additive="base">
                                        <p:cTn id="84" dur="500" fill="hold"/>
                                        <p:tgtEl>
                                          <p:spTgt spid="19">
                                            <p:txEl>
                                              <p:pRg st="5" end="5"/>
                                            </p:txEl>
                                          </p:spTgt>
                                        </p:tgtEl>
                                        <p:attrNameLst>
                                          <p:attrName>ppt_x</p:attrName>
                                        </p:attrNameLst>
                                      </p:cBhvr>
                                      <p:tavLst>
                                        <p:tav tm="0">
                                          <p:val>
                                            <p:strVal val="0-#ppt_w/2"/>
                                          </p:val>
                                        </p:tav>
                                        <p:tav tm="100000">
                                          <p:val>
                                            <p:strVal val="#ppt_x"/>
                                          </p:val>
                                        </p:tav>
                                      </p:tavLst>
                                    </p:anim>
                                    <p:anim calcmode="lin" valueType="num">
                                      <p:cBhvr additive="base">
                                        <p:cTn id="85" dur="500" fill="hold"/>
                                        <p:tgtEl>
                                          <p:spTgt spid="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10"/>
                                        </p:tgtEl>
                                        <p:attrNameLst>
                                          <p:attrName>style.visibility</p:attrName>
                                        </p:attrNameLst>
                                      </p:cBhvr>
                                      <p:to>
                                        <p:strVal val="visible"/>
                                      </p:to>
                                    </p:set>
                                    <p:anim calcmode="lin" valueType="num">
                                      <p:cBhvr additive="base">
                                        <p:cTn id="90" dur="500" fill="hold"/>
                                        <p:tgtEl>
                                          <p:spTgt spid="10"/>
                                        </p:tgtEl>
                                        <p:attrNameLst>
                                          <p:attrName>ppt_x</p:attrName>
                                        </p:attrNameLst>
                                      </p:cBhvr>
                                      <p:tavLst>
                                        <p:tav tm="0">
                                          <p:val>
                                            <p:strVal val="#ppt_x"/>
                                          </p:val>
                                        </p:tav>
                                        <p:tav tm="100000">
                                          <p:val>
                                            <p:strVal val="#ppt_x"/>
                                          </p:val>
                                        </p:tav>
                                      </p:tavLst>
                                    </p:anim>
                                    <p:anim calcmode="lin" valueType="num">
                                      <p:cBhvr additive="base">
                                        <p:cTn id="9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P spid="18" grpId="0" build="p"/>
      <p:bldP spid="19"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16867</TotalTime>
  <Words>966</Words>
  <Application>Microsoft Office PowerPoint</Application>
  <PresentationFormat>Widescreen</PresentationFormat>
  <Paragraphs>109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Cambria Math</vt:lpstr>
      <vt:lpstr>Trebuchet MS</vt:lpstr>
      <vt:lpstr>Wingdings</vt:lpstr>
      <vt:lpstr>Wingdings 3</vt:lpstr>
      <vt:lpstr>Facet</vt:lpstr>
      <vt:lpstr>Decimals, percentages and fractions</vt:lpstr>
      <vt:lpstr>PowerPoint Presentation</vt:lpstr>
      <vt:lpstr>Multiplying and dividing decimals by decimals</vt:lpstr>
      <vt:lpstr>PowerPoint Presentation</vt:lpstr>
      <vt:lpstr>Percentage increase and decrease</vt:lpstr>
      <vt:lpstr>Percentage increase</vt:lpstr>
      <vt:lpstr>Percentage increase (word problem)</vt:lpstr>
      <vt:lpstr>Percentage decrease</vt:lpstr>
      <vt:lpstr>Percentage decrease (word problem)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Decimals, percentages and fractions</dc:title>
  <dc:creator>T.Newas</dc:creator>
  <cp:lastModifiedBy>T.Newas</cp:lastModifiedBy>
  <cp:revision>20</cp:revision>
  <dcterms:created xsi:type="dcterms:W3CDTF">2022-10-25T09:48:36Z</dcterms:created>
  <dcterms:modified xsi:type="dcterms:W3CDTF">2022-11-07T05:50:14Z</dcterms:modified>
</cp:coreProperties>
</file>