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7" r:id="rId4"/>
    <p:sldId id="268" r:id="rId5"/>
    <p:sldId id="262" r:id="rId6"/>
    <p:sldId id="263" r:id="rId7"/>
    <p:sldId id="264" r:id="rId8"/>
    <p:sldId id="265" r:id="rId9"/>
    <p:sldId id="266"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2" d="100"/>
          <a:sy n="7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169820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72545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8852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603736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6122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420456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129242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77103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2646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80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18E13A-2D0D-4723-B69A-2D303B2DC718}"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91419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18E13A-2D0D-4723-B69A-2D303B2DC718}"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428496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18E13A-2D0D-4723-B69A-2D303B2DC718}"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90293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8E13A-2D0D-4723-B69A-2D303B2DC718}"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30460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18E13A-2D0D-4723-B69A-2D303B2DC718}"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31038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
        <p:nvSpPr>
          <p:cNvPr id="5" name="Date Placeholder 4"/>
          <p:cNvSpPr>
            <a:spLocks noGrp="1"/>
          </p:cNvSpPr>
          <p:nvPr>
            <p:ph type="dt" sz="half" idx="10"/>
          </p:nvPr>
        </p:nvSpPr>
        <p:spPr/>
        <p:txBody>
          <a:bodyPr/>
          <a:lstStyle/>
          <a:p>
            <a:fld id="{8518E13A-2D0D-4723-B69A-2D303B2DC718}" type="datetimeFigureOut">
              <a:rPr lang="en-US" smtClean="0"/>
              <a:t>11/1/2022</a:t>
            </a:fld>
            <a:endParaRPr lang="en-US"/>
          </a:p>
        </p:txBody>
      </p:sp>
    </p:spTree>
    <p:extLst>
      <p:ext uri="{BB962C8B-B14F-4D97-AF65-F5344CB8AC3E}">
        <p14:creationId xmlns:p14="http://schemas.microsoft.com/office/powerpoint/2010/main" val="209017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18E13A-2D0D-4723-B69A-2D303B2DC718}" type="datetimeFigureOut">
              <a:rPr lang="en-US" smtClean="0"/>
              <a:t>11/1/2022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5DCFDF-B267-49DD-B313-B338256285BF}" type="slidenum">
              <a:rPr lang="en-US" smtClean="0"/>
              <a:t>‹#›</a:t>
            </a:fld>
            <a:endParaRPr lang="en-US"/>
          </a:p>
        </p:txBody>
      </p:sp>
    </p:spTree>
    <p:extLst>
      <p:ext uri="{BB962C8B-B14F-4D97-AF65-F5344CB8AC3E}">
        <p14:creationId xmlns:p14="http://schemas.microsoft.com/office/powerpoint/2010/main" val="42501844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dAgfnK528R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kwh4SD1ToF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wtrA3hpzY_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7" Type="http://schemas.openxmlformats.org/officeDocument/2006/relationships/image" Target="../media/image1.jpeg"/><Relationship Id="rId2" Type="http://schemas.openxmlformats.org/officeDocument/2006/relationships/hyperlink" Target="https://www.youtube.com/watch?v=wtrA3hpzY_A" TargetMode="Externa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9948-FAEB-4FA1-9477-7EBCBC27CA9A}"/>
              </a:ext>
            </a:extLst>
          </p:cNvPr>
          <p:cNvSpPr>
            <a:spLocks noGrp="1"/>
          </p:cNvSpPr>
          <p:nvPr>
            <p:ph type="ctrTitle"/>
          </p:nvPr>
        </p:nvSpPr>
        <p:spPr/>
        <p:txBody>
          <a:bodyPr/>
          <a:lstStyle/>
          <a:p>
            <a:pPr algn="ctr"/>
            <a:r>
              <a:rPr lang="en-US" b="1" dirty="0"/>
              <a:t>Decimals, percentages and fractions</a:t>
            </a:r>
          </a:p>
        </p:txBody>
      </p:sp>
      <p:sp>
        <p:nvSpPr>
          <p:cNvPr id="3" name="Subtitle 2">
            <a:extLst>
              <a:ext uri="{FF2B5EF4-FFF2-40B4-BE49-F238E27FC236}">
                <a16:creationId xmlns:a16="http://schemas.microsoft.com/office/drawing/2014/main" id="{F975E4AE-2E3B-4FC5-8FBF-C91495633A9C}"/>
              </a:ext>
            </a:extLst>
          </p:cNvPr>
          <p:cNvSpPr>
            <a:spLocks noGrp="1"/>
          </p:cNvSpPr>
          <p:nvPr>
            <p:ph type="subTitle" idx="1"/>
          </p:nvPr>
        </p:nvSpPr>
        <p:spPr>
          <a:xfrm>
            <a:off x="1480563" y="4368885"/>
            <a:ext cx="7766936" cy="1096899"/>
          </a:xfrm>
        </p:spPr>
        <p:txBody>
          <a:bodyPr>
            <a:normAutofit/>
          </a:bodyPr>
          <a:lstStyle/>
          <a:p>
            <a:pPr algn="ctr"/>
            <a:r>
              <a:rPr lang="en-US" sz="3000" dirty="0"/>
              <a:t>Chapter 9</a:t>
            </a:r>
          </a:p>
        </p:txBody>
      </p:sp>
    </p:spTree>
    <p:extLst>
      <p:ext uri="{BB962C8B-B14F-4D97-AF65-F5344CB8AC3E}">
        <p14:creationId xmlns:p14="http://schemas.microsoft.com/office/powerpoint/2010/main" val="364927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87C544B-5280-4084-9653-573698831085}"/>
              </a:ext>
            </a:extLst>
          </p:cNvPr>
          <p:cNvSpPr txBox="1"/>
          <p:nvPr/>
        </p:nvSpPr>
        <p:spPr>
          <a:xfrm>
            <a:off x="743271" y="720959"/>
            <a:ext cx="5760640" cy="707886"/>
          </a:xfrm>
          <a:prstGeom prst="rect">
            <a:avLst/>
          </a:prstGeom>
          <a:noFill/>
        </p:spPr>
        <p:txBody>
          <a:bodyPr wrap="square" rtlCol="0">
            <a:spAutoFit/>
          </a:bodyPr>
          <a:lstStyle/>
          <a:p>
            <a:r>
              <a:rPr lang="en-US" sz="4000" b="1" u="sng" dirty="0">
                <a:solidFill>
                  <a:schemeClr val="bg2">
                    <a:lumMod val="50000"/>
                  </a:schemeClr>
                </a:solidFill>
              </a:rPr>
              <a:t>BIDMAS</a:t>
            </a:r>
          </a:p>
        </p:txBody>
      </p:sp>
      <p:sp>
        <p:nvSpPr>
          <p:cNvPr id="6" name="TextBox 5">
            <a:extLst>
              <a:ext uri="{FF2B5EF4-FFF2-40B4-BE49-F238E27FC236}">
                <a16:creationId xmlns:a16="http://schemas.microsoft.com/office/drawing/2014/main" id="{9C925AC2-56C6-45CE-9795-36240695EAC3}"/>
              </a:ext>
            </a:extLst>
          </p:cNvPr>
          <p:cNvSpPr txBox="1"/>
          <p:nvPr/>
        </p:nvSpPr>
        <p:spPr>
          <a:xfrm>
            <a:off x="743271" y="1741271"/>
            <a:ext cx="8064896" cy="2400657"/>
          </a:xfrm>
          <a:prstGeom prst="rect">
            <a:avLst/>
          </a:prstGeom>
          <a:noFill/>
        </p:spPr>
        <p:txBody>
          <a:bodyPr wrap="square" rtlCol="0">
            <a:spAutoFit/>
          </a:bodyPr>
          <a:lstStyle/>
          <a:p>
            <a:r>
              <a:rPr lang="en-US" sz="2500" dirty="0"/>
              <a:t>When there’s multiple operations in a question you should ALWAYS follow the correct order of operation.</a:t>
            </a:r>
          </a:p>
          <a:p>
            <a:endParaRPr lang="en-US" sz="2500" dirty="0"/>
          </a:p>
          <a:p>
            <a:r>
              <a:rPr lang="en-US" sz="2500" dirty="0"/>
              <a:t>Watch the link below:</a:t>
            </a:r>
          </a:p>
          <a:p>
            <a:r>
              <a:rPr lang="en-US" sz="2500" b="1" dirty="0">
                <a:hlinkClick r:id="rId2"/>
              </a:rPr>
              <a:t>https://www.youtube.com/watch?v=dAgfnK528RA</a:t>
            </a:r>
            <a:endParaRPr lang="en-US" sz="2500" b="1" dirty="0"/>
          </a:p>
          <a:p>
            <a:endParaRPr lang="en-US" sz="2500" dirty="0"/>
          </a:p>
        </p:txBody>
      </p:sp>
      <p:grpSp>
        <p:nvGrpSpPr>
          <p:cNvPr id="10" name="Group 9">
            <a:extLst>
              <a:ext uri="{FF2B5EF4-FFF2-40B4-BE49-F238E27FC236}">
                <a16:creationId xmlns:a16="http://schemas.microsoft.com/office/drawing/2014/main" id="{37224F1B-915C-4212-B4ED-9CACE115F587}"/>
              </a:ext>
            </a:extLst>
          </p:cNvPr>
          <p:cNvGrpSpPr/>
          <p:nvPr/>
        </p:nvGrpSpPr>
        <p:grpSpPr>
          <a:xfrm>
            <a:off x="6736211" y="5954925"/>
            <a:ext cx="5296764" cy="894811"/>
            <a:chOff x="4507775" y="6629069"/>
            <a:chExt cx="4228026" cy="1186762"/>
          </a:xfrm>
        </p:grpSpPr>
        <p:sp>
          <p:nvSpPr>
            <p:cNvPr id="11" name="TextBox 10">
              <a:extLst>
                <a:ext uri="{FF2B5EF4-FFF2-40B4-BE49-F238E27FC236}">
                  <a16:creationId xmlns:a16="http://schemas.microsoft.com/office/drawing/2014/main" id="{829824E6-B613-4ED2-952E-9A37C2AC1431}"/>
                </a:ext>
              </a:extLst>
            </p:cNvPr>
            <p:cNvSpPr txBox="1"/>
            <p:nvPr/>
          </p:nvSpPr>
          <p:spPr>
            <a:xfrm>
              <a:off x="5512021" y="6629069"/>
              <a:ext cx="3223780" cy="1102128"/>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145 Ex.9D: Q1, Q3(</a:t>
              </a:r>
              <a:r>
                <a:rPr lang="en-US" sz="1600" dirty="0" err="1"/>
                <a:t>b,c</a:t>
              </a:r>
              <a:r>
                <a:rPr lang="en-US" sz="1600" dirty="0"/>
                <a:t>), Q4(b), Q5(c), Q6(</a:t>
              </a:r>
              <a:r>
                <a:rPr lang="en-US" sz="1600" dirty="0" err="1"/>
                <a:t>b,c</a:t>
              </a:r>
              <a:r>
                <a:rPr lang="en-US" sz="1600" dirty="0"/>
                <a:t>)</a:t>
              </a:r>
            </a:p>
          </p:txBody>
        </p:sp>
        <p:pic>
          <p:nvPicPr>
            <p:cNvPr id="12" name="Picture 6" descr="https://images.clipartof.com/Clipart-Of-A-Yellow-Smiley-Face-Emoji-Solving-Math-Problems-Royalty-Free-Vector-Illustration-10241478907.jpg">
              <a:extLst>
                <a:ext uri="{FF2B5EF4-FFF2-40B4-BE49-F238E27FC236}">
                  <a16:creationId xmlns:a16="http://schemas.microsoft.com/office/drawing/2014/main" id="{A25343F3-F1F4-44E1-8061-1468B65CF80E}"/>
                </a:ext>
              </a:extLst>
            </p:cNvPr>
            <p:cNvPicPr>
              <a:picLocks noChangeAspect="1" noChangeArrowheads="1"/>
            </p:cNvPicPr>
            <p:nvPr/>
          </p:nvPicPr>
          <p:blipFill>
            <a:blip r:embed="rId3"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224294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FDB8-8ECA-4536-ABBD-CBB840909EC8}"/>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a:t>Objectives:</a:t>
            </a:r>
          </a:p>
        </p:txBody>
      </p:sp>
      <p:sp>
        <p:nvSpPr>
          <p:cNvPr id="3" name="Content Placeholder 2">
            <a:extLst>
              <a:ext uri="{FF2B5EF4-FFF2-40B4-BE49-F238E27FC236}">
                <a16:creationId xmlns:a16="http://schemas.microsoft.com/office/drawing/2014/main" id="{DF6D3FB0-CDBE-4335-BF94-119586BB9748}"/>
              </a:ext>
            </a:extLst>
          </p:cNvPr>
          <p:cNvSpPr txBox="1">
            <a:spLocks/>
          </p:cNvSpPr>
          <p:nvPr/>
        </p:nvSpPr>
        <p:spPr>
          <a:xfrm>
            <a:off x="677334" y="1657006"/>
            <a:ext cx="9367814"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pPr>
            <a:r>
              <a:rPr lang="en-US" sz="3000" dirty="0"/>
              <a:t>Learn how to multiply decimals by decimals and integers.</a:t>
            </a:r>
          </a:p>
          <a:p>
            <a:pPr>
              <a:spcBef>
                <a:spcPts val="0"/>
              </a:spcBef>
            </a:pPr>
            <a:endParaRPr lang="en-US" sz="1500" dirty="0"/>
          </a:p>
          <a:p>
            <a:pPr>
              <a:spcBef>
                <a:spcPts val="0"/>
              </a:spcBef>
            </a:pPr>
            <a:r>
              <a:rPr lang="en-US" sz="3000" dirty="0"/>
              <a:t>Learn how to divide by decimals.</a:t>
            </a:r>
          </a:p>
          <a:p>
            <a:pPr>
              <a:spcBef>
                <a:spcPts val="0"/>
              </a:spcBef>
            </a:pPr>
            <a:endParaRPr lang="en-US" sz="1500" dirty="0"/>
          </a:p>
          <a:p>
            <a:pPr>
              <a:spcBef>
                <a:spcPts val="0"/>
              </a:spcBef>
            </a:pPr>
            <a:r>
              <a:rPr lang="en-US" sz="3000" dirty="0"/>
              <a:t>Learn how to increase and decrease percentages.</a:t>
            </a:r>
          </a:p>
          <a:p>
            <a:pPr>
              <a:spcBef>
                <a:spcPts val="0"/>
              </a:spcBef>
            </a:pPr>
            <a:endParaRPr lang="en-US" sz="1500" dirty="0"/>
          </a:p>
          <a:p>
            <a:pPr>
              <a:spcBef>
                <a:spcPts val="0"/>
              </a:spcBef>
            </a:pPr>
            <a:r>
              <a:rPr lang="en-US" sz="3000" dirty="0"/>
              <a:t>Learn how to simplify calculations with fractions and decimals.</a:t>
            </a:r>
          </a:p>
          <a:p>
            <a:pPr>
              <a:spcBef>
                <a:spcPts val="0"/>
              </a:spcBef>
            </a:pPr>
            <a:endParaRPr lang="en-US" sz="3000" dirty="0"/>
          </a:p>
        </p:txBody>
      </p:sp>
    </p:spTree>
    <p:extLst>
      <p:ext uri="{BB962C8B-B14F-4D97-AF65-F5344CB8AC3E}">
        <p14:creationId xmlns:p14="http://schemas.microsoft.com/office/powerpoint/2010/main" val="295135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30" y="269911"/>
            <a:ext cx="9217024" cy="1143000"/>
          </a:xfrm>
        </p:spPr>
        <p:txBody>
          <a:bodyPr>
            <a:noAutofit/>
          </a:bodyPr>
          <a:lstStyle/>
          <a:p>
            <a:r>
              <a:rPr lang="en-US" sz="2950" b="1" dirty="0"/>
              <a:t>Multiplying and dividing decimals by decimals</a:t>
            </a:r>
          </a:p>
        </p:txBody>
      </p:sp>
      <p:sp>
        <p:nvSpPr>
          <p:cNvPr id="3" name="Content Placeholder 2"/>
          <p:cNvSpPr>
            <a:spLocks noGrp="1"/>
          </p:cNvSpPr>
          <p:nvPr>
            <p:ph idx="1"/>
          </p:nvPr>
        </p:nvSpPr>
        <p:spPr>
          <a:xfrm>
            <a:off x="222042" y="1134007"/>
            <a:ext cx="8229600" cy="936104"/>
          </a:xfrm>
        </p:spPr>
        <p:txBody>
          <a:bodyPr>
            <a:normAutofit lnSpcReduction="10000"/>
          </a:bodyPr>
          <a:lstStyle/>
          <a:p>
            <a:r>
              <a:rPr lang="en-US" sz="2400" dirty="0"/>
              <a:t>Watch the video first </a:t>
            </a:r>
            <a:r>
              <a:rPr lang="en-US" sz="2400" dirty="0">
                <a:sym typeface="Wingdings" pitchFamily="2" charset="2"/>
              </a:rPr>
              <a:t></a:t>
            </a:r>
          </a:p>
          <a:p>
            <a:r>
              <a:rPr lang="en-US" sz="2400" dirty="0">
                <a:sym typeface="Wingdings" pitchFamily="2" charset="2"/>
              </a:rPr>
              <a:t>What do you conclude?</a:t>
            </a:r>
            <a:endParaRPr lang="en-US" sz="2400" dirty="0"/>
          </a:p>
        </p:txBody>
      </p:sp>
      <p:sp>
        <p:nvSpPr>
          <p:cNvPr id="4" name="Rectangle 3"/>
          <p:cNvSpPr/>
          <p:nvPr/>
        </p:nvSpPr>
        <p:spPr>
          <a:xfrm>
            <a:off x="592087" y="6311090"/>
            <a:ext cx="5760640" cy="553998"/>
          </a:xfrm>
          <a:prstGeom prst="rect">
            <a:avLst/>
          </a:prstGeom>
        </p:spPr>
        <p:txBody>
          <a:bodyPr wrap="square">
            <a:spAutoFit/>
          </a:bodyPr>
          <a:lstStyle/>
          <a:p>
            <a:r>
              <a:rPr lang="en-US" sz="1500" dirty="0">
                <a:hlinkClick r:id="rId2"/>
              </a:rPr>
              <a:t>Multiplying and dividing decimals: https://www.youtube.com/watch?v=kwh4SD1ToFc</a:t>
            </a:r>
            <a:r>
              <a:rPr lang="en-US" sz="1500" dirty="0"/>
              <a:t> </a:t>
            </a:r>
          </a:p>
        </p:txBody>
      </p:sp>
      <p:sp>
        <p:nvSpPr>
          <p:cNvPr id="5" name="Folded Corner 4"/>
          <p:cNvSpPr/>
          <p:nvPr/>
        </p:nvSpPr>
        <p:spPr>
          <a:xfrm>
            <a:off x="386745" y="2142119"/>
            <a:ext cx="4688837" cy="396044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a:p>
            <a:pPr algn="just"/>
            <a:endParaRPr lang="en-US" dirty="0"/>
          </a:p>
          <a:p>
            <a:pPr algn="just"/>
            <a:r>
              <a:rPr lang="en-US" dirty="0"/>
              <a:t>When multiplying decimals, pretend the decimals aren’t there and multiply them as whole numbers. Count how many decimal places you have in TOTAL in your question, this is the number of decimal places you should have in the final answer. So, if you are multiplying a 1 </a:t>
            </a:r>
            <a:r>
              <a:rPr lang="en-US" dirty="0" err="1"/>
              <a:t>d.p</a:t>
            </a:r>
            <a:r>
              <a:rPr lang="en-US" dirty="0"/>
              <a:t> number with a 2 </a:t>
            </a:r>
            <a:r>
              <a:rPr lang="en-US" dirty="0" err="1"/>
              <a:t>d.p</a:t>
            </a:r>
            <a:r>
              <a:rPr lang="en-US" dirty="0"/>
              <a:t> number then the answer should have 3 decimal places.</a:t>
            </a:r>
          </a:p>
          <a:p>
            <a:pPr algn="ctr"/>
            <a:endParaRPr lang="en-US" dirty="0"/>
          </a:p>
          <a:p>
            <a:pPr algn="ctr"/>
            <a:r>
              <a:rPr lang="en-US" dirty="0"/>
              <a:t>Example: 2.3 x 0.6</a:t>
            </a:r>
          </a:p>
          <a:p>
            <a:pPr algn="ctr"/>
            <a:r>
              <a:rPr lang="en-US" dirty="0"/>
              <a:t>Solve as whole 23 x 6 = 138</a:t>
            </a:r>
          </a:p>
          <a:p>
            <a:pPr algn="ctr"/>
            <a:r>
              <a:rPr lang="en-US" b="1" dirty="0">
                <a:solidFill>
                  <a:srgbClr val="FFFF00"/>
                </a:solidFill>
              </a:rPr>
              <a:t>Add the decimal 2.</a:t>
            </a:r>
            <a:r>
              <a:rPr lang="en-US" b="1" u="sng" dirty="0">
                <a:solidFill>
                  <a:srgbClr val="FFFF00"/>
                </a:solidFill>
              </a:rPr>
              <a:t>3</a:t>
            </a:r>
            <a:r>
              <a:rPr lang="en-US" b="1" dirty="0">
                <a:solidFill>
                  <a:srgbClr val="FFFF00"/>
                </a:solidFill>
              </a:rPr>
              <a:t> x 0.</a:t>
            </a:r>
            <a:r>
              <a:rPr lang="en-US" b="1" u="sng" dirty="0">
                <a:solidFill>
                  <a:srgbClr val="FFFF00"/>
                </a:solidFill>
              </a:rPr>
              <a:t>6</a:t>
            </a:r>
            <a:r>
              <a:rPr lang="en-US" b="1" dirty="0">
                <a:solidFill>
                  <a:srgbClr val="FFFF00"/>
                </a:solidFill>
              </a:rPr>
              <a:t> = 1.</a:t>
            </a:r>
            <a:r>
              <a:rPr lang="en-US" b="1" u="sng" dirty="0">
                <a:solidFill>
                  <a:srgbClr val="FFFF00"/>
                </a:solidFill>
              </a:rPr>
              <a:t>38</a:t>
            </a:r>
          </a:p>
        </p:txBody>
      </p:sp>
      <p:sp>
        <p:nvSpPr>
          <p:cNvPr id="6" name="Folded Corner 5"/>
          <p:cNvSpPr/>
          <p:nvPr/>
        </p:nvSpPr>
        <p:spPr>
          <a:xfrm>
            <a:off x="5615879" y="2142119"/>
            <a:ext cx="4824536" cy="396044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just"/>
            <a:r>
              <a:rPr lang="en-US" dirty="0"/>
              <a:t>When dividing decimals, turn the </a:t>
            </a:r>
            <a:r>
              <a:rPr lang="en-US" b="1" u="sng" dirty="0"/>
              <a:t>divisor</a:t>
            </a:r>
            <a:r>
              <a:rPr lang="en-US" dirty="0"/>
              <a:t> into a </a:t>
            </a:r>
            <a:r>
              <a:rPr lang="en-US" b="1" u="sng" dirty="0"/>
              <a:t>whole number </a:t>
            </a:r>
            <a:r>
              <a:rPr lang="en-US" dirty="0"/>
              <a:t>by multiplying  it by a base 10 number (10, 100, 1000…etc). Remember that you have to also multiply the divided with the same base number you used for the divisor. So if divisor was multiplied by 100, then the dividend must also be multiplied by 100.</a:t>
            </a:r>
          </a:p>
          <a:p>
            <a:pPr algn="ctr"/>
            <a:endParaRPr lang="en-US" dirty="0"/>
          </a:p>
          <a:p>
            <a:pPr algn="ctr"/>
            <a:r>
              <a:rPr lang="en-US" dirty="0"/>
              <a:t>Example: 0.028 ÷ 0.04</a:t>
            </a:r>
          </a:p>
          <a:p>
            <a:pPr algn="ctr"/>
            <a:r>
              <a:rPr lang="en-US" dirty="0"/>
              <a:t>Multiply both numbers by 100</a:t>
            </a:r>
          </a:p>
          <a:p>
            <a:pPr algn="ctr"/>
            <a:r>
              <a:rPr lang="en-US" b="1" dirty="0">
                <a:solidFill>
                  <a:srgbClr val="FFFF00"/>
                </a:solidFill>
              </a:rPr>
              <a:t>It will become 2.8 ÷ 4 = 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E63D32-8FD6-44B5-BBA9-BD9C6EF21892}"/>
              </a:ext>
            </a:extLst>
          </p:cNvPr>
          <p:cNvSpPr>
            <a:spLocks noGrp="1"/>
          </p:cNvSpPr>
          <p:nvPr>
            <p:ph idx="1"/>
          </p:nvPr>
        </p:nvSpPr>
        <p:spPr>
          <a:xfrm>
            <a:off x="677333" y="424071"/>
            <a:ext cx="9036509" cy="702364"/>
          </a:xfrm>
        </p:spPr>
        <p:txBody>
          <a:bodyPr>
            <a:normAutofit/>
          </a:bodyPr>
          <a:lstStyle/>
          <a:p>
            <a:pPr marL="0" indent="0">
              <a:buNone/>
            </a:pPr>
            <a:r>
              <a:rPr lang="en-US" sz="3000" u="sng" dirty="0"/>
              <a:t>Examples:</a:t>
            </a:r>
          </a:p>
          <a:p>
            <a:endParaRPr lang="en-US" sz="2400" dirty="0"/>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551CD541-B658-4828-AA35-497B3E056330}"/>
                  </a:ext>
                </a:extLst>
              </p:cNvPr>
              <p:cNvSpPr txBox="1">
                <a:spLocks/>
              </p:cNvSpPr>
              <p:nvPr/>
            </p:nvSpPr>
            <p:spPr>
              <a:xfrm>
                <a:off x="536741" y="1313002"/>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78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4= </m:t>
                    </m:r>
                  </m:oMath>
                </a14:m>
                <a:endParaRPr lang="en-US" sz="2400" dirty="0"/>
              </a:p>
              <a:p>
                <a:pPr marL="0" indent="0" algn="just">
                  <a:buFont typeface="Wingdings 3" charset="2"/>
                  <a:buNone/>
                </a:pPr>
                <a:endParaRPr lang="en-US" sz="2400" dirty="0"/>
              </a:p>
            </p:txBody>
          </p:sp>
        </mc:Choice>
        <mc:Fallback xmlns="">
          <p:sp>
            <p:nvSpPr>
              <p:cNvPr id="4" name="Content Placeholder 2">
                <a:extLst>
                  <a:ext uri="{FF2B5EF4-FFF2-40B4-BE49-F238E27FC236}">
                    <a16:creationId xmlns:a16="http://schemas.microsoft.com/office/drawing/2014/main" id="{551CD541-B658-4828-AA35-497B3E056330}"/>
                  </a:ext>
                </a:extLst>
              </p:cNvPr>
              <p:cNvSpPr txBox="1">
                <a:spLocks noRot="1" noChangeAspect="1" noMove="1" noResize="1" noEditPoints="1" noAdjustHandles="1" noChangeArrowheads="1" noChangeShapeType="1" noTextEdit="1"/>
              </p:cNvSpPr>
              <p:nvPr/>
            </p:nvSpPr>
            <p:spPr>
              <a:xfrm>
                <a:off x="536741" y="1313002"/>
                <a:ext cx="10489067" cy="1045886"/>
              </a:xfrm>
              <a:prstGeom prst="rect">
                <a:avLst/>
              </a:prstGeom>
              <a:blipFill>
                <a:blip r:embed="rId2"/>
                <a:stretch>
                  <a:fillRect l="-465" t="-46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1EC246AC-E5C8-4B7C-8D37-09B04F541375}"/>
                  </a:ext>
                </a:extLst>
              </p:cNvPr>
              <p:cNvSpPr txBox="1">
                <a:spLocks/>
              </p:cNvSpPr>
              <p:nvPr/>
            </p:nvSpPr>
            <p:spPr>
              <a:xfrm>
                <a:off x="536740" y="2545455"/>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25.7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5= </m:t>
                    </m:r>
                  </m:oMath>
                </a14:m>
                <a:endParaRPr lang="en-US" sz="2400" dirty="0"/>
              </a:p>
              <a:p>
                <a:pPr marL="0" indent="0" algn="just">
                  <a:buFont typeface="Wingdings 3" charset="2"/>
                  <a:buNone/>
                </a:pPr>
                <a:endParaRPr lang="en-US" sz="2400" dirty="0"/>
              </a:p>
            </p:txBody>
          </p:sp>
        </mc:Choice>
        <mc:Fallback xmlns="">
          <p:sp>
            <p:nvSpPr>
              <p:cNvPr id="5" name="Content Placeholder 2">
                <a:extLst>
                  <a:ext uri="{FF2B5EF4-FFF2-40B4-BE49-F238E27FC236}">
                    <a16:creationId xmlns:a16="http://schemas.microsoft.com/office/drawing/2014/main" id="{1EC246AC-E5C8-4B7C-8D37-09B04F541375}"/>
                  </a:ext>
                </a:extLst>
              </p:cNvPr>
              <p:cNvSpPr txBox="1">
                <a:spLocks noRot="1" noChangeAspect="1" noMove="1" noResize="1" noEditPoints="1" noAdjustHandles="1" noChangeArrowheads="1" noChangeShapeType="1" noTextEdit="1"/>
              </p:cNvSpPr>
              <p:nvPr/>
            </p:nvSpPr>
            <p:spPr>
              <a:xfrm>
                <a:off x="536740" y="2545455"/>
                <a:ext cx="10489067" cy="1045886"/>
              </a:xfrm>
              <a:prstGeom prst="rect">
                <a:avLst/>
              </a:prstGeom>
              <a:blipFill>
                <a:blip r:embed="rId3"/>
                <a:stretch>
                  <a:fillRect l="-465" t="-46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E8ED78BC-00FD-402D-B208-C220B0C6D099}"/>
                  </a:ext>
                </a:extLst>
              </p:cNvPr>
              <p:cNvSpPr txBox="1">
                <a:spLocks/>
              </p:cNvSpPr>
              <p:nvPr/>
            </p:nvSpPr>
            <p:spPr>
              <a:xfrm>
                <a:off x="536739" y="3777908"/>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34.2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0.2= </m:t>
                    </m:r>
                  </m:oMath>
                </a14:m>
                <a:endParaRPr lang="en-US" sz="2400" dirty="0"/>
              </a:p>
              <a:p>
                <a:pPr marL="0" indent="0" algn="just">
                  <a:buFont typeface="Wingdings 3" charset="2"/>
                  <a:buNone/>
                </a:pPr>
                <a:endParaRPr lang="en-US" sz="2400" dirty="0"/>
              </a:p>
            </p:txBody>
          </p:sp>
        </mc:Choice>
        <mc:Fallback xmlns="">
          <p:sp>
            <p:nvSpPr>
              <p:cNvPr id="6" name="Content Placeholder 2">
                <a:extLst>
                  <a:ext uri="{FF2B5EF4-FFF2-40B4-BE49-F238E27FC236}">
                    <a16:creationId xmlns:a16="http://schemas.microsoft.com/office/drawing/2014/main" id="{E8ED78BC-00FD-402D-B208-C220B0C6D099}"/>
                  </a:ext>
                </a:extLst>
              </p:cNvPr>
              <p:cNvSpPr txBox="1">
                <a:spLocks noRot="1" noChangeAspect="1" noMove="1" noResize="1" noEditPoints="1" noAdjustHandles="1" noChangeArrowheads="1" noChangeShapeType="1" noTextEdit="1"/>
              </p:cNvSpPr>
              <p:nvPr/>
            </p:nvSpPr>
            <p:spPr>
              <a:xfrm>
                <a:off x="536739" y="3777908"/>
                <a:ext cx="10489067" cy="1045886"/>
              </a:xfrm>
              <a:prstGeom prst="rect">
                <a:avLst/>
              </a:prstGeom>
              <a:blipFill>
                <a:blip r:embed="rId4"/>
                <a:stretch>
                  <a:fillRect l="-465" t="-46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5CECBEBC-AE41-42B5-B403-5B59961D0F6F}"/>
                  </a:ext>
                </a:extLst>
              </p:cNvPr>
              <p:cNvSpPr txBox="1">
                <a:spLocks/>
              </p:cNvSpPr>
              <p:nvPr/>
            </p:nvSpPr>
            <p:spPr>
              <a:xfrm>
                <a:off x="536738" y="4877842"/>
                <a:ext cx="2590775"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54.32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0.04= </m:t>
                    </m:r>
                  </m:oMath>
                </a14:m>
                <a:endParaRPr lang="en-US" sz="2400" dirty="0"/>
              </a:p>
              <a:p>
                <a:pPr marL="0" indent="0" algn="just">
                  <a:buFont typeface="Wingdings 3" charset="2"/>
                  <a:buNone/>
                </a:pPr>
                <a:endParaRPr lang="en-US" sz="2400" dirty="0"/>
              </a:p>
            </p:txBody>
          </p:sp>
        </mc:Choice>
        <mc:Fallback xmlns="">
          <p:sp>
            <p:nvSpPr>
              <p:cNvPr id="7" name="Content Placeholder 2">
                <a:extLst>
                  <a:ext uri="{FF2B5EF4-FFF2-40B4-BE49-F238E27FC236}">
                    <a16:creationId xmlns:a16="http://schemas.microsoft.com/office/drawing/2014/main" id="{5CECBEBC-AE41-42B5-B403-5B59961D0F6F}"/>
                  </a:ext>
                </a:extLst>
              </p:cNvPr>
              <p:cNvSpPr txBox="1">
                <a:spLocks noRot="1" noChangeAspect="1" noMove="1" noResize="1" noEditPoints="1" noAdjustHandles="1" noChangeArrowheads="1" noChangeShapeType="1" noTextEdit="1"/>
              </p:cNvSpPr>
              <p:nvPr/>
            </p:nvSpPr>
            <p:spPr>
              <a:xfrm>
                <a:off x="536738" y="4877842"/>
                <a:ext cx="2590775" cy="1045886"/>
              </a:xfrm>
              <a:prstGeom prst="rect">
                <a:avLst/>
              </a:prstGeom>
              <a:blipFill>
                <a:blip r:embed="rId5"/>
                <a:stretch>
                  <a:fillRect l="-1882" t="-4651"/>
                </a:stretch>
              </a:blipFill>
            </p:spPr>
            <p:txBody>
              <a:bodyPr/>
              <a:lstStyle/>
              <a:p>
                <a:r>
                  <a:rPr lang="en-US">
                    <a:noFill/>
                  </a:rPr>
                  <a:t> </a:t>
                </a:r>
              </a:p>
            </p:txBody>
          </p:sp>
        </mc:Fallback>
      </mc:AlternateContent>
      <p:sp>
        <p:nvSpPr>
          <p:cNvPr id="8" name="Content Placeholder 2">
            <a:extLst>
              <a:ext uri="{FF2B5EF4-FFF2-40B4-BE49-F238E27FC236}">
                <a16:creationId xmlns:a16="http://schemas.microsoft.com/office/drawing/2014/main" id="{F85980DC-C725-4375-85D5-4E9BAB8CE4F2}"/>
              </a:ext>
            </a:extLst>
          </p:cNvPr>
          <p:cNvSpPr txBox="1">
            <a:spLocks/>
          </p:cNvSpPr>
          <p:nvPr/>
        </p:nvSpPr>
        <p:spPr>
          <a:xfrm>
            <a:off x="2213142" y="1326254"/>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19.5</a:t>
            </a:r>
          </a:p>
          <a:p>
            <a:pPr marL="0" indent="0" algn="just">
              <a:buFont typeface="Wingdings 3" charset="2"/>
              <a:buNone/>
            </a:pPr>
            <a:endParaRPr lang="en-US" sz="2400" dirty="0"/>
          </a:p>
        </p:txBody>
      </p:sp>
      <p:sp>
        <p:nvSpPr>
          <p:cNvPr id="9" name="Content Placeholder 2">
            <a:extLst>
              <a:ext uri="{FF2B5EF4-FFF2-40B4-BE49-F238E27FC236}">
                <a16:creationId xmlns:a16="http://schemas.microsoft.com/office/drawing/2014/main" id="{9D5E40A7-DBFA-4A82-A38A-ED63117B1666}"/>
              </a:ext>
            </a:extLst>
          </p:cNvPr>
          <p:cNvSpPr txBox="1">
            <a:spLocks/>
          </p:cNvSpPr>
          <p:nvPr/>
        </p:nvSpPr>
        <p:spPr>
          <a:xfrm>
            <a:off x="2431803" y="2533241"/>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5.14</a:t>
            </a:r>
          </a:p>
          <a:p>
            <a:pPr marL="0" indent="0" algn="just">
              <a:buFont typeface="Wingdings 3" charset="2"/>
              <a:buNone/>
            </a:pPr>
            <a:endParaRPr lang="en-US" sz="2400" dirty="0"/>
          </a:p>
        </p:txBody>
      </p:sp>
      <p:sp>
        <p:nvSpPr>
          <p:cNvPr id="10" name="Content Placeholder 2">
            <a:extLst>
              <a:ext uri="{FF2B5EF4-FFF2-40B4-BE49-F238E27FC236}">
                <a16:creationId xmlns:a16="http://schemas.microsoft.com/office/drawing/2014/main" id="{40D5ADE2-6426-4D13-98E8-3C4B0777FFE3}"/>
              </a:ext>
            </a:extLst>
          </p:cNvPr>
          <p:cNvSpPr txBox="1">
            <a:spLocks/>
          </p:cNvSpPr>
          <p:nvPr/>
        </p:nvSpPr>
        <p:spPr>
          <a:xfrm>
            <a:off x="2670344" y="3777908"/>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171</a:t>
            </a:r>
          </a:p>
          <a:p>
            <a:pPr marL="0" indent="0" algn="just">
              <a:buFont typeface="Wingdings 3" charset="2"/>
              <a:buNone/>
            </a:pPr>
            <a:endParaRPr lang="en-US" sz="2400" dirty="0"/>
          </a:p>
        </p:txBody>
      </p:sp>
      <p:sp>
        <p:nvSpPr>
          <p:cNvPr id="11" name="Content Placeholder 2">
            <a:extLst>
              <a:ext uri="{FF2B5EF4-FFF2-40B4-BE49-F238E27FC236}">
                <a16:creationId xmlns:a16="http://schemas.microsoft.com/office/drawing/2014/main" id="{B18D483A-BC04-43D8-9D2C-24FC96BC91FD}"/>
              </a:ext>
            </a:extLst>
          </p:cNvPr>
          <p:cNvSpPr txBox="1">
            <a:spLocks/>
          </p:cNvSpPr>
          <p:nvPr/>
        </p:nvSpPr>
        <p:spPr>
          <a:xfrm>
            <a:off x="2988394" y="4880955"/>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1358</a:t>
            </a:r>
          </a:p>
          <a:p>
            <a:pPr marL="0" indent="0" algn="just">
              <a:buFont typeface="Wingdings 3" charset="2"/>
              <a:buNone/>
            </a:pPr>
            <a:endParaRPr lang="en-US" sz="2400" dirty="0"/>
          </a:p>
        </p:txBody>
      </p:sp>
      <p:grpSp>
        <p:nvGrpSpPr>
          <p:cNvPr id="12" name="Group 11">
            <a:extLst>
              <a:ext uri="{FF2B5EF4-FFF2-40B4-BE49-F238E27FC236}">
                <a16:creationId xmlns:a16="http://schemas.microsoft.com/office/drawing/2014/main" id="{7495EF86-B052-48FB-BEDF-4D52C521338E}"/>
              </a:ext>
            </a:extLst>
          </p:cNvPr>
          <p:cNvGrpSpPr/>
          <p:nvPr/>
        </p:nvGrpSpPr>
        <p:grpSpPr>
          <a:xfrm>
            <a:off x="6679067" y="4506625"/>
            <a:ext cx="5049078" cy="1561985"/>
            <a:chOff x="4507775" y="6383005"/>
            <a:chExt cx="4030316" cy="2071620"/>
          </a:xfrm>
        </p:grpSpPr>
        <p:sp>
          <p:nvSpPr>
            <p:cNvPr id="13" name="TextBox 12">
              <a:extLst>
                <a:ext uri="{FF2B5EF4-FFF2-40B4-BE49-F238E27FC236}">
                  <a16:creationId xmlns:a16="http://schemas.microsoft.com/office/drawing/2014/main" id="{05DF527A-1D96-4DAC-8567-240A5EC94996}"/>
                </a:ext>
              </a:extLst>
            </p:cNvPr>
            <p:cNvSpPr txBox="1"/>
            <p:nvPr/>
          </p:nvSpPr>
          <p:spPr>
            <a:xfrm>
              <a:off x="5512021" y="6383005"/>
              <a:ext cx="3026070" cy="2071620"/>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140 Ex.9A: Q1, Q2(</a:t>
              </a:r>
              <a:r>
                <a:rPr lang="en-US" sz="1600" dirty="0" err="1"/>
                <a:t>b,d,f,h,j</a:t>
              </a:r>
              <a:r>
                <a:rPr lang="en-US" sz="1600" dirty="0"/>
                <a:t>), Q3, Q4, Q6, Q7(</a:t>
              </a:r>
              <a:r>
                <a:rPr lang="en-US" sz="1600" dirty="0" err="1"/>
                <a:t>c,e,h,L,m,q,r</a:t>
              </a:r>
              <a:r>
                <a:rPr lang="en-US" sz="1600" dirty="0"/>
                <a:t>), Q9, Q10(</a:t>
              </a:r>
              <a:r>
                <a:rPr lang="en-US" sz="1600" dirty="0" err="1"/>
                <a:t>a,b,c</a:t>
              </a:r>
              <a:r>
                <a:rPr lang="en-US" sz="1600" dirty="0"/>
                <a:t>), Q12</a:t>
              </a:r>
            </a:p>
          </p:txBody>
        </p:sp>
        <p:pic>
          <p:nvPicPr>
            <p:cNvPr id="14" name="Picture 6" descr="https://images.clipartof.com/Clipart-Of-A-Yellow-Smiley-Face-Emoji-Solving-Math-Problems-Royalty-Free-Vector-Illustration-10241478907.jpg">
              <a:extLst>
                <a:ext uri="{FF2B5EF4-FFF2-40B4-BE49-F238E27FC236}">
                  <a16:creationId xmlns:a16="http://schemas.microsoft.com/office/drawing/2014/main" id="{DFE32D82-89BB-4374-AE9B-801103B02A4C}"/>
                </a:ext>
              </a:extLst>
            </p:cNvPr>
            <p:cNvPicPr>
              <a:picLocks noChangeAspect="1" noChangeArrowheads="1"/>
            </p:cNvPicPr>
            <p:nvPr/>
          </p:nvPicPr>
          <p:blipFill>
            <a:blip r:embed="rId6" cstate="print"/>
            <a:srcRect t="4586"/>
            <a:stretch>
              <a:fillRect/>
            </a:stretch>
          </p:blipFill>
          <p:spPr bwMode="auto">
            <a:xfrm>
              <a:off x="4507775" y="6721412"/>
              <a:ext cx="1004246" cy="1094419"/>
            </a:xfrm>
            <a:prstGeom prst="rect">
              <a:avLst/>
            </a:prstGeom>
            <a:noFill/>
          </p:spPr>
        </p:pic>
      </p:grpSp>
      <p:grpSp>
        <p:nvGrpSpPr>
          <p:cNvPr id="15" name="Group 14">
            <a:extLst>
              <a:ext uri="{FF2B5EF4-FFF2-40B4-BE49-F238E27FC236}">
                <a16:creationId xmlns:a16="http://schemas.microsoft.com/office/drawing/2014/main" id="{D6CE054F-69DF-4E21-9D6B-80BE0F0058D7}"/>
              </a:ext>
            </a:extLst>
          </p:cNvPr>
          <p:cNvGrpSpPr/>
          <p:nvPr/>
        </p:nvGrpSpPr>
        <p:grpSpPr>
          <a:xfrm>
            <a:off x="6679067" y="5802034"/>
            <a:ext cx="5049078" cy="881559"/>
            <a:chOff x="4507775" y="6646645"/>
            <a:chExt cx="4030316" cy="1169186"/>
          </a:xfrm>
        </p:grpSpPr>
        <p:sp>
          <p:nvSpPr>
            <p:cNvPr id="16" name="TextBox 15">
              <a:extLst>
                <a:ext uri="{FF2B5EF4-FFF2-40B4-BE49-F238E27FC236}">
                  <a16:creationId xmlns:a16="http://schemas.microsoft.com/office/drawing/2014/main" id="{35B27358-C0AE-4BD3-9465-19A7CE4296B5}"/>
                </a:ext>
              </a:extLst>
            </p:cNvPr>
            <p:cNvSpPr txBox="1"/>
            <p:nvPr/>
          </p:nvSpPr>
          <p:spPr>
            <a:xfrm>
              <a:off x="5512021" y="6646645"/>
              <a:ext cx="3026070" cy="1102129"/>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141 Ex.9B: Q1, Q3(</a:t>
              </a:r>
              <a:r>
                <a:rPr lang="en-US" sz="1600" dirty="0" err="1"/>
                <a:t>c,d,e</a:t>
              </a:r>
              <a:r>
                <a:rPr lang="en-US" sz="1600" dirty="0"/>
                <a:t>), Q4(</a:t>
              </a:r>
              <a:r>
                <a:rPr lang="en-US" sz="1600" dirty="0" err="1"/>
                <a:t>a,b,c,g</a:t>
              </a:r>
              <a:r>
                <a:rPr lang="en-US" sz="1600" dirty="0"/>
                <a:t>),Q5(</a:t>
              </a:r>
              <a:r>
                <a:rPr lang="en-US" sz="1600" dirty="0" err="1"/>
                <a:t>a,c</a:t>
              </a:r>
              <a:r>
                <a:rPr lang="en-US" sz="1600" dirty="0"/>
                <a:t>), Q6, Q7</a:t>
              </a:r>
            </a:p>
          </p:txBody>
        </p:sp>
        <p:pic>
          <p:nvPicPr>
            <p:cNvPr id="17" name="Picture 6" descr="https://images.clipartof.com/Clipart-Of-A-Yellow-Smiley-Face-Emoji-Solving-Math-Problems-Royalty-Free-Vector-Illustration-10241478907.jpg">
              <a:extLst>
                <a:ext uri="{FF2B5EF4-FFF2-40B4-BE49-F238E27FC236}">
                  <a16:creationId xmlns:a16="http://schemas.microsoft.com/office/drawing/2014/main" id="{244D89EE-7979-4371-B795-47ED9CB757F9}"/>
                </a:ext>
              </a:extLst>
            </p:cNvPr>
            <p:cNvPicPr>
              <a:picLocks noChangeAspect="1" noChangeArrowheads="1"/>
            </p:cNvPicPr>
            <p:nvPr/>
          </p:nvPicPr>
          <p:blipFill>
            <a:blip r:embed="rId6"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137083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 calcmode="lin" valueType="num">
                                      <p:cBhvr additive="base">
                                        <p:cTn id="36"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additive="base">
                                        <p:cTn id="42"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 calcmode="lin" valueType="num">
                                      <p:cBhvr additive="base">
                                        <p:cTn id="48"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anim calcmode="lin" valueType="num">
                                      <p:cBhvr additive="base">
                                        <p:cTn id="54"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 and decrease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A percentage increase means that something increase in value, whereas a percentage decrease means that something decreased in value.</a:t>
            </a:r>
          </a:p>
          <a:p>
            <a:pPr marL="0" indent="0" algn="just">
              <a:buNone/>
            </a:pPr>
            <a:endParaRPr lang="en-US" sz="2400" dirty="0"/>
          </a:p>
        </p:txBody>
      </p:sp>
      <p:sp>
        <p:nvSpPr>
          <p:cNvPr id="9" name="Rectangle 8">
            <a:extLst>
              <a:ext uri="{FF2B5EF4-FFF2-40B4-BE49-F238E27FC236}">
                <a16:creationId xmlns:a16="http://schemas.microsoft.com/office/drawing/2014/main" id="{AA8E5E1A-CE39-4484-BFF2-D2172C1B2DCA}"/>
              </a:ext>
            </a:extLst>
          </p:cNvPr>
          <p:cNvSpPr/>
          <p:nvPr/>
        </p:nvSpPr>
        <p:spPr>
          <a:xfrm>
            <a:off x="74558" y="6474578"/>
            <a:ext cx="5458225" cy="369332"/>
          </a:xfrm>
          <a:prstGeom prst="rect">
            <a:avLst/>
          </a:prstGeom>
        </p:spPr>
        <p:txBody>
          <a:bodyPr wrap="none">
            <a:spAutoFit/>
          </a:bodyPr>
          <a:lstStyle/>
          <a:p>
            <a:r>
              <a:rPr lang="en-US" dirty="0">
                <a:hlinkClick r:id="rId2"/>
              </a:rPr>
              <a:t>https://www.youtube.com/watch?v=wtrA3hpzY_A</a:t>
            </a:r>
            <a:r>
              <a:rPr lang="en-US" dirty="0"/>
              <a:t> </a:t>
            </a:r>
          </a:p>
        </p:txBody>
      </p:sp>
      <p:sp>
        <p:nvSpPr>
          <p:cNvPr id="10" name="Content Placeholder 2">
            <a:extLst>
              <a:ext uri="{FF2B5EF4-FFF2-40B4-BE49-F238E27FC236}">
                <a16:creationId xmlns:a16="http://schemas.microsoft.com/office/drawing/2014/main" id="{F04ED74A-F5A1-4168-BF82-24431BE48EC4}"/>
              </a:ext>
            </a:extLst>
          </p:cNvPr>
          <p:cNvSpPr txBox="1">
            <a:spLocks/>
          </p:cNvSpPr>
          <p:nvPr/>
        </p:nvSpPr>
        <p:spPr>
          <a:xfrm>
            <a:off x="318080" y="2645641"/>
            <a:ext cx="11078789" cy="60772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An increase means there’s </a:t>
            </a:r>
            <a:r>
              <a:rPr lang="en-US" sz="2400" b="1" u="sng" dirty="0"/>
              <a:t>addition</a:t>
            </a:r>
            <a:r>
              <a:rPr lang="en-US" sz="2400" dirty="0"/>
              <a:t>, a decrease means there’s</a:t>
            </a:r>
            <a:r>
              <a:rPr lang="en-US" sz="2400" b="1" u="sng" dirty="0"/>
              <a:t> subtraction</a:t>
            </a:r>
            <a:r>
              <a:rPr lang="en-US" sz="2400" dirty="0"/>
              <a:t>.</a:t>
            </a:r>
          </a:p>
        </p:txBody>
      </p:sp>
      <p:sp>
        <p:nvSpPr>
          <p:cNvPr id="11" name="Content Placeholder 2">
            <a:extLst>
              <a:ext uri="{FF2B5EF4-FFF2-40B4-BE49-F238E27FC236}">
                <a16:creationId xmlns:a16="http://schemas.microsoft.com/office/drawing/2014/main" id="{85FADCCC-26EF-403D-81A7-6A7F50AACD73}"/>
              </a:ext>
            </a:extLst>
          </p:cNvPr>
          <p:cNvSpPr txBox="1">
            <a:spLocks/>
          </p:cNvSpPr>
          <p:nvPr/>
        </p:nvSpPr>
        <p:spPr>
          <a:xfrm>
            <a:off x="1086678" y="3241151"/>
            <a:ext cx="4161183" cy="3007249"/>
          </a:xfrm>
          <a:prstGeom prst="rect">
            <a:avLst/>
          </a:prstGeom>
          <a:ln w="38100">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dirty="0">
                <a:solidFill>
                  <a:schemeClr val="accent1">
                    <a:lumMod val="50000"/>
                  </a:schemeClr>
                </a:solidFill>
              </a:rPr>
              <a:t>Other Keywords for increase:</a:t>
            </a:r>
          </a:p>
          <a:p>
            <a:pPr algn="ctr">
              <a:buFont typeface="Wingdings" panose="05000000000000000000" pitchFamily="2" charset="2"/>
              <a:buChar char="v"/>
            </a:pPr>
            <a:r>
              <a:rPr lang="en-US" sz="2400" dirty="0"/>
              <a:t>Went up</a:t>
            </a:r>
          </a:p>
          <a:p>
            <a:pPr algn="ctr">
              <a:buFont typeface="Wingdings" panose="05000000000000000000" pitchFamily="2" charset="2"/>
              <a:buChar char="v"/>
            </a:pPr>
            <a:r>
              <a:rPr lang="en-US" sz="2400" dirty="0"/>
              <a:t>Added</a:t>
            </a:r>
          </a:p>
          <a:p>
            <a:pPr algn="ctr">
              <a:buFont typeface="Wingdings" panose="05000000000000000000" pitchFamily="2" charset="2"/>
              <a:buChar char="v"/>
            </a:pPr>
            <a:r>
              <a:rPr lang="en-US" sz="2400" dirty="0"/>
              <a:t>Raised</a:t>
            </a:r>
          </a:p>
          <a:p>
            <a:pPr algn="ctr">
              <a:buFont typeface="Wingdings" panose="05000000000000000000" pitchFamily="2" charset="2"/>
              <a:buChar char="v"/>
            </a:pPr>
            <a:r>
              <a:rPr lang="en-US" sz="2400" dirty="0"/>
              <a:t>More</a:t>
            </a:r>
          </a:p>
          <a:p>
            <a:pPr algn="ctr">
              <a:buFont typeface="Wingdings" panose="05000000000000000000" pitchFamily="2" charset="2"/>
              <a:buChar char="v"/>
            </a:pPr>
            <a:endParaRPr lang="en-US" sz="2400" dirty="0"/>
          </a:p>
        </p:txBody>
      </p:sp>
      <p:sp>
        <p:nvSpPr>
          <p:cNvPr id="12" name="Content Placeholder 2">
            <a:extLst>
              <a:ext uri="{FF2B5EF4-FFF2-40B4-BE49-F238E27FC236}">
                <a16:creationId xmlns:a16="http://schemas.microsoft.com/office/drawing/2014/main" id="{CAB073D2-1059-465C-8BCB-0EA93DEEA569}"/>
              </a:ext>
            </a:extLst>
          </p:cNvPr>
          <p:cNvSpPr txBox="1">
            <a:spLocks/>
          </p:cNvSpPr>
          <p:nvPr/>
        </p:nvSpPr>
        <p:spPr>
          <a:xfrm>
            <a:off x="5532783" y="3267655"/>
            <a:ext cx="4287080" cy="2951829"/>
          </a:xfrm>
          <a:prstGeom prst="rect">
            <a:avLst/>
          </a:prstGeom>
          <a:ln w="38100">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dirty="0">
                <a:solidFill>
                  <a:schemeClr val="accent1">
                    <a:lumMod val="50000"/>
                  </a:schemeClr>
                </a:solidFill>
              </a:rPr>
              <a:t>Other Keywords for decrease:</a:t>
            </a:r>
          </a:p>
          <a:p>
            <a:pPr algn="ctr">
              <a:buFont typeface="Wingdings" panose="05000000000000000000" pitchFamily="2" charset="2"/>
              <a:buChar char="v"/>
            </a:pPr>
            <a:r>
              <a:rPr lang="en-US" sz="2400" dirty="0"/>
              <a:t>Went down</a:t>
            </a:r>
          </a:p>
          <a:p>
            <a:pPr algn="ctr">
              <a:buFont typeface="Wingdings" panose="05000000000000000000" pitchFamily="2" charset="2"/>
              <a:buChar char="v"/>
            </a:pPr>
            <a:r>
              <a:rPr lang="en-US" sz="2400" dirty="0"/>
              <a:t>subtracted</a:t>
            </a:r>
          </a:p>
          <a:p>
            <a:pPr algn="ctr">
              <a:buFont typeface="Wingdings" panose="05000000000000000000" pitchFamily="2" charset="2"/>
              <a:buChar char="v"/>
            </a:pPr>
            <a:r>
              <a:rPr lang="en-US" sz="2400" dirty="0"/>
              <a:t>Reduced</a:t>
            </a:r>
          </a:p>
          <a:p>
            <a:pPr algn="ctr">
              <a:buFont typeface="Wingdings" panose="05000000000000000000" pitchFamily="2" charset="2"/>
              <a:buChar char="v"/>
            </a:pPr>
            <a:r>
              <a:rPr lang="en-US" sz="2400" dirty="0"/>
              <a:t>Loss / Less</a:t>
            </a:r>
          </a:p>
          <a:p>
            <a:pPr algn="ctr">
              <a:buFont typeface="Wingdings" panose="05000000000000000000" pitchFamily="2" charset="2"/>
              <a:buChar char="v"/>
            </a:pPr>
            <a:r>
              <a:rPr lang="en-US" sz="2400" dirty="0"/>
              <a:t>Sale </a:t>
            </a:r>
          </a:p>
          <a:p>
            <a:pPr algn="ctr">
              <a:buFont typeface="Wingdings" panose="05000000000000000000" pitchFamily="2" charset="2"/>
              <a:buChar char="v"/>
            </a:pPr>
            <a:endParaRPr lang="en-US" sz="2400" dirty="0"/>
          </a:p>
        </p:txBody>
      </p:sp>
    </p:spTree>
    <p:extLst>
      <p:ext uri="{BB962C8B-B14F-4D97-AF65-F5344CB8AC3E}">
        <p14:creationId xmlns:p14="http://schemas.microsoft.com/office/powerpoint/2010/main" val="6175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0" grpId="0" build="p"/>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The full value of anything is always 100%. So if there is a percentage increase, the new percentage will be more than 100%.</a:t>
            </a:r>
          </a:p>
          <a:p>
            <a:pPr marL="0" indent="0" algn="just">
              <a:buNone/>
            </a:pPr>
            <a:endParaRPr lang="en-US" sz="2400" dirty="0"/>
          </a:p>
        </p:txBody>
      </p:sp>
      <p:grpSp>
        <p:nvGrpSpPr>
          <p:cNvPr id="17" name="Group 16">
            <a:extLst>
              <a:ext uri="{FF2B5EF4-FFF2-40B4-BE49-F238E27FC236}">
                <a16:creationId xmlns:a16="http://schemas.microsoft.com/office/drawing/2014/main" id="{0F2370E5-9C44-4E46-8EA9-2B2E6321FEF9}"/>
              </a:ext>
            </a:extLst>
          </p:cNvPr>
          <p:cNvGrpSpPr/>
          <p:nvPr/>
        </p:nvGrpSpPr>
        <p:grpSpPr>
          <a:xfrm>
            <a:off x="417472" y="2855549"/>
            <a:ext cx="4393067" cy="2405569"/>
            <a:chOff x="417472" y="2524239"/>
            <a:chExt cx="4393067" cy="2405569"/>
          </a:xfrm>
        </p:grpSpPr>
        <p:sp>
          <p:nvSpPr>
            <p:cNvPr id="13" name="Content Placeholder 2">
              <a:extLst>
                <a:ext uri="{FF2B5EF4-FFF2-40B4-BE49-F238E27FC236}">
                  <a16:creationId xmlns:a16="http://schemas.microsoft.com/office/drawing/2014/main" id="{90508D1E-1BC5-4E18-8ADC-C8C0F8D17920}"/>
                </a:ext>
              </a:extLst>
            </p:cNvPr>
            <p:cNvSpPr txBox="1">
              <a:spLocks/>
            </p:cNvSpPr>
            <p:nvPr/>
          </p:nvSpPr>
          <p:spPr>
            <a:xfrm>
              <a:off x="417472" y="2524239"/>
              <a:ext cx="4181032" cy="24055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Example:</a:t>
              </a:r>
            </a:p>
            <a:p>
              <a:pPr algn="just">
                <a:buFont typeface="Wingdings" panose="05000000000000000000" pitchFamily="2" charset="2"/>
                <a:buChar char="v"/>
              </a:pPr>
              <a:r>
                <a:rPr lang="en-US" sz="2400" dirty="0"/>
                <a:t>An increase of 45%</a:t>
              </a:r>
            </a:p>
            <a:p>
              <a:pPr algn="just">
                <a:buFont typeface="Wingdings" panose="05000000000000000000" pitchFamily="2" charset="2"/>
                <a:buChar char="v"/>
              </a:pPr>
              <a:r>
                <a:rPr lang="en-US" sz="2400" dirty="0"/>
                <a:t>Prices went up by 10%</a:t>
              </a:r>
            </a:p>
            <a:p>
              <a:pPr algn="just">
                <a:buFont typeface="Wingdings" panose="05000000000000000000" pitchFamily="2" charset="2"/>
                <a:buChar char="v"/>
              </a:pPr>
              <a:r>
                <a:rPr lang="en-US" sz="2400" dirty="0"/>
                <a:t>A raise of 3%</a:t>
              </a:r>
            </a:p>
          </p:txBody>
        </p:sp>
        <p:sp>
          <p:nvSpPr>
            <p:cNvPr id="14" name="Arrow: Right 13">
              <a:extLst>
                <a:ext uri="{FF2B5EF4-FFF2-40B4-BE49-F238E27FC236}">
                  <a16:creationId xmlns:a16="http://schemas.microsoft.com/office/drawing/2014/main" id="{0BC9FA25-A997-4495-9F94-A48E200E027A}"/>
                </a:ext>
              </a:extLst>
            </p:cNvPr>
            <p:cNvSpPr/>
            <p:nvPr/>
          </p:nvSpPr>
          <p:spPr>
            <a:xfrm>
              <a:off x="3485322" y="3127514"/>
              <a:ext cx="1325217" cy="226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6BAD160-A6B9-4522-B536-EAFC4C03727E}"/>
                </a:ext>
              </a:extLst>
            </p:cNvPr>
            <p:cNvSpPr/>
            <p:nvPr/>
          </p:nvSpPr>
          <p:spPr>
            <a:xfrm>
              <a:off x="3982278" y="3614667"/>
              <a:ext cx="828261" cy="261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A606AD-CA37-49AE-8798-02F63571F8DC}"/>
                </a:ext>
              </a:extLst>
            </p:cNvPr>
            <p:cNvSpPr/>
            <p:nvPr/>
          </p:nvSpPr>
          <p:spPr>
            <a:xfrm>
              <a:off x="2988365" y="4077300"/>
              <a:ext cx="1822174" cy="261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4909904" y="3378277"/>
            <a:ext cx="4545495" cy="19779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dirty="0"/>
              <a:t>New % is 100 + 45 </a:t>
            </a:r>
            <a:r>
              <a:rPr lang="en-US" sz="2400"/>
              <a:t>= 145</a:t>
            </a:r>
            <a:r>
              <a:rPr lang="en-US" sz="2400" dirty="0"/>
              <a:t>%</a:t>
            </a:r>
          </a:p>
          <a:p>
            <a:pPr marL="0" indent="0" algn="just">
              <a:buNone/>
            </a:pPr>
            <a:r>
              <a:rPr lang="en-US" sz="2400" dirty="0"/>
              <a:t>New % is 100 + 10 = 110%</a:t>
            </a:r>
          </a:p>
          <a:p>
            <a:pPr marL="0" indent="0" algn="just">
              <a:buNone/>
            </a:pPr>
            <a:r>
              <a:rPr lang="en-US" sz="2400" dirty="0"/>
              <a:t>New % is 100 + 3 = 103%</a:t>
            </a:r>
          </a:p>
          <a:p>
            <a:pPr marL="0" indent="0" algn="just">
              <a:buNone/>
            </a:pPr>
            <a:endParaRPr lang="en-US" sz="2400" dirty="0"/>
          </a:p>
          <a:p>
            <a:pPr marL="0" indent="0" algn="just">
              <a:buFont typeface="Wingdings 3" charset="2"/>
              <a:buNone/>
            </a:pPr>
            <a:endParaRPr lang="en-US" sz="2400" dirty="0"/>
          </a:p>
        </p:txBody>
      </p:sp>
    </p:spTree>
    <p:extLst>
      <p:ext uri="{BB962C8B-B14F-4D97-AF65-F5344CB8AC3E}">
        <p14:creationId xmlns:p14="http://schemas.microsoft.com/office/powerpoint/2010/main" val="363758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anim calcmode="lin" valueType="num">
                                      <p:cBhvr additive="base">
                                        <p:cTn id="25"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1" end="1"/>
                                            </p:txEl>
                                          </p:spTgt>
                                        </p:tgtEl>
                                        <p:attrNameLst>
                                          <p:attrName>style.visibility</p:attrName>
                                        </p:attrNameLst>
                                      </p:cBhvr>
                                      <p:to>
                                        <p:strVal val="visible"/>
                                      </p:to>
                                    </p:set>
                                    <p:anim calcmode="lin" valueType="num">
                                      <p:cBhvr additive="base">
                                        <p:cTn id="31"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xEl>
                                              <p:pRg st="2" end="2"/>
                                            </p:txEl>
                                          </p:spTgt>
                                        </p:tgtEl>
                                        <p:attrNameLst>
                                          <p:attrName>style.visibility</p:attrName>
                                        </p:attrNameLst>
                                      </p:cBhvr>
                                      <p:to>
                                        <p:strVal val="visible"/>
                                      </p:to>
                                    </p:set>
                                    <p:anim calcmode="lin" valueType="num">
                                      <p:cBhvr additive="base">
                                        <p:cTn id="37"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 (word problem)</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3" y="1458776"/>
            <a:ext cx="9177102" cy="1045886"/>
          </a:xfrm>
        </p:spPr>
        <p:txBody>
          <a:bodyPr>
            <a:noAutofit/>
          </a:bodyPr>
          <a:lstStyle/>
          <a:p>
            <a:pPr algn="just"/>
            <a:r>
              <a:rPr lang="en-US" sz="2400" dirty="0"/>
              <a:t>Example: An employee earns $520. He will get a 12% raise. What will his new salary be?</a:t>
            </a:r>
          </a:p>
          <a:p>
            <a:pPr marL="0" indent="0" algn="just">
              <a:buNone/>
            </a:pPr>
            <a:endParaRPr lang="en-US" sz="2400" dirty="0"/>
          </a:p>
        </p:txBody>
      </p:sp>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285052" y="2710003"/>
                <a:ext cx="5458224"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1: </a:t>
                </a:r>
              </a:p>
              <a:p>
                <a:pPr marL="0" indent="0" algn="just">
                  <a:buFont typeface="Wingdings 3" charset="2"/>
                  <a:buNone/>
                </a:pPr>
                <a:r>
                  <a:rPr lang="en-US" sz="2400" dirty="0"/>
                  <a:t>New percentage= 100 + 12 = 112%</a:t>
                </a:r>
              </a:p>
              <a:p>
                <a:pPr marL="0" indent="0">
                  <a:buFont typeface="Wingdings 3" charset="2"/>
                  <a:buNone/>
                </a:pPr>
                <a:r>
                  <a:rPr lang="en-US" sz="1900" dirty="0"/>
                  <a:t>New salary= new percentage ‘OF’ current salary</a:t>
                </a:r>
              </a:p>
              <a:p>
                <a:pPr marL="0" indent="0" algn="just">
                  <a:buFont typeface="Wingdings 3" charset="2"/>
                  <a:buNone/>
                </a:pPr>
                <a:r>
                  <a:rPr lang="en-US" sz="2400" dirty="0"/>
                  <a:t> = 112% of $520</a:t>
                </a:r>
              </a:p>
              <a:p>
                <a:pPr marL="0" indent="0" algn="just">
                  <a:buFont typeface="Wingdings 3" charset="2"/>
                  <a:buNone/>
                </a:pP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112</m:t>
                        </m:r>
                      </m:num>
                      <m:den>
                        <m:r>
                          <a:rPr lang="en-US" sz="2400" b="0" i="1" smtClean="0">
                            <a:latin typeface="Cambria Math" panose="02040503050406030204" pitchFamily="18" charset="0"/>
                          </a:rPr>
                          <m:t>100</m:t>
                        </m:r>
                      </m:den>
                    </m:f>
                  </m:oMath>
                </a14:m>
                <a:r>
                  <a:rPr lang="en-US" sz="2400" dirty="0"/>
                  <a:t> x 520 = </a:t>
                </a:r>
                <a:r>
                  <a:rPr lang="en-US" sz="2400" b="1" dirty="0">
                    <a:solidFill>
                      <a:schemeClr val="accent1">
                        <a:lumMod val="50000"/>
                      </a:schemeClr>
                    </a:solidFill>
                  </a:rPr>
                  <a:t>$582.40</a:t>
                </a:r>
              </a:p>
              <a:p>
                <a:pPr marL="0" indent="0" algn="just">
                  <a:buNone/>
                </a:pPr>
                <a:endParaRPr lang="en-US" sz="2400" dirty="0"/>
              </a:p>
              <a:p>
                <a:pPr marL="0" indent="0" algn="just">
                  <a:buFont typeface="Wingdings 3" charset="2"/>
                  <a:buNone/>
                </a:pPr>
                <a:endParaRPr lang="en-US" sz="2400" dirty="0"/>
              </a:p>
            </p:txBody>
          </p:sp>
        </mc:Choice>
        <mc:Fallback xmlns="">
          <p:sp>
            <p:nvSpPr>
              <p:cNvPr id="18" name="Content Placeholder 2">
                <a:extLst>
                  <a:ext uri="{FF2B5EF4-FFF2-40B4-BE49-F238E27FC236}">
                    <a16:creationId xmlns:a16="http://schemas.microsoft.com/office/drawing/2014/main" id="{794CA1C8-7836-41DB-A140-7379AA515592}"/>
                  </a:ext>
                </a:extLst>
              </p:cNvPr>
              <p:cNvSpPr txBox="1">
                <a:spLocks noRot="1" noChangeAspect="1" noMove="1" noResize="1" noEditPoints="1" noAdjustHandles="1" noChangeArrowheads="1" noChangeShapeType="1" noTextEdit="1"/>
              </p:cNvSpPr>
              <p:nvPr/>
            </p:nvSpPr>
            <p:spPr>
              <a:xfrm>
                <a:off x="285052" y="2710003"/>
                <a:ext cx="5458224" cy="2953367"/>
              </a:xfrm>
              <a:prstGeom prst="rect">
                <a:avLst/>
              </a:prstGeom>
              <a:blipFill>
                <a:blip r:embed="rId2"/>
                <a:stretch>
                  <a:fillRect l="-1443" t="-1020"/>
                </a:stretch>
              </a:blipFill>
              <a:ln w="38100">
                <a:solidFill>
                  <a:schemeClr val="bg2">
                    <a:lumMod val="50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BFE169C2-A70B-4FB9-9A08-812EFE98A800}"/>
                  </a:ext>
                </a:extLst>
              </p:cNvPr>
              <p:cNvSpPr txBox="1">
                <a:spLocks/>
              </p:cNvSpPr>
              <p:nvPr/>
            </p:nvSpPr>
            <p:spPr>
              <a:xfrm>
                <a:off x="5870713" y="2700806"/>
                <a:ext cx="5360376"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2: </a:t>
                </a:r>
              </a:p>
              <a:p>
                <a:pPr marL="0" indent="0" algn="just">
                  <a:buFont typeface="Wingdings 3" charset="2"/>
                  <a:buNone/>
                </a:pPr>
                <a:r>
                  <a:rPr lang="en-US" sz="2200" dirty="0"/>
                  <a:t>Employee raise= 12% of current salary</a:t>
                </a:r>
              </a:p>
              <a:p>
                <a:pPr marL="0" indent="0" algn="just">
                  <a:buFont typeface="Wingdings 3" charset="2"/>
                  <a:buNone/>
                </a:pPr>
                <a:r>
                  <a:rPr lang="en-US" sz="2400" dirty="0"/>
                  <a:t> = 12% of $520</a:t>
                </a:r>
              </a:p>
              <a:p>
                <a:pPr marL="0" indent="0" algn="just">
                  <a:buFont typeface="Wingdings 3" charset="2"/>
                  <a:buNone/>
                </a:pPr>
                <a:r>
                  <a:rPr lang="en-US"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12</m:t>
                        </m:r>
                      </m:num>
                      <m:den>
                        <m:r>
                          <a:rPr lang="en-US" sz="2400" b="0" i="1" smtClean="0">
                            <a:latin typeface="Cambria Math" panose="02040503050406030204" pitchFamily="18" charset="0"/>
                          </a:rPr>
                          <m:t>100</m:t>
                        </m:r>
                      </m:den>
                    </m:f>
                  </m:oMath>
                </a14:m>
                <a:r>
                  <a:rPr lang="en-US" sz="2400" dirty="0"/>
                  <a:t> x 520 = $62.40</a:t>
                </a:r>
              </a:p>
              <a:p>
                <a:pPr marL="0" indent="0" algn="just">
                  <a:buFont typeface="Wingdings 3" charset="2"/>
                  <a:buNone/>
                </a:pPr>
                <a:r>
                  <a:rPr lang="en-US" sz="1900" dirty="0"/>
                  <a:t>New salary=  current salary + employee raise</a:t>
                </a:r>
              </a:p>
              <a:p>
                <a:pPr marL="0" indent="0" algn="just">
                  <a:buFont typeface="Wingdings 3" charset="2"/>
                  <a:buNone/>
                </a:pPr>
                <a:r>
                  <a:rPr lang="en-US" sz="2400" dirty="0"/>
                  <a:t> = 520 +62.4 = </a:t>
                </a:r>
                <a:r>
                  <a:rPr lang="en-US" sz="2400" b="1" dirty="0">
                    <a:solidFill>
                      <a:schemeClr val="accent1">
                        <a:lumMod val="50000"/>
                      </a:schemeClr>
                    </a:solidFill>
                  </a:rPr>
                  <a:t>$582.40</a:t>
                </a:r>
              </a:p>
            </p:txBody>
          </p:sp>
        </mc:Choice>
        <mc:Fallback xmlns="">
          <p:sp>
            <p:nvSpPr>
              <p:cNvPr id="19" name="Content Placeholder 2">
                <a:extLst>
                  <a:ext uri="{FF2B5EF4-FFF2-40B4-BE49-F238E27FC236}">
                    <a16:creationId xmlns:a16="http://schemas.microsoft.com/office/drawing/2014/main" id="{BFE169C2-A70B-4FB9-9A08-812EFE98A800}"/>
                  </a:ext>
                </a:extLst>
              </p:cNvPr>
              <p:cNvSpPr txBox="1">
                <a:spLocks noRot="1" noChangeAspect="1" noMove="1" noResize="1" noEditPoints="1" noAdjustHandles="1" noChangeArrowheads="1" noChangeShapeType="1" noTextEdit="1"/>
              </p:cNvSpPr>
              <p:nvPr/>
            </p:nvSpPr>
            <p:spPr>
              <a:xfrm>
                <a:off x="5870713" y="2700806"/>
                <a:ext cx="5360376" cy="2953367"/>
              </a:xfrm>
              <a:prstGeom prst="rect">
                <a:avLst/>
              </a:prstGeom>
              <a:blipFill>
                <a:blip r:embed="rId3"/>
                <a:stretch>
                  <a:fillRect l="-1356" t="-1018" b="-4277"/>
                </a:stretch>
              </a:blipFill>
              <a:ln w="38100">
                <a:solidFill>
                  <a:schemeClr val="bg2">
                    <a:lumMod val="5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23410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 calcmode="lin" valueType="num">
                                      <p:cBhvr additive="base">
                                        <p:cTn id="19"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 calcmode="lin" valueType="num">
                                      <p:cBhvr additive="base">
                                        <p:cTn id="37" dur="500" fill="hold"/>
                                        <p:tgtEl>
                                          <p:spTgt spid="18">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
                                            <p:txEl>
                                              <p:pRg st="4" end="4"/>
                                            </p:txEl>
                                          </p:spTgt>
                                        </p:tgtEl>
                                        <p:attrNameLst>
                                          <p:attrName>style.visibility</p:attrName>
                                        </p:attrNameLst>
                                      </p:cBhvr>
                                      <p:to>
                                        <p:strVal val="visible"/>
                                      </p:to>
                                    </p:set>
                                    <p:anim calcmode="lin" valueType="num">
                                      <p:cBhvr additive="base">
                                        <p:cTn id="43" dur="500" fill="hold"/>
                                        <p:tgtEl>
                                          <p:spTgt spid="18">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 calcmode="lin" valueType="num">
                                      <p:cBhvr additive="base">
                                        <p:cTn id="49"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anim calcmode="lin" valueType="num">
                                      <p:cBhvr additive="base">
                                        <p:cTn id="55" dur="500" fill="hold"/>
                                        <p:tgtEl>
                                          <p:spTgt spid="19">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9">
                                            <p:txEl>
                                              <p:pRg st="2" end="2"/>
                                            </p:txEl>
                                          </p:spTgt>
                                        </p:tgtEl>
                                        <p:attrNameLst>
                                          <p:attrName>style.visibility</p:attrName>
                                        </p:attrNameLst>
                                      </p:cBhvr>
                                      <p:to>
                                        <p:strVal val="visible"/>
                                      </p:to>
                                    </p:set>
                                    <p:anim calcmode="lin" valueType="num">
                                      <p:cBhvr additive="base">
                                        <p:cTn id="61" dur="500" fill="hold"/>
                                        <p:tgtEl>
                                          <p:spTgt spid="19">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9">
                                            <p:txEl>
                                              <p:pRg st="3" end="3"/>
                                            </p:txEl>
                                          </p:spTgt>
                                        </p:tgtEl>
                                        <p:attrNameLst>
                                          <p:attrName>style.visibility</p:attrName>
                                        </p:attrNameLst>
                                      </p:cBhvr>
                                      <p:to>
                                        <p:strVal val="visible"/>
                                      </p:to>
                                    </p:set>
                                    <p:anim calcmode="lin" valueType="num">
                                      <p:cBhvr additive="base">
                                        <p:cTn id="67" dur="500" fill="hold"/>
                                        <p:tgtEl>
                                          <p:spTgt spid="19">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9">
                                            <p:txEl>
                                              <p:pRg st="4" end="4"/>
                                            </p:txEl>
                                          </p:spTgt>
                                        </p:tgtEl>
                                        <p:attrNameLst>
                                          <p:attrName>style.visibility</p:attrName>
                                        </p:attrNameLst>
                                      </p:cBhvr>
                                      <p:to>
                                        <p:strVal val="visible"/>
                                      </p:to>
                                    </p:set>
                                    <p:anim calcmode="lin" valueType="num">
                                      <p:cBhvr additive="base">
                                        <p:cTn id="73" dur="500" fill="hold"/>
                                        <p:tgtEl>
                                          <p:spTgt spid="19">
                                            <p:txEl>
                                              <p:pRg st="4" end="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9">
                                            <p:txEl>
                                              <p:pRg st="5" end="5"/>
                                            </p:txEl>
                                          </p:spTgt>
                                        </p:tgtEl>
                                        <p:attrNameLst>
                                          <p:attrName>style.visibility</p:attrName>
                                        </p:attrNameLst>
                                      </p:cBhvr>
                                      <p:to>
                                        <p:strVal val="visible"/>
                                      </p:to>
                                    </p:set>
                                    <p:anim calcmode="lin" valueType="num">
                                      <p:cBhvr additive="base">
                                        <p:cTn id="79" dur="500" fill="hold"/>
                                        <p:tgtEl>
                                          <p:spTgt spid="19">
                                            <p:txEl>
                                              <p:pRg st="5" end="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P spid="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decrease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The full value of anything is always 100%. So if there is a percentage decrease, the new percentage will be less than 100%.</a:t>
            </a:r>
          </a:p>
          <a:p>
            <a:pPr marL="0" indent="0" algn="just">
              <a:buNone/>
            </a:pPr>
            <a:endParaRPr lang="en-US" sz="2400" dirty="0"/>
          </a:p>
        </p:txBody>
      </p:sp>
      <p:grpSp>
        <p:nvGrpSpPr>
          <p:cNvPr id="4" name="Group 3">
            <a:extLst>
              <a:ext uri="{FF2B5EF4-FFF2-40B4-BE49-F238E27FC236}">
                <a16:creationId xmlns:a16="http://schemas.microsoft.com/office/drawing/2014/main" id="{C17F0D75-7195-4C2B-9B18-1B12CBB2AE25}"/>
              </a:ext>
            </a:extLst>
          </p:cNvPr>
          <p:cNvGrpSpPr/>
          <p:nvPr/>
        </p:nvGrpSpPr>
        <p:grpSpPr>
          <a:xfrm>
            <a:off x="297076" y="2855550"/>
            <a:ext cx="4685740" cy="2394472"/>
            <a:chOff x="124800" y="2855550"/>
            <a:chExt cx="4685740" cy="2394472"/>
          </a:xfrm>
        </p:grpSpPr>
        <p:sp>
          <p:nvSpPr>
            <p:cNvPr id="13" name="Content Placeholder 2">
              <a:extLst>
                <a:ext uri="{FF2B5EF4-FFF2-40B4-BE49-F238E27FC236}">
                  <a16:creationId xmlns:a16="http://schemas.microsoft.com/office/drawing/2014/main" id="{90508D1E-1BC5-4E18-8ADC-C8C0F8D17920}"/>
                </a:ext>
              </a:extLst>
            </p:cNvPr>
            <p:cNvSpPr txBox="1">
              <a:spLocks/>
            </p:cNvSpPr>
            <p:nvPr/>
          </p:nvSpPr>
          <p:spPr>
            <a:xfrm>
              <a:off x="124800" y="2855550"/>
              <a:ext cx="4473704" cy="23944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Example:</a:t>
              </a:r>
            </a:p>
            <a:p>
              <a:pPr algn="just">
                <a:buFont typeface="Wingdings" panose="05000000000000000000" pitchFamily="2" charset="2"/>
                <a:buChar char="v"/>
              </a:pPr>
              <a:r>
                <a:rPr lang="en-US" sz="2400" dirty="0"/>
                <a:t>A 25% sale</a:t>
              </a:r>
            </a:p>
            <a:p>
              <a:pPr algn="just">
                <a:buFont typeface="Wingdings" panose="05000000000000000000" pitchFamily="2" charset="2"/>
                <a:buChar char="v"/>
              </a:pPr>
              <a:r>
                <a:rPr lang="en-US" sz="2400" dirty="0"/>
                <a:t>Mass went down by 16%</a:t>
              </a:r>
            </a:p>
            <a:p>
              <a:pPr algn="just">
                <a:buFont typeface="Wingdings" panose="05000000000000000000" pitchFamily="2" charset="2"/>
                <a:buChar char="v"/>
              </a:pPr>
              <a:r>
                <a:rPr lang="en-US" sz="2400" dirty="0"/>
                <a:t>Decrease of 3%</a:t>
              </a:r>
            </a:p>
          </p:txBody>
        </p:sp>
        <p:sp>
          <p:nvSpPr>
            <p:cNvPr id="14" name="Arrow: Right 13">
              <a:extLst>
                <a:ext uri="{FF2B5EF4-FFF2-40B4-BE49-F238E27FC236}">
                  <a16:creationId xmlns:a16="http://schemas.microsoft.com/office/drawing/2014/main" id="{0BC9FA25-A997-4495-9F94-A48E200E027A}"/>
                </a:ext>
              </a:extLst>
            </p:cNvPr>
            <p:cNvSpPr/>
            <p:nvPr/>
          </p:nvSpPr>
          <p:spPr>
            <a:xfrm>
              <a:off x="2325755" y="3483460"/>
              <a:ext cx="2484785" cy="200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6BAD160-A6B9-4522-B536-EAFC4C03727E}"/>
                </a:ext>
              </a:extLst>
            </p:cNvPr>
            <p:cNvSpPr/>
            <p:nvPr/>
          </p:nvSpPr>
          <p:spPr>
            <a:xfrm>
              <a:off x="3924300" y="3945977"/>
              <a:ext cx="886239" cy="260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A606AD-CA37-49AE-8798-02F63571F8DC}"/>
                </a:ext>
              </a:extLst>
            </p:cNvPr>
            <p:cNvSpPr/>
            <p:nvPr/>
          </p:nvSpPr>
          <p:spPr>
            <a:xfrm>
              <a:off x="2860813" y="4408610"/>
              <a:ext cx="1949726" cy="260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5108718" y="3346112"/>
            <a:ext cx="4545495" cy="19779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dirty="0"/>
              <a:t>New % is 100 — 25= 75%</a:t>
            </a:r>
          </a:p>
          <a:p>
            <a:pPr marL="0" indent="0" algn="just">
              <a:buNone/>
            </a:pPr>
            <a:r>
              <a:rPr lang="en-US" sz="2400" dirty="0"/>
              <a:t>New % is 100 — 16 = 84%</a:t>
            </a:r>
          </a:p>
          <a:p>
            <a:pPr marL="0" indent="0" algn="just">
              <a:buNone/>
            </a:pPr>
            <a:r>
              <a:rPr lang="en-US" sz="2400" dirty="0"/>
              <a:t>New % is 100 — 3 = 97%</a:t>
            </a:r>
          </a:p>
          <a:p>
            <a:pPr marL="0" indent="0" algn="just">
              <a:buNone/>
            </a:pPr>
            <a:endParaRPr lang="en-US" sz="2400" dirty="0"/>
          </a:p>
          <a:p>
            <a:pPr marL="0" indent="0" algn="just">
              <a:buFont typeface="Wingdings 3" charset="2"/>
              <a:buNone/>
            </a:pPr>
            <a:endParaRPr lang="en-US" sz="2400" dirty="0"/>
          </a:p>
        </p:txBody>
      </p:sp>
    </p:spTree>
    <p:extLst>
      <p:ext uri="{BB962C8B-B14F-4D97-AF65-F5344CB8AC3E}">
        <p14:creationId xmlns:p14="http://schemas.microsoft.com/office/powerpoint/2010/main" val="295160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 calcmode="lin" valueType="num">
                                      <p:cBhvr additive="base">
                                        <p:cTn id="19"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a:xfrm>
            <a:off x="677334" y="609600"/>
            <a:ext cx="8596668" cy="1833710"/>
          </a:xfrm>
        </p:spPr>
        <p:txBody>
          <a:bodyPr/>
          <a:lstStyle/>
          <a:p>
            <a:r>
              <a:rPr lang="en-US" dirty="0"/>
              <a:t>Percentage decrease (word problem)</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3" y="1392516"/>
            <a:ext cx="9177102" cy="1045886"/>
          </a:xfrm>
        </p:spPr>
        <p:txBody>
          <a:bodyPr>
            <a:noAutofit/>
          </a:bodyPr>
          <a:lstStyle/>
          <a:p>
            <a:pPr algn="just"/>
            <a:r>
              <a:rPr lang="en-US" sz="2400" dirty="0"/>
              <a:t>Example: Last year, 150 students passed their Math exam. This year, the number went down by 8%. How many students passed their Math exam this year?</a:t>
            </a:r>
          </a:p>
          <a:p>
            <a:pPr marL="0" indent="0" algn="just">
              <a:buNone/>
            </a:pPr>
            <a:endParaRPr lang="en-US" sz="2400" dirty="0"/>
          </a:p>
        </p:txBody>
      </p:sp>
      <p:sp>
        <p:nvSpPr>
          <p:cNvPr id="9" name="Rectangle 8">
            <a:extLst>
              <a:ext uri="{FF2B5EF4-FFF2-40B4-BE49-F238E27FC236}">
                <a16:creationId xmlns:a16="http://schemas.microsoft.com/office/drawing/2014/main" id="{AA8E5E1A-CE39-4484-BFF2-D2172C1B2DCA}"/>
              </a:ext>
            </a:extLst>
          </p:cNvPr>
          <p:cNvSpPr/>
          <p:nvPr/>
        </p:nvSpPr>
        <p:spPr>
          <a:xfrm>
            <a:off x="53972" y="6396656"/>
            <a:ext cx="5458225" cy="369332"/>
          </a:xfrm>
          <a:prstGeom prst="rect">
            <a:avLst/>
          </a:prstGeom>
        </p:spPr>
        <p:txBody>
          <a:bodyPr wrap="none">
            <a:spAutoFit/>
          </a:bodyPr>
          <a:lstStyle/>
          <a:p>
            <a:r>
              <a:rPr lang="en-US" dirty="0">
                <a:hlinkClick r:id="rId2"/>
              </a:rPr>
              <a:t>https://www.youtube.com/watch?v=wtrA3hpzY_A</a:t>
            </a:r>
            <a:r>
              <a:rPr lang="en-US" dirty="0"/>
              <a:t> </a:t>
            </a:r>
          </a:p>
        </p:txBody>
      </p:sp>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145773" y="2710003"/>
                <a:ext cx="5724939"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1: </a:t>
                </a:r>
              </a:p>
              <a:p>
                <a:pPr marL="0" indent="0" algn="just">
                  <a:buFont typeface="Wingdings 3" charset="2"/>
                  <a:buNone/>
                </a:pPr>
                <a:r>
                  <a:rPr lang="en-US" sz="2400" dirty="0"/>
                  <a:t>New percentage= 100</a:t>
                </a:r>
                <a:r>
                  <a:rPr lang="en-US" sz="2400"/>
                  <a:t>— 8 = 92%</a:t>
                </a:r>
                <a:endParaRPr lang="en-US" sz="2400" dirty="0"/>
              </a:p>
              <a:p>
                <a:pPr marL="0" indent="0" algn="ctr">
                  <a:buFont typeface="Wingdings 3" charset="2"/>
                  <a:buNone/>
                </a:pPr>
                <a:r>
                  <a:rPr lang="en-US" sz="1900" dirty="0"/>
                  <a:t>Number of students this year= new percentage ‘OF’ number of students last year</a:t>
                </a:r>
              </a:p>
              <a:p>
                <a:pPr marL="0" indent="0" algn="just">
                  <a:buFont typeface="Wingdings 3" charset="2"/>
                  <a:buNone/>
                </a:pPr>
                <a:r>
                  <a:rPr lang="en-US" sz="2400" dirty="0"/>
                  <a:t> = 92% of 150 students</a:t>
                </a:r>
              </a:p>
              <a:p>
                <a:pPr marL="0" indent="0" algn="just">
                  <a:buFont typeface="Wingdings 3" charset="2"/>
                  <a:buNone/>
                </a:pP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92</m:t>
                        </m:r>
                      </m:num>
                      <m:den>
                        <m:r>
                          <a:rPr lang="en-US" sz="2400" b="0" i="1" smtClean="0">
                            <a:latin typeface="Cambria Math" panose="02040503050406030204" pitchFamily="18" charset="0"/>
                          </a:rPr>
                          <m:t>100</m:t>
                        </m:r>
                      </m:den>
                    </m:f>
                  </m:oMath>
                </a14:m>
                <a:r>
                  <a:rPr lang="en-US" sz="2400" dirty="0"/>
                  <a:t> x 150 = </a:t>
                </a:r>
                <a:r>
                  <a:rPr lang="en-US" sz="2400" b="1" dirty="0">
                    <a:solidFill>
                      <a:schemeClr val="accent1">
                        <a:lumMod val="50000"/>
                      </a:schemeClr>
                    </a:solidFill>
                  </a:rPr>
                  <a:t>138 students</a:t>
                </a:r>
              </a:p>
              <a:p>
                <a:pPr marL="0" indent="0" algn="just">
                  <a:buNone/>
                </a:pPr>
                <a:endParaRPr lang="en-US" sz="2400" dirty="0"/>
              </a:p>
              <a:p>
                <a:pPr marL="0" indent="0" algn="just">
                  <a:buFont typeface="Wingdings 3" charset="2"/>
                  <a:buNone/>
                </a:pPr>
                <a:endParaRPr lang="en-US" sz="2400" dirty="0"/>
              </a:p>
            </p:txBody>
          </p:sp>
        </mc:Choice>
        <mc:Fallback xmlns="">
          <p:sp>
            <p:nvSpPr>
              <p:cNvPr id="18" name="Content Placeholder 2">
                <a:extLst>
                  <a:ext uri="{FF2B5EF4-FFF2-40B4-BE49-F238E27FC236}">
                    <a16:creationId xmlns:a16="http://schemas.microsoft.com/office/drawing/2014/main" id="{794CA1C8-7836-41DB-A140-7379AA515592}"/>
                  </a:ext>
                </a:extLst>
              </p:cNvPr>
              <p:cNvSpPr txBox="1">
                <a:spLocks noRot="1" noChangeAspect="1" noMove="1" noResize="1" noEditPoints="1" noAdjustHandles="1" noChangeArrowheads="1" noChangeShapeType="1" noTextEdit="1"/>
              </p:cNvSpPr>
              <p:nvPr/>
            </p:nvSpPr>
            <p:spPr>
              <a:xfrm>
                <a:off x="145773" y="2710003"/>
                <a:ext cx="5724939" cy="2953367"/>
              </a:xfrm>
              <a:prstGeom prst="rect">
                <a:avLst/>
              </a:prstGeom>
              <a:blipFill>
                <a:blip r:embed="rId5"/>
                <a:stretch>
                  <a:fillRect l="-1376" t="-1020"/>
                </a:stretch>
              </a:blipFill>
              <a:ln w="38100">
                <a:solidFill>
                  <a:schemeClr val="bg2">
                    <a:lumMod val="50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BFE169C2-A70B-4FB9-9A08-812EFE98A800}"/>
                  </a:ext>
                </a:extLst>
              </p:cNvPr>
              <p:cNvSpPr txBox="1">
                <a:spLocks/>
              </p:cNvSpPr>
              <p:nvPr/>
            </p:nvSpPr>
            <p:spPr>
              <a:xfrm>
                <a:off x="6109253" y="2700806"/>
                <a:ext cx="5936974"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2: </a:t>
                </a:r>
              </a:p>
              <a:p>
                <a:pPr marL="0" indent="0" algn="ctr">
                  <a:buFont typeface="Wingdings 3" charset="2"/>
                  <a:buNone/>
                </a:pPr>
                <a:r>
                  <a:rPr lang="en-US" dirty="0"/>
                  <a:t>The decrease in number of students = 8% of number of last year’s number of students</a:t>
                </a:r>
              </a:p>
              <a:p>
                <a:pPr marL="0" indent="0" algn="just">
                  <a:buFont typeface="Wingdings 3" charset="2"/>
                  <a:buNone/>
                </a:pPr>
                <a:r>
                  <a:rPr lang="en-US" dirty="0"/>
                  <a:t> = 8% of 150 students</a:t>
                </a:r>
              </a:p>
              <a:p>
                <a:pPr marL="0" indent="0" algn="just">
                  <a:buFont typeface="Wingdings 3" charset="2"/>
                  <a:buNone/>
                </a:pP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m:t>
                        </m:r>
                      </m:num>
                      <m:den>
                        <m:r>
                          <a:rPr lang="en-US" b="0" i="1" smtClean="0">
                            <a:latin typeface="Cambria Math" panose="02040503050406030204" pitchFamily="18" charset="0"/>
                          </a:rPr>
                          <m:t>100</m:t>
                        </m:r>
                      </m:den>
                    </m:f>
                  </m:oMath>
                </a14:m>
                <a:r>
                  <a:rPr lang="en-US" dirty="0"/>
                  <a:t> x 150 = 12 students</a:t>
                </a:r>
              </a:p>
              <a:p>
                <a:pPr marL="0" indent="0" algn="just">
                  <a:buFont typeface="Wingdings 3" charset="2"/>
                  <a:buNone/>
                </a:pPr>
                <a:r>
                  <a:rPr lang="en-US" dirty="0"/>
                  <a:t>This year=  last year students — the decrease in number </a:t>
                </a:r>
              </a:p>
              <a:p>
                <a:pPr marL="0" indent="0" algn="just">
                  <a:buFont typeface="Wingdings 3" charset="2"/>
                  <a:buNone/>
                </a:pPr>
                <a:r>
                  <a:rPr lang="en-US" dirty="0"/>
                  <a:t>= 150 — 12= </a:t>
                </a:r>
                <a:r>
                  <a:rPr lang="en-US" b="1" dirty="0">
                    <a:solidFill>
                      <a:schemeClr val="accent1">
                        <a:lumMod val="50000"/>
                      </a:schemeClr>
                    </a:solidFill>
                  </a:rPr>
                  <a:t>138 students</a:t>
                </a:r>
              </a:p>
            </p:txBody>
          </p:sp>
        </mc:Choice>
        <mc:Fallback xmlns="">
          <p:sp>
            <p:nvSpPr>
              <p:cNvPr id="19" name="Content Placeholder 2">
                <a:extLst>
                  <a:ext uri="{FF2B5EF4-FFF2-40B4-BE49-F238E27FC236}">
                    <a16:creationId xmlns:a16="http://schemas.microsoft.com/office/drawing/2014/main" id="{BFE169C2-A70B-4FB9-9A08-812EFE98A800}"/>
                  </a:ext>
                </a:extLst>
              </p:cNvPr>
              <p:cNvSpPr txBox="1">
                <a:spLocks noRot="1" noChangeAspect="1" noMove="1" noResize="1" noEditPoints="1" noAdjustHandles="1" noChangeArrowheads="1" noChangeShapeType="1" noTextEdit="1"/>
              </p:cNvSpPr>
              <p:nvPr/>
            </p:nvSpPr>
            <p:spPr>
              <a:xfrm>
                <a:off x="6109253" y="2700806"/>
                <a:ext cx="5936974" cy="2953367"/>
              </a:xfrm>
              <a:prstGeom prst="rect">
                <a:avLst/>
              </a:prstGeom>
              <a:blipFill>
                <a:blip r:embed="rId6"/>
                <a:stretch>
                  <a:fillRect l="-1224" t="-1018" r="-612"/>
                </a:stretch>
              </a:blipFill>
              <a:ln w="38100">
                <a:solidFill>
                  <a:schemeClr val="bg2">
                    <a:lumMod val="50000"/>
                  </a:schemeClr>
                </a:solidFill>
              </a:ln>
            </p:spPr>
            <p:txBody>
              <a:bodyPr/>
              <a:lstStyle/>
              <a:p>
                <a:r>
                  <a:rPr lang="en-US">
                    <a:noFill/>
                  </a:rPr>
                  <a:t> </a:t>
                </a:r>
              </a:p>
            </p:txBody>
          </p:sp>
        </mc:Fallback>
      </mc:AlternateContent>
      <p:grpSp>
        <p:nvGrpSpPr>
          <p:cNvPr id="10" name="Group 9">
            <a:extLst>
              <a:ext uri="{FF2B5EF4-FFF2-40B4-BE49-F238E27FC236}">
                <a16:creationId xmlns:a16="http://schemas.microsoft.com/office/drawing/2014/main" id="{00FE21BA-58E2-45D1-92A8-9C00DCAEF316}"/>
              </a:ext>
            </a:extLst>
          </p:cNvPr>
          <p:cNvGrpSpPr/>
          <p:nvPr/>
        </p:nvGrpSpPr>
        <p:grpSpPr>
          <a:xfrm>
            <a:off x="6749463" y="5703125"/>
            <a:ext cx="5296764" cy="1077217"/>
            <a:chOff x="4507775" y="6435733"/>
            <a:chExt cx="4228026" cy="1428685"/>
          </a:xfrm>
        </p:grpSpPr>
        <p:sp>
          <p:nvSpPr>
            <p:cNvPr id="11" name="TextBox 10">
              <a:extLst>
                <a:ext uri="{FF2B5EF4-FFF2-40B4-BE49-F238E27FC236}">
                  <a16:creationId xmlns:a16="http://schemas.microsoft.com/office/drawing/2014/main" id="{371677F8-BD61-447E-8A4A-C774D3096B2E}"/>
                </a:ext>
              </a:extLst>
            </p:cNvPr>
            <p:cNvSpPr txBox="1"/>
            <p:nvPr/>
          </p:nvSpPr>
          <p:spPr>
            <a:xfrm>
              <a:off x="5512021" y="6435733"/>
              <a:ext cx="3223780" cy="1428685"/>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142 Ex.9C: Q1, Q2, Q3(</a:t>
              </a:r>
              <a:r>
                <a:rPr lang="en-US" sz="1600" dirty="0" err="1"/>
                <a:t>a,b,I,j,k,L</a:t>
              </a:r>
              <a:r>
                <a:rPr lang="en-US" sz="1600" dirty="0"/>
                <a:t>), Q4, Q5(</a:t>
              </a:r>
              <a:r>
                <a:rPr lang="en-US" sz="1600" dirty="0" err="1"/>
                <a:t>b,d,f</a:t>
              </a:r>
              <a:r>
                <a:rPr lang="en-US" sz="1600" dirty="0"/>
                <a:t>), Q6, Q7, Q7, Q8, Q9, Q10, Q12, Q14, Q16</a:t>
              </a:r>
            </a:p>
          </p:txBody>
        </p:sp>
        <p:pic>
          <p:nvPicPr>
            <p:cNvPr id="12" name="Picture 6" descr="https://images.clipartof.com/Clipart-Of-A-Yellow-Smiley-Face-Emoji-Solving-Math-Problems-Royalty-Free-Vector-Illustration-10241478907.jpg">
              <a:extLst>
                <a:ext uri="{FF2B5EF4-FFF2-40B4-BE49-F238E27FC236}">
                  <a16:creationId xmlns:a16="http://schemas.microsoft.com/office/drawing/2014/main" id="{4A29DBB5-2A2F-4F96-B8D8-46C556B5820A}"/>
                </a:ext>
              </a:extLst>
            </p:cNvPr>
            <p:cNvPicPr>
              <a:picLocks noChangeAspect="1" noChangeArrowheads="1"/>
            </p:cNvPicPr>
            <p:nvPr/>
          </p:nvPicPr>
          <p:blipFill>
            <a:blip r:embed="rId7"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214752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8">
                                            <p:txEl>
                                              <p:pRg st="0" end="0"/>
                                            </p:txEl>
                                          </p:spTgt>
                                        </p:tgtEl>
                                        <p:attrNameLst>
                                          <p:attrName>style.visibility</p:attrName>
                                        </p:attrNameLst>
                                      </p:cBhvr>
                                      <p:to>
                                        <p:strVal val="visible"/>
                                      </p:to>
                                    </p:set>
                                    <p:anim calcmode="lin" valueType="num">
                                      <p:cBhvr additive="base">
                                        <p:cTn id="24"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8">
                                            <p:txEl>
                                              <p:pRg st="1" end="1"/>
                                            </p:txEl>
                                          </p:spTgt>
                                        </p:tgtEl>
                                        <p:attrNameLst>
                                          <p:attrName>style.visibility</p:attrName>
                                        </p:attrNameLst>
                                      </p:cBhvr>
                                      <p:to>
                                        <p:strVal val="visible"/>
                                      </p:to>
                                    </p:set>
                                    <p:anim calcmode="lin" valueType="num">
                                      <p:cBhvr additive="base">
                                        <p:cTn id="30"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8">
                                            <p:txEl>
                                              <p:pRg st="2" end="2"/>
                                            </p:txEl>
                                          </p:spTgt>
                                        </p:tgtEl>
                                        <p:attrNameLst>
                                          <p:attrName>style.visibility</p:attrName>
                                        </p:attrNameLst>
                                      </p:cBhvr>
                                      <p:to>
                                        <p:strVal val="visible"/>
                                      </p:to>
                                    </p:set>
                                    <p:anim calcmode="lin" valueType="num">
                                      <p:cBhvr additive="base">
                                        <p:cTn id="36"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8">
                                            <p:txEl>
                                              <p:pRg st="3" end="3"/>
                                            </p:txEl>
                                          </p:spTgt>
                                        </p:tgtEl>
                                        <p:attrNameLst>
                                          <p:attrName>style.visibility</p:attrName>
                                        </p:attrNameLst>
                                      </p:cBhvr>
                                      <p:to>
                                        <p:strVal val="visible"/>
                                      </p:to>
                                    </p:set>
                                    <p:anim calcmode="lin" valueType="num">
                                      <p:cBhvr additive="base">
                                        <p:cTn id="42" dur="500" fill="hold"/>
                                        <p:tgtEl>
                                          <p:spTgt spid="18">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8">
                                            <p:txEl>
                                              <p:pRg st="4" end="4"/>
                                            </p:txEl>
                                          </p:spTgt>
                                        </p:tgtEl>
                                        <p:attrNameLst>
                                          <p:attrName>style.visibility</p:attrName>
                                        </p:attrNameLst>
                                      </p:cBhvr>
                                      <p:to>
                                        <p:strVal val="visible"/>
                                      </p:to>
                                    </p:set>
                                    <p:anim calcmode="lin" valueType="num">
                                      <p:cBhvr additive="base">
                                        <p:cTn id="48" dur="500" fill="hold"/>
                                        <p:tgtEl>
                                          <p:spTgt spid="18">
                                            <p:txEl>
                                              <p:pRg st="4" end="4"/>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19">
                                            <p:txEl>
                                              <p:pRg st="1" end="1"/>
                                            </p:txEl>
                                          </p:spTgt>
                                        </p:tgtEl>
                                        <p:attrNameLst>
                                          <p:attrName>style.visibility</p:attrName>
                                        </p:attrNameLst>
                                      </p:cBhvr>
                                      <p:to>
                                        <p:strVal val="visible"/>
                                      </p:to>
                                    </p:set>
                                    <p:anim calcmode="lin" valueType="num">
                                      <p:cBhvr additive="base">
                                        <p:cTn id="60" dur="500" fill="hold"/>
                                        <p:tgtEl>
                                          <p:spTgt spid="19">
                                            <p:txEl>
                                              <p:pRg st="1" end="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 calcmode="lin" valueType="num">
                                      <p:cBhvr additive="base">
                                        <p:cTn id="66" dur="500" fill="hold"/>
                                        <p:tgtEl>
                                          <p:spTgt spid="19">
                                            <p:txEl>
                                              <p:pRg st="2" end="2"/>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9">
                                            <p:txEl>
                                              <p:pRg st="3" end="3"/>
                                            </p:txEl>
                                          </p:spTgt>
                                        </p:tgtEl>
                                        <p:attrNameLst>
                                          <p:attrName>style.visibility</p:attrName>
                                        </p:attrNameLst>
                                      </p:cBhvr>
                                      <p:to>
                                        <p:strVal val="visible"/>
                                      </p:to>
                                    </p:set>
                                    <p:anim calcmode="lin" valueType="num">
                                      <p:cBhvr additive="base">
                                        <p:cTn id="72" dur="500" fill="hold"/>
                                        <p:tgtEl>
                                          <p:spTgt spid="19">
                                            <p:txEl>
                                              <p:pRg st="3" end="3"/>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9">
                                            <p:txEl>
                                              <p:pRg st="4" end="4"/>
                                            </p:txEl>
                                          </p:spTgt>
                                        </p:tgtEl>
                                        <p:attrNameLst>
                                          <p:attrName>style.visibility</p:attrName>
                                        </p:attrNameLst>
                                      </p:cBhvr>
                                      <p:to>
                                        <p:strVal val="visible"/>
                                      </p:to>
                                    </p:set>
                                    <p:anim calcmode="lin" valueType="num">
                                      <p:cBhvr additive="base">
                                        <p:cTn id="78" dur="500" fill="hold"/>
                                        <p:tgtEl>
                                          <p:spTgt spid="19">
                                            <p:txEl>
                                              <p:pRg st="4" end="4"/>
                                            </p:txEl>
                                          </p:spTgt>
                                        </p:tgtEl>
                                        <p:attrNameLst>
                                          <p:attrName>ppt_x</p:attrName>
                                        </p:attrNameLst>
                                      </p:cBhvr>
                                      <p:tavLst>
                                        <p:tav tm="0">
                                          <p:val>
                                            <p:strVal val="0-#ppt_w/2"/>
                                          </p:val>
                                        </p:tav>
                                        <p:tav tm="100000">
                                          <p:val>
                                            <p:strVal val="#ppt_x"/>
                                          </p:val>
                                        </p:tav>
                                      </p:tavLst>
                                    </p:anim>
                                    <p:anim calcmode="lin" valueType="num">
                                      <p:cBhvr additive="base">
                                        <p:cTn id="79" dur="500" fill="hold"/>
                                        <p:tgtEl>
                                          <p:spTgt spid="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9">
                                            <p:txEl>
                                              <p:pRg st="5" end="5"/>
                                            </p:txEl>
                                          </p:spTgt>
                                        </p:tgtEl>
                                        <p:attrNameLst>
                                          <p:attrName>style.visibility</p:attrName>
                                        </p:attrNameLst>
                                      </p:cBhvr>
                                      <p:to>
                                        <p:strVal val="visible"/>
                                      </p:to>
                                    </p:set>
                                    <p:anim calcmode="lin" valueType="num">
                                      <p:cBhvr additive="base">
                                        <p:cTn id="84" dur="500" fill="hold"/>
                                        <p:tgtEl>
                                          <p:spTgt spid="19">
                                            <p:txEl>
                                              <p:pRg st="5" end="5"/>
                                            </p:txEl>
                                          </p:spTgt>
                                        </p:tgtEl>
                                        <p:attrNameLst>
                                          <p:attrName>ppt_x</p:attrName>
                                        </p:attrNameLst>
                                      </p:cBhvr>
                                      <p:tavLst>
                                        <p:tav tm="0">
                                          <p:val>
                                            <p:strVal val="0-#ppt_w/2"/>
                                          </p:val>
                                        </p:tav>
                                        <p:tav tm="100000">
                                          <p:val>
                                            <p:strVal val="#ppt_x"/>
                                          </p:val>
                                        </p:tav>
                                      </p:tavLst>
                                    </p:anim>
                                    <p:anim calcmode="lin" valueType="num">
                                      <p:cBhvr additive="base">
                                        <p:cTn id="85" dur="500" fill="hold"/>
                                        <p:tgtEl>
                                          <p:spTgt spid="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additive="base">
                                        <p:cTn id="90" dur="500" fill="hold"/>
                                        <p:tgtEl>
                                          <p:spTgt spid="10"/>
                                        </p:tgtEl>
                                        <p:attrNameLst>
                                          <p:attrName>ppt_x</p:attrName>
                                        </p:attrNameLst>
                                      </p:cBhvr>
                                      <p:tavLst>
                                        <p:tav tm="0">
                                          <p:val>
                                            <p:strVal val="#ppt_x"/>
                                          </p:val>
                                        </p:tav>
                                        <p:tav tm="100000">
                                          <p:val>
                                            <p:strVal val="#ppt_x"/>
                                          </p:val>
                                        </p:tav>
                                      </p:tavLst>
                                    </p:anim>
                                    <p:anim calcmode="lin" valueType="num">
                                      <p:cBhvr additive="base">
                                        <p:cTn id="9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8" grpId="0" build="p"/>
      <p:bldP spid="19"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16867</TotalTime>
  <Words>966</Words>
  <Application>Microsoft Office PowerPoint</Application>
  <PresentationFormat>Widescreen</PresentationFormat>
  <Paragraphs>109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 Math</vt:lpstr>
      <vt:lpstr>Trebuchet MS</vt:lpstr>
      <vt:lpstr>Wingdings</vt:lpstr>
      <vt:lpstr>Wingdings 3</vt:lpstr>
      <vt:lpstr>Facet</vt:lpstr>
      <vt:lpstr>Decimals, percentages and fractions</vt:lpstr>
      <vt:lpstr>PowerPoint Presentation</vt:lpstr>
      <vt:lpstr>Multiplying and dividing decimals by decimals</vt:lpstr>
      <vt:lpstr>PowerPoint Presentation</vt:lpstr>
      <vt:lpstr>Percentage increase and decrease</vt:lpstr>
      <vt:lpstr>Percentage increase</vt:lpstr>
      <vt:lpstr>Percentage increase (word problem)</vt:lpstr>
      <vt:lpstr>Percentage decrease</vt:lpstr>
      <vt:lpstr>Percentage decrease (word problem)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Decimals, percentages and fractions</dc:title>
  <dc:creator>T.Newas</dc:creator>
  <cp:lastModifiedBy>T.Newas</cp:lastModifiedBy>
  <cp:revision>20</cp:revision>
  <dcterms:created xsi:type="dcterms:W3CDTF">2022-10-25T09:48:36Z</dcterms:created>
  <dcterms:modified xsi:type="dcterms:W3CDTF">2022-11-07T05:50:14Z</dcterms:modified>
</cp:coreProperties>
</file>