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8" r:id="rId4"/>
    <p:sldId id="269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62" r:id="rId16"/>
    <p:sldId id="274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D7C440-80B8-431B-BD9D-C39D156E8DBC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2343EB-4D89-4297-8923-4D0356FE0882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صيغة المبالغة</a:t>
          </a:r>
          <a:endParaRPr lang="en-US" dirty="0">
            <a:solidFill>
              <a:schemeClr val="tx1"/>
            </a:solidFill>
          </a:endParaRPr>
        </a:p>
      </dgm:t>
    </dgm:pt>
    <dgm:pt modelId="{07B1659B-3EDB-48B4-A17A-D9B5DDCB214B}" type="parTrans" cxnId="{22BBFCCB-ED6E-4404-8473-D7267137C02D}">
      <dgm:prSet/>
      <dgm:spPr/>
      <dgm:t>
        <a:bodyPr/>
        <a:lstStyle/>
        <a:p>
          <a:endParaRPr lang="en-US"/>
        </a:p>
      </dgm:t>
    </dgm:pt>
    <dgm:pt modelId="{0F19D9B0-B3E0-4A25-B389-46120E8A4DED}" type="sibTrans" cxnId="{22BBFCCB-ED6E-4404-8473-D7267137C02D}">
      <dgm:prSet/>
      <dgm:spPr/>
      <dgm:t>
        <a:bodyPr/>
        <a:lstStyle/>
        <a:p>
          <a:endParaRPr lang="en-US"/>
        </a:p>
      </dgm:t>
    </dgm:pt>
    <dgm:pt modelId="{E746D904-08EB-4AFE-9E21-0C1A3121DCDD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اسم المفعول</a:t>
          </a:r>
          <a:endParaRPr lang="en-US" dirty="0">
            <a:solidFill>
              <a:schemeClr val="tx1"/>
            </a:solidFill>
          </a:endParaRPr>
        </a:p>
      </dgm:t>
    </dgm:pt>
    <dgm:pt modelId="{AF6C8189-87D4-4A6D-B989-8E0CBC57DD6F}" type="parTrans" cxnId="{097BC028-47AF-4A62-8977-547AF355E417}">
      <dgm:prSet/>
      <dgm:spPr/>
      <dgm:t>
        <a:bodyPr/>
        <a:lstStyle/>
        <a:p>
          <a:endParaRPr lang="en-US"/>
        </a:p>
      </dgm:t>
    </dgm:pt>
    <dgm:pt modelId="{0C152E17-2294-4196-8B1B-9538B02024B0}" type="sibTrans" cxnId="{097BC028-47AF-4A62-8977-547AF355E417}">
      <dgm:prSet/>
      <dgm:spPr/>
      <dgm:t>
        <a:bodyPr/>
        <a:lstStyle/>
        <a:p>
          <a:endParaRPr lang="en-US"/>
        </a:p>
      </dgm:t>
    </dgm:pt>
    <dgm:pt modelId="{309CC939-6D16-433D-89CC-54DCAAB7F949}">
      <dgm:prSet phldrT="[Text]"/>
      <dgm:spPr>
        <a:solidFill>
          <a:schemeClr val="bg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اسم الفاعل</a:t>
          </a:r>
          <a:endParaRPr lang="en-US" dirty="0">
            <a:solidFill>
              <a:schemeClr val="tx1"/>
            </a:solidFill>
          </a:endParaRPr>
        </a:p>
      </dgm:t>
    </dgm:pt>
    <dgm:pt modelId="{D25A4311-30C1-4A5C-BDA1-9EE36999B55E}" type="parTrans" cxnId="{D4181B54-0712-4A3D-B250-69F8E922EB5E}">
      <dgm:prSet/>
      <dgm:spPr/>
      <dgm:t>
        <a:bodyPr/>
        <a:lstStyle/>
        <a:p>
          <a:endParaRPr lang="en-US"/>
        </a:p>
      </dgm:t>
    </dgm:pt>
    <dgm:pt modelId="{47F43182-35FC-4D4C-81B8-EEE02C877682}" type="sibTrans" cxnId="{D4181B54-0712-4A3D-B250-69F8E922EB5E}">
      <dgm:prSet/>
      <dgm:spPr/>
      <dgm:t>
        <a:bodyPr/>
        <a:lstStyle/>
        <a:p>
          <a:endParaRPr lang="en-US"/>
        </a:p>
      </dgm:t>
    </dgm:pt>
    <dgm:pt modelId="{B7137EAC-3CC3-45E0-BDE4-D669613E3F8A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الصّفة المشبّهة</a:t>
          </a:r>
          <a:endParaRPr lang="en-US" dirty="0">
            <a:solidFill>
              <a:schemeClr val="tx1"/>
            </a:solidFill>
          </a:endParaRPr>
        </a:p>
      </dgm:t>
    </dgm:pt>
    <dgm:pt modelId="{9C0CAE69-2435-464F-8B46-132DD44193D5}" type="parTrans" cxnId="{B12585FD-ACC6-4A34-A017-A2BD01FAF11B}">
      <dgm:prSet/>
      <dgm:spPr/>
      <dgm:t>
        <a:bodyPr/>
        <a:lstStyle/>
        <a:p>
          <a:endParaRPr lang="en-US"/>
        </a:p>
      </dgm:t>
    </dgm:pt>
    <dgm:pt modelId="{8305587D-CEA3-47B6-B80E-36C8EC6D9C73}" type="sibTrans" cxnId="{B12585FD-ACC6-4A34-A017-A2BD01FAF11B}">
      <dgm:prSet/>
      <dgm:spPr/>
      <dgm:t>
        <a:bodyPr/>
        <a:lstStyle/>
        <a:p>
          <a:endParaRPr lang="en-US"/>
        </a:p>
      </dgm:t>
    </dgm:pt>
    <dgm:pt modelId="{CEDD9418-C83F-406C-B8C1-2C0694B2372D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sz="2500" dirty="0">
              <a:solidFill>
                <a:schemeClr val="tx1"/>
              </a:solidFill>
            </a:rPr>
            <a:t>اسم المكان والزّمان</a:t>
          </a:r>
          <a:endParaRPr lang="en-US" sz="2500" dirty="0">
            <a:solidFill>
              <a:schemeClr val="tx1"/>
            </a:solidFill>
          </a:endParaRPr>
        </a:p>
      </dgm:t>
    </dgm:pt>
    <dgm:pt modelId="{B958918D-1722-48F3-AEE1-A05CD224770C}" type="parTrans" cxnId="{EC36AA4C-2683-4508-BE69-E32750B992F1}">
      <dgm:prSet/>
      <dgm:spPr/>
      <dgm:t>
        <a:bodyPr/>
        <a:lstStyle/>
        <a:p>
          <a:endParaRPr lang="en-US"/>
        </a:p>
      </dgm:t>
    </dgm:pt>
    <dgm:pt modelId="{14471781-368A-4A71-94D0-DB563DD39831}" type="sibTrans" cxnId="{EC36AA4C-2683-4508-BE69-E32750B992F1}">
      <dgm:prSet/>
      <dgm:spPr/>
      <dgm:t>
        <a:bodyPr/>
        <a:lstStyle/>
        <a:p>
          <a:endParaRPr lang="en-US"/>
        </a:p>
      </dgm:t>
    </dgm:pt>
    <dgm:pt modelId="{C4C89207-9370-498F-B616-4A38C7C5678C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اسم الآلة</a:t>
          </a:r>
          <a:endParaRPr lang="en-US" dirty="0">
            <a:solidFill>
              <a:schemeClr val="tx1"/>
            </a:solidFill>
          </a:endParaRPr>
        </a:p>
      </dgm:t>
    </dgm:pt>
    <dgm:pt modelId="{091E37F5-D5DC-4EB1-99F2-57571B2C0828}" type="parTrans" cxnId="{2B10E5C7-3CA1-4118-BC26-9F6326B440CA}">
      <dgm:prSet/>
      <dgm:spPr/>
      <dgm:t>
        <a:bodyPr/>
        <a:lstStyle/>
        <a:p>
          <a:endParaRPr lang="en-US"/>
        </a:p>
      </dgm:t>
    </dgm:pt>
    <dgm:pt modelId="{3A6B18EE-23BF-4E0D-AB1B-F0B709275806}" type="sibTrans" cxnId="{2B10E5C7-3CA1-4118-BC26-9F6326B440CA}">
      <dgm:prSet/>
      <dgm:spPr/>
      <dgm:t>
        <a:bodyPr/>
        <a:lstStyle/>
        <a:p>
          <a:endParaRPr lang="en-US"/>
        </a:p>
      </dgm:t>
    </dgm:pt>
    <dgm:pt modelId="{E3B53A66-0C20-49BE-8240-BAE259CBFD09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اسم التّفضيل</a:t>
          </a:r>
          <a:endParaRPr lang="en-US" dirty="0">
            <a:solidFill>
              <a:schemeClr val="tx1"/>
            </a:solidFill>
          </a:endParaRPr>
        </a:p>
      </dgm:t>
    </dgm:pt>
    <dgm:pt modelId="{3DEDB18E-B48B-4524-A575-8C7CFDCA3F13}" type="parTrans" cxnId="{FCDC39EF-A3A2-4B28-A1FB-ADBA8518EEE3}">
      <dgm:prSet/>
      <dgm:spPr/>
      <dgm:t>
        <a:bodyPr/>
        <a:lstStyle/>
        <a:p>
          <a:endParaRPr lang="en-US"/>
        </a:p>
      </dgm:t>
    </dgm:pt>
    <dgm:pt modelId="{C50051E6-02BE-4FB9-835B-901BFF867CFB}" type="sibTrans" cxnId="{FCDC39EF-A3A2-4B28-A1FB-ADBA8518EEE3}">
      <dgm:prSet/>
      <dgm:spPr/>
      <dgm:t>
        <a:bodyPr/>
        <a:lstStyle/>
        <a:p>
          <a:endParaRPr lang="en-US"/>
        </a:p>
      </dgm:t>
    </dgm:pt>
    <dgm:pt modelId="{444BC646-8A3B-4475-99B4-B463615F0A91}" type="pres">
      <dgm:prSet presAssocID="{9CD7C440-80B8-431B-BD9D-C39D156E8DBC}" presName="diagram" presStyleCnt="0">
        <dgm:presLayoutVars>
          <dgm:dir/>
          <dgm:resizeHandles val="exact"/>
        </dgm:presLayoutVars>
      </dgm:prSet>
      <dgm:spPr/>
    </dgm:pt>
    <dgm:pt modelId="{A5ACCA65-2763-4405-A436-B698A6C48ED8}" type="pres">
      <dgm:prSet presAssocID="{6E2343EB-4D89-4297-8923-4D0356FE0882}" presName="node" presStyleLbl="node1" presStyleIdx="0" presStyleCnt="7" custLinFactNeighborX="-2695" custLinFactNeighborY="7199">
        <dgm:presLayoutVars>
          <dgm:bulletEnabled val="1"/>
        </dgm:presLayoutVars>
      </dgm:prSet>
      <dgm:spPr/>
    </dgm:pt>
    <dgm:pt modelId="{650525F3-4C05-426D-8B23-7192535B70A3}" type="pres">
      <dgm:prSet presAssocID="{0F19D9B0-B3E0-4A25-B389-46120E8A4DED}" presName="sibTrans" presStyleLbl="sibTrans2D1" presStyleIdx="0" presStyleCnt="6"/>
      <dgm:spPr/>
    </dgm:pt>
    <dgm:pt modelId="{45D032C0-C953-48E8-AE0B-8598B1A8DE2A}" type="pres">
      <dgm:prSet presAssocID="{0F19D9B0-B3E0-4A25-B389-46120E8A4DED}" presName="connectorText" presStyleLbl="sibTrans2D1" presStyleIdx="0" presStyleCnt="6"/>
      <dgm:spPr/>
    </dgm:pt>
    <dgm:pt modelId="{4D64002E-1264-498D-AB28-02616BB3A388}" type="pres">
      <dgm:prSet presAssocID="{E746D904-08EB-4AFE-9E21-0C1A3121DCDD}" presName="node" presStyleLbl="node1" presStyleIdx="1" presStyleCnt="7">
        <dgm:presLayoutVars>
          <dgm:bulletEnabled val="1"/>
        </dgm:presLayoutVars>
      </dgm:prSet>
      <dgm:spPr/>
    </dgm:pt>
    <dgm:pt modelId="{0D070B4F-06B0-447E-85FC-FD6A45745A45}" type="pres">
      <dgm:prSet presAssocID="{0C152E17-2294-4196-8B1B-9538B02024B0}" presName="sibTrans" presStyleLbl="sibTrans2D1" presStyleIdx="1" presStyleCnt="6"/>
      <dgm:spPr/>
    </dgm:pt>
    <dgm:pt modelId="{6578DF0D-A52F-4C05-97B3-A1FE4500057F}" type="pres">
      <dgm:prSet presAssocID="{0C152E17-2294-4196-8B1B-9538B02024B0}" presName="connectorText" presStyleLbl="sibTrans2D1" presStyleIdx="1" presStyleCnt="6"/>
      <dgm:spPr/>
    </dgm:pt>
    <dgm:pt modelId="{15DA1404-D741-4578-89F9-D459F914E01B}" type="pres">
      <dgm:prSet presAssocID="{309CC939-6D16-433D-89CC-54DCAAB7F949}" presName="node" presStyleLbl="node1" presStyleIdx="2" presStyleCnt="7" custScaleX="137511">
        <dgm:presLayoutVars>
          <dgm:bulletEnabled val="1"/>
        </dgm:presLayoutVars>
      </dgm:prSet>
      <dgm:spPr/>
    </dgm:pt>
    <dgm:pt modelId="{E8FFC06C-6D7D-4541-8332-A4433ECE39DA}" type="pres">
      <dgm:prSet presAssocID="{47F43182-35FC-4D4C-81B8-EEE02C877682}" presName="sibTrans" presStyleLbl="sibTrans2D1" presStyleIdx="2" presStyleCnt="6"/>
      <dgm:spPr/>
    </dgm:pt>
    <dgm:pt modelId="{4CADD148-4C3B-4DA0-BD77-4B9F4FAFC086}" type="pres">
      <dgm:prSet presAssocID="{47F43182-35FC-4D4C-81B8-EEE02C877682}" presName="connectorText" presStyleLbl="sibTrans2D1" presStyleIdx="2" presStyleCnt="6"/>
      <dgm:spPr/>
    </dgm:pt>
    <dgm:pt modelId="{E9CE8B4C-656B-4D74-92C0-DB482CEA59CB}" type="pres">
      <dgm:prSet presAssocID="{B7137EAC-3CC3-45E0-BDE4-D669613E3F8A}" presName="node" presStyleLbl="node1" presStyleIdx="3" presStyleCnt="7">
        <dgm:presLayoutVars>
          <dgm:bulletEnabled val="1"/>
        </dgm:presLayoutVars>
      </dgm:prSet>
      <dgm:spPr/>
    </dgm:pt>
    <dgm:pt modelId="{3C374EC0-073D-4140-80FB-703E379784DA}" type="pres">
      <dgm:prSet presAssocID="{8305587D-CEA3-47B6-B80E-36C8EC6D9C73}" presName="sibTrans" presStyleLbl="sibTrans2D1" presStyleIdx="3" presStyleCnt="6"/>
      <dgm:spPr/>
    </dgm:pt>
    <dgm:pt modelId="{C3C0C997-53D0-4F97-AD6E-3854C44FA20C}" type="pres">
      <dgm:prSet presAssocID="{8305587D-CEA3-47B6-B80E-36C8EC6D9C73}" presName="connectorText" presStyleLbl="sibTrans2D1" presStyleIdx="3" presStyleCnt="6"/>
      <dgm:spPr/>
    </dgm:pt>
    <dgm:pt modelId="{5ED2594A-B293-4DF3-8745-4CFB4B428AA9}" type="pres">
      <dgm:prSet presAssocID="{CEDD9418-C83F-406C-B8C1-2C0694B2372D}" presName="node" presStyleLbl="node1" presStyleIdx="4" presStyleCnt="7" custScaleY="157595">
        <dgm:presLayoutVars>
          <dgm:bulletEnabled val="1"/>
        </dgm:presLayoutVars>
      </dgm:prSet>
      <dgm:spPr/>
    </dgm:pt>
    <dgm:pt modelId="{F4DD8062-0E19-4C1A-A211-F848AF9AE6B2}" type="pres">
      <dgm:prSet presAssocID="{14471781-368A-4A71-94D0-DB563DD39831}" presName="sibTrans" presStyleLbl="sibTrans2D1" presStyleIdx="4" presStyleCnt="6"/>
      <dgm:spPr/>
    </dgm:pt>
    <dgm:pt modelId="{7A1284CC-2512-4027-8BDD-470200F50840}" type="pres">
      <dgm:prSet presAssocID="{14471781-368A-4A71-94D0-DB563DD39831}" presName="connectorText" presStyleLbl="sibTrans2D1" presStyleIdx="4" presStyleCnt="6"/>
      <dgm:spPr/>
    </dgm:pt>
    <dgm:pt modelId="{3DDAA677-0F81-4702-9A36-A641E34191F2}" type="pres">
      <dgm:prSet presAssocID="{C4C89207-9370-498F-B616-4A38C7C5678C}" presName="node" presStyleLbl="node1" presStyleIdx="5" presStyleCnt="7">
        <dgm:presLayoutVars>
          <dgm:bulletEnabled val="1"/>
        </dgm:presLayoutVars>
      </dgm:prSet>
      <dgm:spPr/>
    </dgm:pt>
    <dgm:pt modelId="{1E34FA30-6003-4431-B9EA-66948D6F169B}" type="pres">
      <dgm:prSet presAssocID="{3A6B18EE-23BF-4E0D-AB1B-F0B709275806}" presName="sibTrans" presStyleLbl="sibTrans2D1" presStyleIdx="5" presStyleCnt="6" custFlipHor="1" custScaleX="32087" custLinFactX="46116" custLinFactNeighborX="100000" custLinFactNeighborY="5589"/>
      <dgm:spPr/>
    </dgm:pt>
    <dgm:pt modelId="{C9240F50-D089-4E12-99B8-9A10EC396988}" type="pres">
      <dgm:prSet presAssocID="{3A6B18EE-23BF-4E0D-AB1B-F0B709275806}" presName="connectorText" presStyleLbl="sibTrans2D1" presStyleIdx="5" presStyleCnt="6"/>
      <dgm:spPr/>
    </dgm:pt>
    <dgm:pt modelId="{81ABD1C4-0BDE-4C8B-BA35-917352C0142B}" type="pres">
      <dgm:prSet presAssocID="{E3B53A66-0C20-49BE-8240-BAE259CBFD09}" presName="node" presStyleLbl="node1" presStyleIdx="6" presStyleCnt="7" custLinFactX="100000" custLinFactNeighborX="177589" custLinFactNeighborY="-4976">
        <dgm:presLayoutVars>
          <dgm:bulletEnabled val="1"/>
        </dgm:presLayoutVars>
      </dgm:prSet>
      <dgm:spPr/>
    </dgm:pt>
  </dgm:ptLst>
  <dgm:cxnLst>
    <dgm:cxn modelId="{728AD00F-D235-4F91-A8F0-81875D13B69D}" type="presOf" srcId="{8305587D-CEA3-47B6-B80E-36C8EC6D9C73}" destId="{C3C0C997-53D0-4F97-AD6E-3854C44FA20C}" srcOrd="1" destOrd="0" presId="urn:microsoft.com/office/officeart/2005/8/layout/process5"/>
    <dgm:cxn modelId="{04C2F814-EA22-4D0E-9992-3A06DBAACA1B}" type="presOf" srcId="{B7137EAC-3CC3-45E0-BDE4-D669613E3F8A}" destId="{E9CE8B4C-656B-4D74-92C0-DB482CEA59CB}" srcOrd="0" destOrd="0" presId="urn:microsoft.com/office/officeart/2005/8/layout/process5"/>
    <dgm:cxn modelId="{7C14F623-E1C0-4B0D-BA03-500BE7307044}" type="presOf" srcId="{47F43182-35FC-4D4C-81B8-EEE02C877682}" destId="{4CADD148-4C3B-4DA0-BD77-4B9F4FAFC086}" srcOrd="1" destOrd="0" presId="urn:microsoft.com/office/officeart/2005/8/layout/process5"/>
    <dgm:cxn modelId="{097BC028-47AF-4A62-8977-547AF355E417}" srcId="{9CD7C440-80B8-431B-BD9D-C39D156E8DBC}" destId="{E746D904-08EB-4AFE-9E21-0C1A3121DCDD}" srcOrd="1" destOrd="0" parTransId="{AF6C8189-87D4-4A6D-B989-8E0CBC57DD6F}" sibTransId="{0C152E17-2294-4196-8B1B-9538B02024B0}"/>
    <dgm:cxn modelId="{B956F42E-7B66-4455-9363-717ECDA858A1}" type="presOf" srcId="{0F19D9B0-B3E0-4A25-B389-46120E8A4DED}" destId="{650525F3-4C05-426D-8B23-7192535B70A3}" srcOrd="0" destOrd="0" presId="urn:microsoft.com/office/officeart/2005/8/layout/process5"/>
    <dgm:cxn modelId="{22F8CF32-C143-49F2-ACE1-80F1096B5518}" type="presOf" srcId="{C4C89207-9370-498F-B616-4A38C7C5678C}" destId="{3DDAA677-0F81-4702-9A36-A641E34191F2}" srcOrd="0" destOrd="0" presId="urn:microsoft.com/office/officeart/2005/8/layout/process5"/>
    <dgm:cxn modelId="{719C6B5B-6D99-4DBA-8BB8-E52132A9EE8C}" type="presOf" srcId="{47F43182-35FC-4D4C-81B8-EEE02C877682}" destId="{E8FFC06C-6D7D-4541-8332-A4433ECE39DA}" srcOrd="0" destOrd="0" presId="urn:microsoft.com/office/officeart/2005/8/layout/process5"/>
    <dgm:cxn modelId="{717EE043-8D34-4148-9691-157F8A5E0FB9}" type="presOf" srcId="{3A6B18EE-23BF-4E0D-AB1B-F0B709275806}" destId="{C9240F50-D089-4E12-99B8-9A10EC396988}" srcOrd="1" destOrd="0" presId="urn:microsoft.com/office/officeart/2005/8/layout/process5"/>
    <dgm:cxn modelId="{A6DA5448-276E-40F8-89D2-DFA2E83C9B1E}" type="presOf" srcId="{E3B53A66-0C20-49BE-8240-BAE259CBFD09}" destId="{81ABD1C4-0BDE-4C8B-BA35-917352C0142B}" srcOrd="0" destOrd="0" presId="urn:microsoft.com/office/officeart/2005/8/layout/process5"/>
    <dgm:cxn modelId="{EC36AA4C-2683-4508-BE69-E32750B992F1}" srcId="{9CD7C440-80B8-431B-BD9D-C39D156E8DBC}" destId="{CEDD9418-C83F-406C-B8C1-2C0694B2372D}" srcOrd="4" destOrd="0" parTransId="{B958918D-1722-48F3-AEE1-A05CD224770C}" sibTransId="{14471781-368A-4A71-94D0-DB563DD39831}"/>
    <dgm:cxn modelId="{2AA9B06C-21A0-4FBF-8D3A-62590D4E18A4}" type="presOf" srcId="{9CD7C440-80B8-431B-BD9D-C39D156E8DBC}" destId="{444BC646-8A3B-4475-99B4-B463615F0A91}" srcOrd="0" destOrd="0" presId="urn:microsoft.com/office/officeart/2005/8/layout/process5"/>
    <dgm:cxn modelId="{0D12F86F-1F0A-4ECE-A609-F0CFB76990B3}" type="presOf" srcId="{309CC939-6D16-433D-89CC-54DCAAB7F949}" destId="{15DA1404-D741-4578-89F9-D459F914E01B}" srcOrd="0" destOrd="0" presId="urn:microsoft.com/office/officeart/2005/8/layout/process5"/>
    <dgm:cxn modelId="{6BC48550-6721-45BA-BEE4-E065C3ADCFEF}" type="presOf" srcId="{0C152E17-2294-4196-8B1B-9538B02024B0}" destId="{0D070B4F-06B0-447E-85FC-FD6A45745A45}" srcOrd="0" destOrd="0" presId="urn:microsoft.com/office/officeart/2005/8/layout/process5"/>
    <dgm:cxn modelId="{D4181B54-0712-4A3D-B250-69F8E922EB5E}" srcId="{9CD7C440-80B8-431B-BD9D-C39D156E8DBC}" destId="{309CC939-6D16-433D-89CC-54DCAAB7F949}" srcOrd="2" destOrd="0" parTransId="{D25A4311-30C1-4A5C-BDA1-9EE36999B55E}" sibTransId="{47F43182-35FC-4D4C-81B8-EEE02C877682}"/>
    <dgm:cxn modelId="{221DB677-9824-4F50-A27C-35612A4B45AE}" type="presOf" srcId="{CEDD9418-C83F-406C-B8C1-2C0694B2372D}" destId="{5ED2594A-B293-4DF3-8745-4CFB4B428AA9}" srcOrd="0" destOrd="0" presId="urn:microsoft.com/office/officeart/2005/8/layout/process5"/>
    <dgm:cxn modelId="{08FF5783-7B27-4576-A5E6-BF6E7F5BB8C3}" type="presOf" srcId="{14471781-368A-4A71-94D0-DB563DD39831}" destId="{7A1284CC-2512-4027-8BDD-470200F50840}" srcOrd="1" destOrd="0" presId="urn:microsoft.com/office/officeart/2005/8/layout/process5"/>
    <dgm:cxn modelId="{BBCC9185-F56D-4385-8144-B1240F662413}" type="presOf" srcId="{14471781-368A-4A71-94D0-DB563DD39831}" destId="{F4DD8062-0E19-4C1A-A211-F848AF9AE6B2}" srcOrd="0" destOrd="0" presId="urn:microsoft.com/office/officeart/2005/8/layout/process5"/>
    <dgm:cxn modelId="{5B2AA786-49E2-4D54-9348-856D119630A8}" type="presOf" srcId="{0F19D9B0-B3E0-4A25-B389-46120E8A4DED}" destId="{45D032C0-C953-48E8-AE0B-8598B1A8DE2A}" srcOrd="1" destOrd="0" presId="urn:microsoft.com/office/officeart/2005/8/layout/process5"/>
    <dgm:cxn modelId="{D6376E9D-40F8-42F9-98CF-B504EDD1C22D}" type="presOf" srcId="{E746D904-08EB-4AFE-9E21-0C1A3121DCDD}" destId="{4D64002E-1264-498D-AB28-02616BB3A388}" srcOrd="0" destOrd="0" presId="urn:microsoft.com/office/officeart/2005/8/layout/process5"/>
    <dgm:cxn modelId="{2B10E5C7-3CA1-4118-BC26-9F6326B440CA}" srcId="{9CD7C440-80B8-431B-BD9D-C39D156E8DBC}" destId="{C4C89207-9370-498F-B616-4A38C7C5678C}" srcOrd="5" destOrd="0" parTransId="{091E37F5-D5DC-4EB1-99F2-57571B2C0828}" sibTransId="{3A6B18EE-23BF-4E0D-AB1B-F0B709275806}"/>
    <dgm:cxn modelId="{22BBFCCB-ED6E-4404-8473-D7267137C02D}" srcId="{9CD7C440-80B8-431B-BD9D-C39D156E8DBC}" destId="{6E2343EB-4D89-4297-8923-4D0356FE0882}" srcOrd="0" destOrd="0" parTransId="{07B1659B-3EDB-48B4-A17A-D9B5DDCB214B}" sibTransId="{0F19D9B0-B3E0-4A25-B389-46120E8A4DED}"/>
    <dgm:cxn modelId="{822D76CD-59B1-4C05-906E-B108707DE146}" type="presOf" srcId="{8305587D-CEA3-47B6-B80E-36C8EC6D9C73}" destId="{3C374EC0-073D-4140-80FB-703E379784DA}" srcOrd="0" destOrd="0" presId="urn:microsoft.com/office/officeart/2005/8/layout/process5"/>
    <dgm:cxn modelId="{411F2BD3-1F67-433B-8A95-4DDF9624E880}" type="presOf" srcId="{3A6B18EE-23BF-4E0D-AB1B-F0B709275806}" destId="{1E34FA30-6003-4431-B9EA-66948D6F169B}" srcOrd="0" destOrd="0" presId="urn:microsoft.com/office/officeart/2005/8/layout/process5"/>
    <dgm:cxn modelId="{4A6C5BDC-4BC7-478F-A1FC-B510EB8DC7B5}" type="presOf" srcId="{6E2343EB-4D89-4297-8923-4D0356FE0882}" destId="{A5ACCA65-2763-4405-A436-B698A6C48ED8}" srcOrd="0" destOrd="0" presId="urn:microsoft.com/office/officeart/2005/8/layout/process5"/>
    <dgm:cxn modelId="{D87C41E2-4E87-469E-B690-C885F444AC9B}" type="presOf" srcId="{0C152E17-2294-4196-8B1B-9538B02024B0}" destId="{6578DF0D-A52F-4C05-97B3-A1FE4500057F}" srcOrd="1" destOrd="0" presId="urn:microsoft.com/office/officeart/2005/8/layout/process5"/>
    <dgm:cxn modelId="{FCDC39EF-A3A2-4B28-A1FB-ADBA8518EEE3}" srcId="{9CD7C440-80B8-431B-BD9D-C39D156E8DBC}" destId="{E3B53A66-0C20-49BE-8240-BAE259CBFD09}" srcOrd="6" destOrd="0" parTransId="{3DEDB18E-B48B-4524-A575-8C7CFDCA3F13}" sibTransId="{C50051E6-02BE-4FB9-835B-901BFF867CFB}"/>
    <dgm:cxn modelId="{B12585FD-ACC6-4A34-A017-A2BD01FAF11B}" srcId="{9CD7C440-80B8-431B-BD9D-C39D156E8DBC}" destId="{B7137EAC-3CC3-45E0-BDE4-D669613E3F8A}" srcOrd="3" destOrd="0" parTransId="{9C0CAE69-2435-464F-8B46-132DD44193D5}" sibTransId="{8305587D-CEA3-47B6-B80E-36C8EC6D9C73}"/>
    <dgm:cxn modelId="{F026C295-2F5C-40DB-A750-20C2E0AB7340}" type="presParOf" srcId="{444BC646-8A3B-4475-99B4-B463615F0A91}" destId="{A5ACCA65-2763-4405-A436-B698A6C48ED8}" srcOrd="0" destOrd="0" presId="urn:microsoft.com/office/officeart/2005/8/layout/process5"/>
    <dgm:cxn modelId="{DC82E03C-633A-40E5-B396-0D9338242754}" type="presParOf" srcId="{444BC646-8A3B-4475-99B4-B463615F0A91}" destId="{650525F3-4C05-426D-8B23-7192535B70A3}" srcOrd="1" destOrd="0" presId="urn:microsoft.com/office/officeart/2005/8/layout/process5"/>
    <dgm:cxn modelId="{86B8E8B8-80A1-4796-9C60-34AF4362A828}" type="presParOf" srcId="{650525F3-4C05-426D-8B23-7192535B70A3}" destId="{45D032C0-C953-48E8-AE0B-8598B1A8DE2A}" srcOrd="0" destOrd="0" presId="urn:microsoft.com/office/officeart/2005/8/layout/process5"/>
    <dgm:cxn modelId="{2697BF90-B172-4300-86E7-3DF4E9C38261}" type="presParOf" srcId="{444BC646-8A3B-4475-99B4-B463615F0A91}" destId="{4D64002E-1264-498D-AB28-02616BB3A388}" srcOrd="2" destOrd="0" presId="urn:microsoft.com/office/officeart/2005/8/layout/process5"/>
    <dgm:cxn modelId="{87ABFB59-59B7-4BE9-96CB-BF093DD489DE}" type="presParOf" srcId="{444BC646-8A3B-4475-99B4-B463615F0A91}" destId="{0D070B4F-06B0-447E-85FC-FD6A45745A45}" srcOrd="3" destOrd="0" presId="urn:microsoft.com/office/officeart/2005/8/layout/process5"/>
    <dgm:cxn modelId="{474C98AA-ACF0-419F-B66C-793EFEA99820}" type="presParOf" srcId="{0D070B4F-06B0-447E-85FC-FD6A45745A45}" destId="{6578DF0D-A52F-4C05-97B3-A1FE4500057F}" srcOrd="0" destOrd="0" presId="urn:microsoft.com/office/officeart/2005/8/layout/process5"/>
    <dgm:cxn modelId="{EA3A6A72-3C55-4BCE-92AC-44E265A00B5C}" type="presParOf" srcId="{444BC646-8A3B-4475-99B4-B463615F0A91}" destId="{15DA1404-D741-4578-89F9-D459F914E01B}" srcOrd="4" destOrd="0" presId="urn:microsoft.com/office/officeart/2005/8/layout/process5"/>
    <dgm:cxn modelId="{A6C91E1E-A678-4DA7-A947-3BB68548025C}" type="presParOf" srcId="{444BC646-8A3B-4475-99B4-B463615F0A91}" destId="{E8FFC06C-6D7D-4541-8332-A4433ECE39DA}" srcOrd="5" destOrd="0" presId="urn:microsoft.com/office/officeart/2005/8/layout/process5"/>
    <dgm:cxn modelId="{FDA6EC0D-4DB1-445F-9FC4-71D4FB3AE1B0}" type="presParOf" srcId="{E8FFC06C-6D7D-4541-8332-A4433ECE39DA}" destId="{4CADD148-4C3B-4DA0-BD77-4B9F4FAFC086}" srcOrd="0" destOrd="0" presId="urn:microsoft.com/office/officeart/2005/8/layout/process5"/>
    <dgm:cxn modelId="{89B02196-095C-4655-A4A2-291539736AF3}" type="presParOf" srcId="{444BC646-8A3B-4475-99B4-B463615F0A91}" destId="{E9CE8B4C-656B-4D74-92C0-DB482CEA59CB}" srcOrd="6" destOrd="0" presId="urn:microsoft.com/office/officeart/2005/8/layout/process5"/>
    <dgm:cxn modelId="{C7B8B30B-4C12-41AD-B3A8-EBA360763E2B}" type="presParOf" srcId="{444BC646-8A3B-4475-99B4-B463615F0A91}" destId="{3C374EC0-073D-4140-80FB-703E379784DA}" srcOrd="7" destOrd="0" presId="urn:microsoft.com/office/officeart/2005/8/layout/process5"/>
    <dgm:cxn modelId="{AF587518-C63D-4C16-996A-AABECB55C2A6}" type="presParOf" srcId="{3C374EC0-073D-4140-80FB-703E379784DA}" destId="{C3C0C997-53D0-4F97-AD6E-3854C44FA20C}" srcOrd="0" destOrd="0" presId="urn:microsoft.com/office/officeart/2005/8/layout/process5"/>
    <dgm:cxn modelId="{544F3131-2D0D-4E69-BA75-51501B02D930}" type="presParOf" srcId="{444BC646-8A3B-4475-99B4-B463615F0A91}" destId="{5ED2594A-B293-4DF3-8745-4CFB4B428AA9}" srcOrd="8" destOrd="0" presId="urn:microsoft.com/office/officeart/2005/8/layout/process5"/>
    <dgm:cxn modelId="{A48B6C05-1FF3-441D-8DDB-171F4459364A}" type="presParOf" srcId="{444BC646-8A3B-4475-99B4-B463615F0A91}" destId="{F4DD8062-0E19-4C1A-A211-F848AF9AE6B2}" srcOrd="9" destOrd="0" presId="urn:microsoft.com/office/officeart/2005/8/layout/process5"/>
    <dgm:cxn modelId="{ABA952BA-7B66-4AD4-A9FA-84C3D4F44B32}" type="presParOf" srcId="{F4DD8062-0E19-4C1A-A211-F848AF9AE6B2}" destId="{7A1284CC-2512-4027-8BDD-470200F50840}" srcOrd="0" destOrd="0" presId="urn:microsoft.com/office/officeart/2005/8/layout/process5"/>
    <dgm:cxn modelId="{1CB7E710-3604-4A5F-8989-814F5EEE3EC6}" type="presParOf" srcId="{444BC646-8A3B-4475-99B4-B463615F0A91}" destId="{3DDAA677-0F81-4702-9A36-A641E34191F2}" srcOrd="10" destOrd="0" presId="urn:microsoft.com/office/officeart/2005/8/layout/process5"/>
    <dgm:cxn modelId="{44D3AD81-FC92-410A-9095-5F6AD4E86C7E}" type="presParOf" srcId="{444BC646-8A3B-4475-99B4-B463615F0A91}" destId="{1E34FA30-6003-4431-B9EA-66948D6F169B}" srcOrd="11" destOrd="0" presId="urn:microsoft.com/office/officeart/2005/8/layout/process5"/>
    <dgm:cxn modelId="{59418EB8-212E-4B8A-8168-05D6B865BAE2}" type="presParOf" srcId="{1E34FA30-6003-4431-B9EA-66948D6F169B}" destId="{C9240F50-D089-4E12-99B8-9A10EC396988}" srcOrd="0" destOrd="0" presId="urn:microsoft.com/office/officeart/2005/8/layout/process5"/>
    <dgm:cxn modelId="{862280E2-6355-4B39-8F83-D216EF307460}" type="presParOf" srcId="{444BC646-8A3B-4475-99B4-B463615F0A91}" destId="{81ABD1C4-0BDE-4C8B-BA35-917352C0142B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CCA65-2763-4405-A436-B698A6C48ED8}">
      <dsp:nvSpPr>
        <dsp:cNvPr id="0" name=""/>
        <dsp:cNvSpPr/>
      </dsp:nvSpPr>
      <dsp:spPr>
        <a:xfrm>
          <a:off x="491715" y="60806"/>
          <a:ext cx="1369967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صيغة المبالغة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515790" y="84881"/>
        <a:ext cx="1321817" cy="773830"/>
      </dsp:txXfrm>
    </dsp:sp>
    <dsp:sp modelId="{650525F3-4C05-426D-8B23-7192535B70A3}">
      <dsp:nvSpPr>
        <dsp:cNvPr id="0" name=""/>
        <dsp:cNvSpPr/>
      </dsp:nvSpPr>
      <dsp:spPr>
        <a:xfrm rot="21495971">
          <a:off x="1990291" y="272599"/>
          <a:ext cx="310143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990312" y="341957"/>
        <a:ext cx="217100" cy="203851"/>
      </dsp:txXfrm>
    </dsp:sp>
    <dsp:sp modelId="{4D64002E-1264-498D-AB28-02616BB3A388}">
      <dsp:nvSpPr>
        <dsp:cNvPr id="0" name=""/>
        <dsp:cNvSpPr/>
      </dsp:nvSpPr>
      <dsp:spPr>
        <a:xfrm>
          <a:off x="2446590" y="1632"/>
          <a:ext cx="1369967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اسم المفعول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2470665" y="25707"/>
        <a:ext cx="1321817" cy="773830"/>
      </dsp:txXfrm>
    </dsp:sp>
    <dsp:sp modelId="{0D070B4F-06B0-447E-85FC-FD6A45745A45}">
      <dsp:nvSpPr>
        <dsp:cNvPr id="0" name=""/>
        <dsp:cNvSpPr/>
      </dsp:nvSpPr>
      <dsp:spPr>
        <a:xfrm>
          <a:off x="3937115" y="242746"/>
          <a:ext cx="290433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937115" y="310696"/>
        <a:ext cx="203303" cy="203851"/>
      </dsp:txXfrm>
    </dsp:sp>
    <dsp:sp modelId="{15DA1404-D741-4578-89F9-D459F914E01B}">
      <dsp:nvSpPr>
        <dsp:cNvPr id="0" name=""/>
        <dsp:cNvSpPr/>
      </dsp:nvSpPr>
      <dsp:spPr>
        <a:xfrm>
          <a:off x="4364544" y="1632"/>
          <a:ext cx="1883855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اسم الفاعل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4388619" y="25707"/>
        <a:ext cx="1835705" cy="773830"/>
      </dsp:txXfrm>
    </dsp:sp>
    <dsp:sp modelId="{E8FFC06C-6D7D-4541-8332-A4433ECE39DA}">
      <dsp:nvSpPr>
        <dsp:cNvPr id="0" name=""/>
        <dsp:cNvSpPr/>
      </dsp:nvSpPr>
      <dsp:spPr>
        <a:xfrm rot="4854842">
          <a:off x="5222475" y="1034314"/>
          <a:ext cx="421173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-5400000">
        <a:off x="5323088" y="994243"/>
        <a:ext cx="203851" cy="319248"/>
      </dsp:txXfrm>
    </dsp:sp>
    <dsp:sp modelId="{E9CE8B4C-656B-4D74-92C0-DB482CEA59CB}">
      <dsp:nvSpPr>
        <dsp:cNvPr id="0" name=""/>
        <dsp:cNvSpPr/>
      </dsp:nvSpPr>
      <dsp:spPr>
        <a:xfrm>
          <a:off x="4878433" y="1608309"/>
          <a:ext cx="1369967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الصّفة المشبّهة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4902508" y="1632384"/>
        <a:ext cx="1321817" cy="773830"/>
      </dsp:txXfrm>
    </dsp:sp>
    <dsp:sp modelId="{3C374EC0-073D-4140-80FB-703E379784DA}">
      <dsp:nvSpPr>
        <dsp:cNvPr id="0" name=""/>
        <dsp:cNvSpPr/>
      </dsp:nvSpPr>
      <dsp:spPr>
        <a:xfrm rot="10800000">
          <a:off x="4467443" y="1849424"/>
          <a:ext cx="290433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4554573" y="1917374"/>
        <a:ext cx="203303" cy="203851"/>
      </dsp:txXfrm>
    </dsp:sp>
    <dsp:sp modelId="{5ED2594A-B293-4DF3-8745-4CFB4B428AA9}">
      <dsp:nvSpPr>
        <dsp:cNvPr id="0" name=""/>
        <dsp:cNvSpPr/>
      </dsp:nvSpPr>
      <dsp:spPr>
        <a:xfrm>
          <a:off x="2960479" y="1371599"/>
          <a:ext cx="1369967" cy="129540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500" kern="1200" dirty="0">
              <a:solidFill>
                <a:schemeClr val="tx1"/>
              </a:solidFill>
            </a:rPr>
            <a:t>اسم المكان والزّمان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2998420" y="1409540"/>
        <a:ext cx="1294085" cy="1219518"/>
      </dsp:txXfrm>
    </dsp:sp>
    <dsp:sp modelId="{F4DD8062-0E19-4C1A-A211-F848AF9AE6B2}">
      <dsp:nvSpPr>
        <dsp:cNvPr id="0" name=""/>
        <dsp:cNvSpPr/>
      </dsp:nvSpPr>
      <dsp:spPr>
        <a:xfrm rot="10800000">
          <a:off x="2549488" y="1849424"/>
          <a:ext cx="290433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2636618" y="1917374"/>
        <a:ext cx="203303" cy="203851"/>
      </dsp:txXfrm>
    </dsp:sp>
    <dsp:sp modelId="{3DDAA677-0F81-4702-9A36-A641E34191F2}">
      <dsp:nvSpPr>
        <dsp:cNvPr id="0" name=""/>
        <dsp:cNvSpPr/>
      </dsp:nvSpPr>
      <dsp:spPr>
        <a:xfrm>
          <a:off x="1042524" y="1608309"/>
          <a:ext cx="1369967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اسم الآلة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1066599" y="1632384"/>
        <a:ext cx="1321817" cy="773830"/>
      </dsp:txXfrm>
    </dsp:sp>
    <dsp:sp modelId="{1E34FA30-6003-4431-B9EA-66948D6F169B}">
      <dsp:nvSpPr>
        <dsp:cNvPr id="0" name=""/>
        <dsp:cNvSpPr/>
      </dsp:nvSpPr>
      <dsp:spPr>
        <a:xfrm rot="20257281" flipH="1">
          <a:off x="5406266" y="2636274"/>
          <a:ext cx="447441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504353" y="2684821"/>
        <a:ext cx="345516" cy="203851"/>
      </dsp:txXfrm>
    </dsp:sp>
    <dsp:sp modelId="{81ABD1C4-0BDE-4C8B-BA35-917352C0142B}">
      <dsp:nvSpPr>
        <dsp:cNvPr id="0" name=""/>
        <dsp:cNvSpPr/>
      </dsp:nvSpPr>
      <dsp:spPr>
        <a:xfrm>
          <a:off x="4845403" y="3174085"/>
          <a:ext cx="1369967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اسم التّفضيل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4869478" y="3198160"/>
        <a:ext cx="1321817" cy="773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C3A8C18-7458-48AA-B9BB-797C698B017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JO" dirty="0"/>
              <a:t>عنوان الوحدة: المشتقّات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22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90600"/>
            <a:ext cx="6777317" cy="4842029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JO" dirty="0"/>
              <a:t>ب-المعتلّ الناقص(المعتلّ الآخر): بحذف حرف العلة والتّعويض عنها بتنوين الكسر إذا كانَ غير معرف بأل ولا مضاف.</a:t>
            </a:r>
          </a:p>
          <a:p>
            <a:pPr marL="68580" indent="0" algn="r" rtl="1">
              <a:buNone/>
            </a:pPr>
            <a:r>
              <a:rPr lang="ar-JO" dirty="0"/>
              <a:t>مثل:</a:t>
            </a:r>
          </a:p>
          <a:p>
            <a:pPr marL="68580" indent="0" algn="r" rtl="1">
              <a:buNone/>
            </a:pPr>
            <a:r>
              <a:rPr lang="ar-JO" dirty="0"/>
              <a:t>       رمى</a:t>
            </a:r>
          </a:p>
          <a:p>
            <a:pPr marL="68580" indent="0" algn="r" rtl="1">
              <a:buNone/>
            </a:pPr>
            <a:r>
              <a:rPr lang="ar-JO" dirty="0"/>
              <a:t>                   رامٍ       (الرّامي)</a:t>
            </a:r>
          </a:p>
          <a:p>
            <a:pPr marL="68580" indent="0" algn="r" rtl="1">
              <a:buNone/>
            </a:pPr>
            <a:r>
              <a:rPr lang="ar-JO" dirty="0"/>
              <a:t>      قضى        </a:t>
            </a:r>
          </a:p>
          <a:p>
            <a:pPr marL="68580" indent="0" algn="r" rtl="1">
              <a:buNone/>
            </a:pPr>
            <a:r>
              <a:rPr lang="ar-JO" dirty="0"/>
              <a:t>                    قاضٍ    (القاضي)</a:t>
            </a:r>
          </a:p>
          <a:p>
            <a:pPr marL="68580" indent="0" algn="r" rtl="1">
              <a:buNone/>
            </a:pPr>
            <a:r>
              <a:rPr lang="ar-JO" dirty="0"/>
              <a:t>       سما     </a:t>
            </a:r>
          </a:p>
          <a:p>
            <a:pPr marL="68580" indent="0" algn="r" rtl="1">
              <a:buNone/>
            </a:pPr>
            <a:r>
              <a:rPr lang="ar-JO" dirty="0"/>
              <a:t>                    سامٍ     (السّامي)</a:t>
            </a:r>
          </a:p>
          <a:p>
            <a:pPr marL="68580" indent="0" algn="r" rtl="1">
              <a:buNone/>
            </a:pPr>
            <a:r>
              <a:rPr lang="ar-JO" dirty="0"/>
              <a:t>       وعى     </a:t>
            </a:r>
          </a:p>
          <a:p>
            <a:pPr marL="68580" indent="0" algn="r" rtl="1">
              <a:buNone/>
            </a:pPr>
            <a:r>
              <a:rPr lang="ar-JO" dirty="0"/>
              <a:t>                    واعٍ       (الواعي)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59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01000" cy="4689629"/>
          </a:xfrm>
        </p:spPr>
        <p:txBody>
          <a:bodyPr/>
          <a:lstStyle/>
          <a:p>
            <a:pPr algn="r" rtl="1"/>
            <a:r>
              <a:rPr lang="ar-JO" dirty="0"/>
              <a:t>يصاغُ اسم الفاعل من الفعل غير الثّلاثيّ بأخذ صيغة المضارع، وإبدال حرف المضارعة ميمًا مضمومةً، وكسر ما قبل الآخر.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مثل : دحرج   يدحرجُ     مُدحرِجٌ</a:t>
            </a:r>
          </a:p>
          <a:p>
            <a:pPr algn="r" rtl="1"/>
            <a:r>
              <a:rPr lang="ar-JO" dirty="0"/>
              <a:t>        انتظر    ينتظرُ      مُنتظِرٌ</a:t>
            </a:r>
          </a:p>
          <a:p>
            <a:pPr algn="r" rtl="1"/>
            <a:r>
              <a:rPr lang="ar-JO" dirty="0"/>
              <a:t>        شجّعَ   يشجّعُ     مُشجِّعٌ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789702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JO" dirty="0">
                <a:solidFill>
                  <a:schemeClr val="tx1"/>
                </a:solidFill>
              </a:rPr>
              <a:t>كيف نفرّقُ بينَ اسمِ الفاعلِ والفاعل؟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3652"/>
            <a:ext cx="7848600" cy="3772348"/>
          </a:xfrm>
        </p:spPr>
        <p:txBody>
          <a:bodyPr/>
          <a:lstStyle/>
          <a:p>
            <a:pPr algn="r" rtl="1"/>
            <a:r>
              <a:rPr lang="ar-JO" sz="2500" dirty="0"/>
              <a:t>اسمُ الفاعلِ يدلُّ بصيغته على من يقومُ بالفعلِ.</a:t>
            </a:r>
          </a:p>
          <a:p>
            <a:pPr algn="r" rtl="1"/>
            <a:r>
              <a:rPr lang="ar-JO" sz="2500" dirty="0"/>
              <a:t>مثل:ا</a:t>
            </a:r>
            <a:r>
              <a:rPr lang="ar-JO" sz="2500" u="sng" dirty="0"/>
              <a:t>لعاملُ</a:t>
            </a:r>
            <a:r>
              <a:rPr lang="ar-JO" sz="2500" dirty="0"/>
              <a:t> الأردنيُّ  </a:t>
            </a:r>
            <a:r>
              <a:rPr lang="ar-JO" sz="2500" u="sng" dirty="0"/>
              <a:t>مُخلِصٌ</a:t>
            </a:r>
            <a:r>
              <a:rPr lang="ar-JO" sz="2500" dirty="0"/>
              <a:t> بعملهِ.</a:t>
            </a:r>
          </a:p>
          <a:p>
            <a:pPr algn="r" rtl="1"/>
            <a:endParaRPr lang="ar-JO" sz="2500" dirty="0"/>
          </a:p>
          <a:p>
            <a:pPr algn="r" rtl="1"/>
            <a:endParaRPr lang="ar-JO" sz="2500" dirty="0"/>
          </a:p>
          <a:p>
            <a:pPr algn="r" rtl="1"/>
            <a:r>
              <a:rPr lang="ar-JO" sz="2500" dirty="0"/>
              <a:t>الفاعل:هو الاسم الّذي اتّصفَ بالفعل، أو هو الّذي قام بالفعل.</a:t>
            </a:r>
          </a:p>
          <a:p>
            <a:pPr algn="r" rtl="1"/>
            <a:r>
              <a:rPr lang="ar-JO" sz="2500" dirty="0"/>
              <a:t> كتبَ </a:t>
            </a:r>
            <a:r>
              <a:rPr lang="ar-JO" sz="2500" u="sng" dirty="0"/>
              <a:t>سميرٌ </a:t>
            </a:r>
            <a:r>
              <a:rPr lang="ar-JO" sz="2500" dirty="0"/>
              <a:t>الواجبَ.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90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01000" cy="4613429"/>
          </a:xfrm>
        </p:spPr>
        <p:txBody>
          <a:bodyPr/>
          <a:lstStyle/>
          <a:p>
            <a:pPr algn="r" rtl="1"/>
            <a:r>
              <a:rPr lang="ar-JO" dirty="0"/>
              <a:t>ملحوظة: قد يقعُ اسم الفاعل نكرة أو معرف «بأل»، وقد يقعُ مفردًأ  أو مثنّى أو جمعًا، وقد يقعُ متّصلًا به أحد الضّمائر.</a:t>
            </a:r>
          </a:p>
          <a:p>
            <a:pPr marL="68580" indent="0" algn="r" rtl="1">
              <a:buNone/>
            </a:pPr>
            <a:endParaRPr lang="ar-JO" dirty="0"/>
          </a:p>
          <a:p>
            <a:pPr marL="68580" indent="0" algn="r" rtl="1">
              <a:buNone/>
            </a:pPr>
            <a:r>
              <a:rPr lang="ar-JO" dirty="0"/>
              <a:t>-مثل: شكر   شاكر ،الشّاكر، الشّاكرانِ، الشّاكرونَ، الشّاكرات، الشّاكرة.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79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rmAutofit fontScale="90000"/>
          </a:bodyPr>
          <a:lstStyle/>
          <a:p>
            <a:pPr algn="r" rtl="1"/>
            <a:r>
              <a:rPr lang="ar-JO" dirty="0"/>
              <a:t>تدريبات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7414708" cy="4156229"/>
          </a:xfrm>
        </p:spPr>
        <p:txBody>
          <a:bodyPr>
            <a:normAutofit/>
          </a:bodyPr>
          <a:lstStyle/>
          <a:p>
            <a:pPr algn="r" rtl="1"/>
            <a:r>
              <a:rPr lang="ar-JO" dirty="0"/>
              <a:t>1.صغْ اسمَ الفاعلِ من الأفعالِ الآتيةِ: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انكسرَ                            أعتزَّ</a:t>
            </a:r>
          </a:p>
          <a:p>
            <a:pPr algn="r" rtl="1"/>
            <a:r>
              <a:rPr lang="ar-JO" dirty="0"/>
              <a:t>أمِنَ                                غفرَ</a:t>
            </a:r>
          </a:p>
          <a:p>
            <a:pPr algn="r" rtl="1"/>
            <a:r>
              <a:rPr lang="ar-JO" dirty="0"/>
              <a:t>آمَنَ                                استوى</a:t>
            </a:r>
          </a:p>
          <a:p>
            <a:pPr algn="r" rtl="1"/>
            <a:r>
              <a:rPr lang="ar-JO" dirty="0"/>
              <a:t>شكى                             رأى</a:t>
            </a:r>
          </a:p>
          <a:p>
            <a:pPr algn="r" rtl="1"/>
            <a:r>
              <a:rPr lang="ar-JO" dirty="0"/>
              <a:t>نالَ</a:t>
            </a:r>
          </a:p>
          <a:p>
            <a:pPr algn="r" rtl="1"/>
            <a:r>
              <a:rPr lang="ar-JO" dirty="0"/>
              <a:t>دارَ</a:t>
            </a:r>
          </a:p>
          <a:p>
            <a:pPr algn="r" rtl="1"/>
            <a:r>
              <a:rPr lang="ar-JO" dirty="0"/>
              <a:t>تعلّمَ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238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05800" cy="5638800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JO" sz="2000" dirty="0"/>
              <a:t>2- </a:t>
            </a:r>
            <a:r>
              <a:rPr lang="ar-JO" sz="2500" dirty="0"/>
              <a:t>عين اسم الفاعل في الجمل الآتية، وحدّد الفعل الّذي اشتُقَّ منه:</a:t>
            </a:r>
          </a:p>
          <a:p>
            <a:pPr algn="r" rtl="1"/>
            <a:r>
              <a:rPr lang="ar-JO" sz="2500" dirty="0"/>
              <a:t>شبابُ الفريقِ مُنطلِقونَ إلى القمةِ.</a:t>
            </a:r>
          </a:p>
          <a:p>
            <a:pPr algn="r" rtl="1"/>
            <a:endParaRPr lang="ar-JO" sz="2500" dirty="0"/>
          </a:p>
          <a:p>
            <a:pPr algn="r" rtl="1"/>
            <a:endParaRPr lang="ar-JO" sz="2500" dirty="0"/>
          </a:p>
          <a:p>
            <a:pPr algn="r" rtl="1"/>
            <a:r>
              <a:rPr lang="ar-JO" sz="2500" dirty="0"/>
              <a:t>السّاعي إلى الخيرِ كفاعلِهِ.</a:t>
            </a:r>
          </a:p>
          <a:p>
            <a:pPr marL="68580" indent="0" algn="r" rtl="1">
              <a:buNone/>
            </a:pPr>
            <a:endParaRPr lang="ar-JO" sz="2500" dirty="0"/>
          </a:p>
          <a:p>
            <a:pPr algn="r" rtl="1"/>
            <a:r>
              <a:rPr lang="ar-JO" sz="2300" dirty="0"/>
              <a:t>دعِ المكارمَ لا ترحلْ لِبُغيتها     واقعد فإنّك أنتَ الطّاعمُ الكَاسي</a:t>
            </a:r>
          </a:p>
          <a:p>
            <a:pPr algn="r" rtl="1"/>
            <a:endParaRPr lang="ar-JO" sz="2300" dirty="0"/>
          </a:p>
          <a:p>
            <a:pPr algn="r" rtl="1"/>
            <a:endParaRPr lang="ar-JO" sz="2000" dirty="0"/>
          </a:p>
          <a:p>
            <a:pPr algn="r" rtl="1"/>
            <a:r>
              <a:rPr lang="ar-JO" sz="2500" dirty="0"/>
              <a:t>إنَّ اللهَ غافر ُالذّنوبِ.</a:t>
            </a:r>
          </a:p>
          <a:p>
            <a:pPr algn="r" rtl="1"/>
            <a:endParaRPr lang="ar-JO" sz="2500" dirty="0"/>
          </a:p>
          <a:p>
            <a:pPr algn="r" rtl="1"/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69574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762000"/>
            <a:ext cx="6777317" cy="5334000"/>
          </a:xfrm>
        </p:spPr>
        <p:txBody>
          <a:bodyPr/>
          <a:lstStyle/>
          <a:p>
            <a:pPr algn="r" rtl="1"/>
            <a:r>
              <a:rPr lang="ar-JO" dirty="0"/>
              <a:t>العاملُ مُتقِنٌ عمله.</a:t>
            </a:r>
          </a:p>
          <a:p>
            <a:pPr algn="r" rtl="1"/>
            <a:endParaRPr lang="ar-JO" dirty="0"/>
          </a:p>
          <a:p>
            <a:pPr marL="68580" indent="0" algn="r" rtl="1">
              <a:buNone/>
            </a:pPr>
            <a:endParaRPr lang="ar-JO" dirty="0"/>
          </a:p>
          <a:p>
            <a:pPr algn="r" rtl="1"/>
            <a:r>
              <a:rPr lang="ar-JO" dirty="0"/>
              <a:t>الأمُّ خيرُ مُربيةٌ.</a:t>
            </a:r>
          </a:p>
          <a:p>
            <a:pPr algn="r" rtl="1"/>
            <a:endParaRPr lang="ar-JO" dirty="0"/>
          </a:p>
          <a:p>
            <a:pPr marL="68580" indent="0" algn="r" rtl="1">
              <a:buNone/>
            </a:pPr>
            <a:endParaRPr lang="ar-JO" dirty="0"/>
          </a:p>
          <a:p>
            <a:pPr algn="r" rtl="1"/>
            <a:r>
              <a:rPr lang="ar-JO" dirty="0"/>
              <a:t>إنّ اللهَ لا يحبُّ الماكرينَ.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897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43000"/>
            <a:ext cx="6777317" cy="4689629"/>
          </a:xfrm>
        </p:spPr>
        <p:txBody>
          <a:bodyPr/>
          <a:lstStyle/>
          <a:p>
            <a:pPr algn="r" rtl="1"/>
            <a:r>
              <a:rPr lang="ar-JO" dirty="0"/>
              <a:t>3- هات اسمَ الفاعلِ من المصادرِ الآتيةِ:</a:t>
            </a:r>
          </a:p>
          <a:p>
            <a:pPr algn="r" rtl="1"/>
            <a:r>
              <a:rPr lang="ar-JO" dirty="0"/>
              <a:t>قتال </a:t>
            </a:r>
          </a:p>
          <a:p>
            <a:pPr algn="r" rtl="1"/>
            <a:r>
              <a:rPr lang="ar-JO" dirty="0"/>
              <a:t>تعليم </a:t>
            </a:r>
          </a:p>
          <a:p>
            <a:pPr algn="r" rtl="1"/>
            <a:r>
              <a:rPr lang="ar-JO" dirty="0"/>
              <a:t>كتابة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61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4765829"/>
          </a:xfrm>
        </p:spPr>
        <p:txBody>
          <a:bodyPr>
            <a:normAutofit/>
          </a:bodyPr>
          <a:lstStyle/>
          <a:p>
            <a:pPr lvl="0" algn="ctr" rtl="1"/>
            <a:r>
              <a:rPr lang="ar-JO" sz="4400" dirty="0">
                <a:solidFill>
                  <a:prstClr val="black"/>
                </a:solidFill>
              </a:rPr>
              <a:t>الاشتقاقُ:هو تحويلُ الكلمةِ من شكلٍ إلى آخرَ ضمنَ أبوابٍ محدّدةٍ تسمّى أبوابَ المشتقّات.</a:t>
            </a:r>
          </a:p>
          <a:p>
            <a:pPr marL="68580" lvl="0" indent="0" algn="ctr" rtl="1">
              <a:buNone/>
            </a:pPr>
            <a:endParaRPr lang="ar-JO" sz="4400" dirty="0">
              <a:solidFill>
                <a:prstClr val="black"/>
              </a:solidFill>
            </a:endParaRPr>
          </a:p>
          <a:p>
            <a:pPr marL="68580" lvl="0" indent="0" algn="ctr" rtl="1">
              <a:buNone/>
            </a:pPr>
            <a:r>
              <a:rPr lang="ar-JO" sz="4400" dirty="0">
                <a:solidFill>
                  <a:prstClr val="black"/>
                </a:solidFill>
              </a:rPr>
              <a:t>(درسَ، دارسٌ،مدروسٌ، مدرسةٌ)</a:t>
            </a:r>
            <a:endParaRPr lang="en-US" sz="4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24296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pPr algn="ctr"/>
            <a:r>
              <a:rPr lang="ar-JO" dirty="0"/>
              <a:t>أبوابُ المشتقّات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48452"/>
              </p:ext>
            </p:extLst>
          </p:nvPr>
        </p:nvGraphicFramePr>
        <p:xfrm>
          <a:off x="1143000" y="2209800"/>
          <a:ext cx="6777037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3153385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6600" dirty="0"/>
              <a:t>أوّلًا: اسمُ الفاعلِ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4392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/>
          <a:lstStyle/>
          <a:p>
            <a:pPr algn="ctr"/>
            <a:r>
              <a:rPr lang="ar-JO" dirty="0"/>
              <a:t>اسمُ الفاعلِ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53400" cy="3927629"/>
          </a:xfrm>
        </p:spPr>
        <p:txBody>
          <a:bodyPr>
            <a:normAutofit/>
          </a:bodyPr>
          <a:lstStyle/>
          <a:p>
            <a:pPr algn="r" rtl="1"/>
            <a:r>
              <a:rPr lang="ar-JO" sz="2700" dirty="0"/>
              <a:t>هو لفظٌ مشتقٌ يدلُّ بصيغتهِ على من يقومُ بالفعل، أو اتّصف به بدلالة متجددة.</a:t>
            </a:r>
          </a:p>
          <a:p>
            <a:pPr marL="68580" indent="0" algn="r" rtl="1">
              <a:buNone/>
            </a:pPr>
            <a:endParaRPr lang="ar-JO" sz="2700" dirty="0"/>
          </a:p>
          <a:p>
            <a:pPr marL="68580" indent="0" algn="r" rtl="1">
              <a:buNone/>
            </a:pPr>
            <a:r>
              <a:rPr lang="ar-JO" sz="2700" dirty="0"/>
              <a:t>  يشتقُّ اسم الفاعل من الأفعال الثّلاثيّة، وغير الثّلاثيّة.</a:t>
            </a:r>
          </a:p>
          <a:p>
            <a:pPr algn="r" rtl="1"/>
            <a:endParaRPr lang="ar-JO" sz="2700" dirty="0"/>
          </a:p>
          <a:p>
            <a:pPr algn="r" rtl="1"/>
            <a:r>
              <a:rPr lang="ar-JO" sz="2700" dirty="0"/>
              <a:t>مثل: كَتَبَ     كاتبٌ</a:t>
            </a:r>
          </a:p>
          <a:p>
            <a:pPr marL="0" indent="0" algn="r" rtl="1">
              <a:buNone/>
            </a:pPr>
            <a:r>
              <a:rPr lang="ar-JO" sz="2700" dirty="0"/>
              <a:t>       هابَ       هائبٌ</a:t>
            </a:r>
          </a:p>
          <a:p>
            <a:pPr marL="0" indent="0" algn="r" rtl="1">
              <a:buNone/>
            </a:pPr>
            <a:r>
              <a:rPr lang="ar-JO" sz="2700" dirty="0"/>
              <a:t>       انتظرَ      مُنتظِرٌ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67032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848600" cy="4765829"/>
          </a:xfrm>
        </p:spPr>
        <p:txBody>
          <a:bodyPr>
            <a:normAutofit/>
          </a:bodyPr>
          <a:lstStyle/>
          <a:p>
            <a:pPr algn="r" rtl="1"/>
            <a:r>
              <a:rPr lang="ar-JO" sz="3200" dirty="0"/>
              <a:t>يصاغُ اسم الفاعل من الفعل الثّلاثيّ الصّحيح السّالم والمعتلّ المثال على وزن (فاعل)</a:t>
            </a:r>
          </a:p>
          <a:p>
            <a:pPr marL="0" indent="0" algn="r" rtl="1">
              <a:buNone/>
            </a:pPr>
            <a:r>
              <a:rPr lang="ar-JO" sz="3200" dirty="0"/>
              <a:t>مثل: </a:t>
            </a:r>
          </a:p>
          <a:p>
            <a:pPr marL="0" indent="0" algn="r" rtl="1">
              <a:buNone/>
            </a:pPr>
            <a:r>
              <a:rPr lang="ar-JO" sz="3200" dirty="0"/>
              <a:t>    أ. أنا </a:t>
            </a:r>
            <a:r>
              <a:rPr lang="ar-JO" sz="3200" b="1" u="sng" dirty="0"/>
              <a:t>الشّاكرُ </a:t>
            </a:r>
            <a:r>
              <a:rPr lang="ar-JO" sz="3200" dirty="0"/>
              <a:t>نعمتَكَ.</a:t>
            </a:r>
          </a:p>
          <a:p>
            <a:pPr marL="0" indent="0" algn="r" rtl="1">
              <a:buNone/>
            </a:pPr>
            <a:r>
              <a:rPr lang="ar-JO" sz="3200" dirty="0"/>
              <a:t>-من الفعل شكَرَ</a:t>
            </a:r>
          </a:p>
          <a:p>
            <a:pPr marL="0" indent="0" algn="r" rtl="1">
              <a:buNone/>
            </a:pPr>
            <a:r>
              <a:rPr lang="ar-JO" sz="3200" dirty="0"/>
              <a:t>    ب. العلمُ </a:t>
            </a:r>
            <a:r>
              <a:rPr lang="ar-JO" sz="3200" b="1" u="sng" dirty="0"/>
              <a:t>نافعٌ</a:t>
            </a:r>
            <a:r>
              <a:rPr lang="ar-JO" sz="3200" dirty="0"/>
              <a:t> .</a:t>
            </a:r>
          </a:p>
          <a:p>
            <a:pPr marL="0" indent="0" algn="r" rtl="1">
              <a:buNone/>
            </a:pPr>
            <a:r>
              <a:rPr lang="ar-JO" sz="3200" dirty="0"/>
              <a:t>من الفعل نفعَ.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5231706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800600"/>
          </a:xfrm>
        </p:spPr>
        <p:txBody>
          <a:bodyPr/>
          <a:lstStyle/>
          <a:p>
            <a:pPr algn="r" rtl="1"/>
            <a:r>
              <a:rPr lang="ar-JO" dirty="0"/>
              <a:t>2- يصاغُ من الفعلٍ الثّلاثيٍّ مهموز الحرف الأوّل، تتحوّلُ الهمزة مع الألف التي بعدَها إلى همزةِ مدٍّ(آ).</a:t>
            </a:r>
          </a:p>
          <a:p>
            <a:pPr marL="68580" indent="0" algn="r" rtl="1">
              <a:buNone/>
            </a:pPr>
            <a:endParaRPr lang="ar-JO" dirty="0"/>
          </a:p>
          <a:p>
            <a:pPr algn="r" rtl="1"/>
            <a:r>
              <a:rPr lang="ar-JO" dirty="0"/>
              <a:t>أكلَ     (أاكل)  </a:t>
            </a:r>
          </a:p>
          <a:p>
            <a:pPr marL="68580" indent="0" algn="r" rtl="1">
              <a:buNone/>
            </a:pPr>
            <a:r>
              <a:rPr lang="ar-JO" dirty="0"/>
              <a:t>                               آكلٌ</a:t>
            </a:r>
          </a:p>
          <a:p>
            <a:pPr algn="r" rtl="1"/>
            <a:r>
              <a:rPr lang="ar-JO" dirty="0"/>
              <a:t>أخذَ     (أاخذ)</a:t>
            </a:r>
          </a:p>
          <a:p>
            <a:pPr marL="68580" indent="0" algn="r" rtl="1">
              <a:buNone/>
            </a:pPr>
            <a:r>
              <a:rPr lang="ar-JO" dirty="0"/>
              <a:t>                              آخذٌ</a:t>
            </a:r>
          </a:p>
          <a:p>
            <a:pPr algn="r" rtl="1"/>
            <a:r>
              <a:rPr lang="ar-JO" dirty="0"/>
              <a:t>أَسِفَ   (أاسف) </a:t>
            </a:r>
          </a:p>
          <a:p>
            <a:pPr marL="68580" indent="0" algn="r" rtl="1">
              <a:buNone/>
            </a:pPr>
            <a:r>
              <a:rPr lang="ar-JO" dirty="0"/>
              <a:t>                             آسفٌ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14400"/>
            <a:ext cx="6777317" cy="4918229"/>
          </a:xfrm>
        </p:spPr>
        <p:txBody>
          <a:bodyPr/>
          <a:lstStyle/>
          <a:p>
            <a:pPr algn="r" rtl="1"/>
            <a:r>
              <a:rPr lang="ar-JO" dirty="0"/>
              <a:t>3. يصاغُ من الفعلٍ الثّلاثيٍّ المُضعّفٌ، يبقى التّضعيف كما هو.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مثل: شدَّ </a:t>
            </a:r>
          </a:p>
          <a:p>
            <a:pPr marL="68580" indent="0" algn="r" rtl="1">
              <a:buNone/>
            </a:pPr>
            <a:r>
              <a:rPr lang="ar-JO" dirty="0"/>
              <a:t>                           شادٌّ</a:t>
            </a:r>
          </a:p>
          <a:p>
            <a:pPr algn="r" rtl="1"/>
            <a:r>
              <a:rPr lang="ar-JO" dirty="0"/>
              <a:t>        مدَّ  </a:t>
            </a:r>
          </a:p>
          <a:p>
            <a:pPr marL="68580" indent="0" algn="r" rtl="1">
              <a:buNone/>
            </a:pPr>
            <a:r>
              <a:rPr lang="ar-JO" dirty="0"/>
              <a:t>                            مادٌّ</a:t>
            </a:r>
          </a:p>
          <a:p>
            <a:pPr algn="r" rtl="1"/>
            <a:r>
              <a:rPr lang="ar-JO" dirty="0"/>
              <a:t>         عدَّ </a:t>
            </a:r>
          </a:p>
          <a:p>
            <a:pPr marL="68580" indent="0" algn="r" rtl="1">
              <a:buNone/>
            </a:pPr>
            <a:r>
              <a:rPr lang="ar-JO" dirty="0"/>
              <a:t>                          عادٌّ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9528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7467600" cy="4994429"/>
          </a:xfrm>
        </p:spPr>
        <p:txBody>
          <a:bodyPr/>
          <a:lstStyle/>
          <a:p>
            <a:pPr algn="r" rtl="1"/>
            <a:r>
              <a:rPr lang="ar-JO" dirty="0"/>
              <a:t>4- يصاغُ اسم الفاعل من الفعل الثّلاثيّ المعتلِّ :</a:t>
            </a:r>
          </a:p>
          <a:p>
            <a:pPr algn="r" rtl="1"/>
            <a:r>
              <a:rPr lang="ar-JO" dirty="0"/>
              <a:t>أ- المعتلّ الأجوف (المعتلُّ الوسط): تقلبُ أصل ألفه همزة.</a:t>
            </a:r>
          </a:p>
          <a:p>
            <a:pPr algn="r" rtl="1"/>
            <a:r>
              <a:rPr lang="ar-JO" dirty="0"/>
              <a:t>مثل: قامَ           </a:t>
            </a:r>
          </a:p>
          <a:p>
            <a:pPr marL="68580" indent="0" algn="r" rtl="1">
              <a:buNone/>
            </a:pPr>
            <a:r>
              <a:rPr lang="ar-JO" dirty="0"/>
              <a:t>                        قائم</a:t>
            </a:r>
          </a:p>
          <a:p>
            <a:pPr algn="r" rtl="1"/>
            <a:r>
              <a:rPr lang="ar-JO" dirty="0"/>
              <a:t>       نامَ            </a:t>
            </a:r>
          </a:p>
          <a:p>
            <a:pPr marL="68580" indent="0" algn="r" rtl="1">
              <a:buNone/>
            </a:pPr>
            <a:r>
              <a:rPr lang="ar-JO" dirty="0"/>
              <a:t>                         نائم</a:t>
            </a:r>
          </a:p>
          <a:p>
            <a:pPr marL="68580" indent="0" algn="r" rtl="1">
              <a:buNone/>
            </a:pPr>
            <a:endParaRPr lang="ar-JO" dirty="0"/>
          </a:p>
          <a:p>
            <a:pPr marL="68580" indent="0" algn="r" rtl="1">
              <a:buNone/>
            </a:pPr>
            <a:endParaRPr lang="ar-JO" dirty="0"/>
          </a:p>
          <a:p>
            <a:pPr marL="6858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9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8226</TotalTime>
  <Words>480</Words>
  <Application>Microsoft Office PowerPoint</Application>
  <PresentationFormat>On-screen Show (4:3)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Century Gothic</vt:lpstr>
      <vt:lpstr>Tahoma</vt:lpstr>
      <vt:lpstr>Wingdings 2</vt:lpstr>
      <vt:lpstr>Austin</vt:lpstr>
      <vt:lpstr>عنوان الوحدة: المشتقّات</vt:lpstr>
      <vt:lpstr>PowerPoint Presentation</vt:lpstr>
      <vt:lpstr>أبوابُ المشتقّات</vt:lpstr>
      <vt:lpstr>PowerPoint Presentation</vt:lpstr>
      <vt:lpstr>اسمُ الفاعلِ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كيف نفرّقُ بينَ اسمِ الفاعلِ والفاعل؟</vt:lpstr>
      <vt:lpstr>PowerPoint Presentation</vt:lpstr>
      <vt:lpstr>تدريبات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45</cp:revision>
  <dcterms:created xsi:type="dcterms:W3CDTF">2022-03-02T14:50:47Z</dcterms:created>
  <dcterms:modified xsi:type="dcterms:W3CDTF">2022-10-22T05:02:53Z</dcterms:modified>
</cp:coreProperties>
</file>