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314" r:id="rId2"/>
    <p:sldId id="315" r:id="rId3"/>
    <p:sldId id="318" r:id="rId4"/>
    <p:sldId id="352" r:id="rId5"/>
    <p:sldId id="349" r:id="rId6"/>
    <p:sldId id="351" r:id="rId7"/>
    <p:sldId id="337" r:id="rId8"/>
    <p:sldId id="343" r:id="rId9"/>
    <p:sldId id="350" r:id="rId10"/>
    <p:sldId id="338" r:id="rId11"/>
    <p:sldId id="344" r:id="rId12"/>
    <p:sldId id="345" r:id="rId13"/>
    <p:sldId id="339" r:id="rId14"/>
    <p:sldId id="340" r:id="rId15"/>
    <p:sldId id="341" r:id="rId16"/>
    <p:sldId id="346" r:id="rId17"/>
    <p:sldId id="342" r:id="rId18"/>
    <p:sldId id="347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269AF-C9C1-43C3-923D-97125C6F35A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5B93B-F410-47CD-9392-893ABAF9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1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7986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71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6742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70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55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3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0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8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AE686-AA75-4F7A-8D88-CDC7AEE5D55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4Dd1I_fX0" TargetMode="External"/><Relationship Id="rId2" Type="http://schemas.openxmlformats.org/officeDocument/2006/relationships/hyperlink" Target="https://www.youtube.com/watch?v=uPkEGAHo78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8658" y="2288007"/>
            <a:ext cx="7776142" cy="28681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Lesson </a:t>
            </a:r>
            <a:r>
              <a:rPr lang="en-US" sz="4000" dirty="0" smtClean="0"/>
              <a:t>: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The periodic table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Objective:</a:t>
            </a:r>
            <a:br>
              <a:rPr lang="en-US" sz="4000" dirty="0"/>
            </a:br>
            <a:r>
              <a:rPr lang="en-US" sz="3200" dirty="0"/>
              <a:t> Describe the periodic table in terms of the arrangement of elements.</a:t>
            </a:r>
            <a:endParaRPr lang="ar-JO" sz="3200" dirty="0"/>
          </a:p>
        </p:txBody>
      </p:sp>
    </p:spTree>
    <p:extLst>
      <p:ext uri="{BB962C8B-B14F-4D97-AF65-F5344CB8AC3E}">
        <p14:creationId xmlns:p14="http://schemas.microsoft.com/office/powerpoint/2010/main" val="2243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620" y="1463040"/>
            <a:ext cx="9972992" cy="5394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/>
              <a:t>Give the symbol of the following elements:</a:t>
            </a:r>
          </a:p>
          <a:p>
            <a:pPr marL="0" indent="0">
              <a:buNone/>
            </a:pPr>
            <a:endParaRPr lang="en-US" sz="2400" b="1" u="sng" dirty="0" smtClean="0"/>
          </a:p>
          <a:p>
            <a:pPr marL="0" indent="0">
              <a:buNone/>
            </a:pPr>
            <a:r>
              <a:rPr lang="en-US" sz="2400" dirty="0" smtClean="0"/>
              <a:t>Sodium: </a:t>
            </a:r>
          </a:p>
          <a:p>
            <a:pPr marL="0" indent="0">
              <a:buNone/>
            </a:pPr>
            <a:r>
              <a:rPr lang="en-US" sz="2400" dirty="0" smtClean="0"/>
              <a:t>Calcium:</a:t>
            </a:r>
          </a:p>
          <a:p>
            <a:pPr marL="0" indent="0">
              <a:buNone/>
            </a:pPr>
            <a:r>
              <a:rPr lang="en-US" sz="2400" dirty="0" smtClean="0"/>
              <a:t>Lithium:</a:t>
            </a:r>
          </a:p>
          <a:p>
            <a:pPr marL="0" indent="0">
              <a:buNone/>
            </a:pPr>
            <a:r>
              <a:rPr lang="en-US" sz="2400" dirty="0" smtClean="0"/>
              <a:t>Potassium:</a:t>
            </a:r>
          </a:p>
          <a:p>
            <a:pPr marL="0" indent="0">
              <a:buNone/>
            </a:pPr>
            <a:r>
              <a:rPr lang="en-US" sz="2400" dirty="0" smtClean="0"/>
              <a:t>Carbon: </a:t>
            </a:r>
          </a:p>
          <a:p>
            <a:pPr marL="0" indent="0">
              <a:buNone/>
            </a:pPr>
            <a:r>
              <a:rPr lang="en-US" sz="2400" dirty="0" smtClean="0"/>
              <a:t>Chlorine: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Nitrogen: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45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620" y="1463040"/>
            <a:ext cx="9972992" cy="5394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/>
              <a:t>Give the symbol of the following elements:</a:t>
            </a:r>
          </a:p>
          <a:p>
            <a:pPr marL="0" indent="0">
              <a:buNone/>
            </a:pPr>
            <a:endParaRPr lang="en-US" sz="2400" b="1" u="sng" dirty="0" smtClean="0"/>
          </a:p>
          <a:p>
            <a:pPr marL="0" indent="0">
              <a:buNone/>
            </a:pPr>
            <a:r>
              <a:rPr lang="en-US" sz="2400" dirty="0" smtClean="0"/>
              <a:t>Sodium: </a:t>
            </a:r>
            <a:r>
              <a:rPr lang="en-US" sz="2400" dirty="0" smtClean="0">
                <a:solidFill>
                  <a:srgbClr val="C00000"/>
                </a:solidFill>
              </a:rPr>
              <a:t>Na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Calcium: </a:t>
            </a:r>
            <a:r>
              <a:rPr lang="en-US" sz="2400" dirty="0" smtClean="0">
                <a:solidFill>
                  <a:srgbClr val="C00000"/>
                </a:solidFill>
              </a:rPr>
              <a:t>Ca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Lithium: </a:t>
            </a:r>
            <a:r>
              <a:rPr lang="en-US" sz="2400" dirty="0" smtClean="0">
                <a:solidFill>
                  <a:srgbClr val="C00000"/>
                </a:solidFill>
              </a:rPr>
              <a:t>Li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Potassium: </a:t>
            </a:r>
            <a:r>
              <a:rPr lang="en-US" sz="2400" dirty="0" smtClean="0">
                <a:solidFill>
                  <a:srgbClr val="C00000"/>
                </a:solidFill>
              </a:rPr>
              <a:t>K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Carbon: </a:t>
            </a:r>
            <a:r>
              <a:rPr lang="en-US" sz="2400" dirty="0" smtClean="0">
                <a:solidFill>
                  <a:srgbClr val="C00000"/>
                </a:solidFill>
              </a:rPr>
              <a:t>C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Chlorine: </a:t>
            </a:r>
            <a:r>
              <a:rPr lang="en-US" sz="2400" dirty="0" smtClean="0">
                <a:solidFill>
                  <a:srgbClr val="C00000"/>
                </a:solidFill>
              </a:rPr>
              <a:t>Cl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Nitrogen: </a:t>
            </a:r>
            <a:r>
              <a:rPr lang="en-US" sz="2400" dirty="0" smtClean="0">
                <a:solidFill>
                  <a:srgbClr val="C00000"/>
                </a:solidFill>
              </a:rPr>
              <a:t>N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9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1904999"/>
            <a:ext cx="8915400" cy="420841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Give the name of the following elements: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F:</a:t>
            </a:r>
          </a:p>
          <a:p>
            <a:pPr marL="0" indent="0">
              <a:buNone/>
            </a:pPr>
            <a:r>
              <a:rPr lang="en-US" sz="2400" dirty="0" smtClean="0"/>
              <a:t>P:</a:t>
            </a:r>
          </a:p>
          <a:p>
            <a:pPr marL="0" indent="0">
              <a:buNone/>
            </a:pPr>
            <a:r>
              <a:rPr lang="en-US" sz="2400" dirty="0" smtClean="0"/>
              <a:t>Ne:</a:t>
            </a:r>
          </a:p>
          <a:p>
            <a:pPr marL="0" indent="0">
              <a:buNone/>
            </a:pPr>
            <a:r>
              <a:rPr lang="en-US" sz="2400" dirty="0" err="1" smtClean="0"/>
              <a:t>Ar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Si:</a:t>
            </a:r>
          </a:p>
          <a:p>
            <a:pPr marL="0" indent="0">
              <a:buNone/>
            </a:pPr>
            <a:r>
              <a:rPr lang="en-US" sz="2400" dirty="0" smtClean="0"/>
              <a:t>B:</a:t>
            </a:r>
          </a:p>
          <a:p>
            <a:pPr marL="0" indent="0">
              <a:buNone/>
            </a:pPr>
            <a:r>
              <a:rPr lang="en-US" sz="2400" dirty="0" smtClean="0"/>
              <a:t>S: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01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1905000"/>
            <a:ext cx="8915400" cy="413004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Give the name of the following elements: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F: </a:t>
            </a:r>
            <a:r>
              <a:rPr lang="en-US" sz="2400" dirty="0" smtClean="0">
                <a:solidFill>
                  <a:srgbClr val="C00000"/>
                </a:solidFill>
              </a:rPr>
              <a:t>Fluorine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P: </a:t>
            </a:r>
            <a:r>
              <a:rPr lang="en-US" sz="2400" dirty="0" smtClean="0">
                <a:solidFill>
                  <a:srgbClr val="C00000"/>
                </a:solidFill>
              </a:rPr>
              <a:t>Phosphorus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Ne: </a:t>
            </a:r>
            <a:r>
              <a:rPr lang="en-US" sz="2400" dirty="0" smtClean="0">
                <a:solidFill>
                  <a:srgbClr val="C00000"/>
                </a:solidFill>
              </a:rPr>
              <a:t>Neon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Ar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Argon</a:t>
            </a:r>
          </a:p>
          <a:p>
            <a:pPr marL="0" indent="0">
              <a:buNone/>
            </a:pPr>
            <a:r>
              <a:rPr lang="en-US" sz="2400" dirty="0" smtClean="0"/>
              <a:t>Si: </a:t>
            </a:r>
            <a:r>
              <a:rPr lang="en-US" sz="2400" dirty="0" smtClean="0">
                <a:solidFill>
                  <a:srgbClr val="C00000"/>
                </a:solidFill>
              </a:rPr>
              <a:t>Silicon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B: </a:t>
            </a:r>
            <a:r>
              <a:rPr lang="en-US" sz="2400" dirty="0" smtClean="0">
                <a:solidFill>
                  <a:srgbClr val="C00000"/>
                </a:solidFill>
              </a:rPr>
              <a:t>Boron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S: </a:t>
            </a:r>
            <a:r>
              <a:rPr lang="en-US" sz="2400" dirty="0" smtClean="0">
                <a:solidFill>
                  <a:srgbClr val="C00000"/>
                </a:solidFill>
              </a:rPr>
              <a:t>Sulfur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7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07" t="29688" r="23938" b="28749"/>
          <a:stretch/>
        </p:blipFill>
        <p:spPr>
          <a:xfrm>
            <a:off x="966652" y="1395166"/>
            <a:ext cx="10338736" cy="5349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4277" y="754380"/>
            <a:ext cx="9761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Use the periodic table to answer the following questions.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301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760" y="1725255"/>
            <a:ext cx="11765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Shade period 2.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All noble gases are found in group ______.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the element in group 6, period 3. 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two metals; </a:t>
            </a:r>
            <a:endParaRPr lang="en-US" sz="24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09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760" y="1725255"/>
            <a:ext cx="11765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Shade period 2.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All noble gases are found in group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___8___.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the element in group 6, period 3</a:t>
            </a: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two metals;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Mg, Li </a:t>
            </a:r>
            <a:endParaRPr lang="en-US" sz="24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883" t="39744" r="24728" b="55241"/>
          <a:stretch/>
        </p:blipFill>
        <p:spPr>
          <a:xfrm>
            <a:off x="4262718" y="2096887"/>
            <a:ext cx="5260105" cy="3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6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052" y="1836420"/>
            <a:ext cx="9800908" cy="3777622"/>
          </a:xfrm>
        </p:spPr>
        <p:txBody>
          <a:bodyPr>
            <a:no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Name one metalloid; __________. What is its symbol? 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What is group 7 called in the periodic table? 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/>
              <a:t>What is the name of the element with atomic number 19?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atomic number of carbon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Which period is Calcium in?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7980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052" y="1836420"/>
            <a:ext cx="9800908" cy="3777622"/>
          </a:xfrm>
        </p:spPr>
        <p:txBody>
          <a:bodyPr>
            <a:no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Name one metalloid;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Boron</a:t>
            </a: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 What is its symbol?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endParaRPr lang="en-US" sz="24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What is group 7 called in the periodic table?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Halogens</a:t>
            </a:r>
            <a:endParaRPr lang="en-US" sz="24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/>
              <a:t>What is the name of the element with atomic number 19? </a:t>
            </a:r>
            <a:r>
              <a:rPr lang="en-US" sz="2400" dirty="0" smtClean="0">
                <a:solidFill>
                  <a:srgbClr val="C00000"/>
                </a:solidFill>
              </a:rPr>
              <a:t>Potassium 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atomic number of carbon ? </a:t>
            </a:r>
            <a:r>
              <a:rPr lang="en-US" sz="2400" dirty="0" smtClean="0">
                <a:solidFill>
                  <a:srgbClr val="C00000"/>
                </a:solidFill>
              </a:rPr>
              <a:t>6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Which period is Calcium in? </a:t>
            </a:r>
            <a:r>
              <a:rPr lang="en-US" sz="2400" dirty="0" smtClean="0">
                <a:solidFill>
                  <a:srgbClr val="C00000"/>
                </a:solidFill>
              </a:rPr>
              <a:t>period 4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075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Watch this video about the periodic table.</a:t>
            </a:r>
          </a:p>
          <a:p>
            <a:pPr marL="0" indent="0">
              <a:buNone/>
            </a:pPr>
            <a:endParaRPr lang="ar-JO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www.youtube.com/watch?v=uPkEGAHo78o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The periodic table song: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www.youtube.com/watch?v=rz4Dd1I_fX0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846" y="667653"/>
            <a:ext cx="8911687" cy="1280890"/>
          </a:xfrm>
        </p:spPr>
        <p:txBody>
          <a:bodyPr/>
          <a:lstStyle/>
          <a:p>
            <a:pPr algn="ctr"/>
            <a:r>
              <a:rPr lang="en-US" dirty="0" smtClean="0"/>
              <a:t>What is Matter?</a:t>
            </a:r>
            <a:endParaRPr lang="ar-J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446777" y="2582823"/>
            <a:ext cx="8915400" cy="3777622"/>
          </a:xfrm>
        </p:spPr>
        <p:txBody>
          <a:bodyPr/>
          <a:lstStyle/>
          <a:p>
            <a:pPr algn="l" rtl="0" eaLnBrk="1" hangingPunct="1"/>
            <a:endParaRPr lang="en-US" dirty="0" smtClean="0"/>
          </a:p>
          <a:p>
            <a:pPr algn="l" rtl="0"/>
            <a:r>
              <a:rPr lang="en-US" dirty="0" smtClean="0"/>
              <a:t> Matter is anything that has mass and takes up space .</a:t>
            </a:r>
          </a:p>
          <a:p>
            <a:pPr marL="0" indent="0" algn="l" rtl="0">
              <a:buNone/>
            </a:pPr>
            <a:endParaRPr lang="en-US" dirty="0"/>
          </a:p>
          <a:p>
            <a:r>
              <a:rPr lang="en-US" dirty="0"/>
              <a:t>Scientists broke all matter into its smallest parts –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ATOMS</a:t>
            </a:r>
            <a:r>
              <a:rPr lang="en-US" dirty="0"/>
              <a:t> 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substance that has just one kind of atom is called an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ELEMENT</a:t>
            </a:r>
            <a:r>
              <a:rPr lang="en-US" dirty="0"/>
              <a:t> .</a:t>
            </a:r>
            <a:endParaRPr lang="ar-JO" dirty="0"/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 eaLnBrk="1" hangingPunct="1"/>
            <a:endParaRPr lang="en-US" dirty="0" smtClean="0"/>
          </a:p>
        </p:txBody>
      </p:sp>
      <p:pic>
        <p:nvPicPr>
          <p:cNvPr id="5" name="Picture 7" descr="j0327015"/>
          <p:cNvPicPr>
            <a:picLocks noChangeAspect="1" noChangeArrowheads="1"/>
          </p:cNvPicPr>
          <p:nvPr/>
        </p:nvPicPr>
        <p:blipFill>
          <a:blip r:embed="rId2" cstate="print"/>
          <a:srcRect l="4878" t="2599" r="4878" b="3829"/>
          <a:stretch>
            <a:fillRect/>
          </a:stretch>
        </p:blipFill>
        <p:spPr bwMode="auto">
          <a:xfrm>
            <a:off x="8924460" y="792847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8413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372" y="720883"/>
            <a:ext cx="9766757" cy="64293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Elements are arranged in the periodic table</a:t>
            </a:r>
            <a:endParaRPr lang="ar-JO" dirty="0"/>
          </a:p>
        </p:txBody>
      </p:sp>
      <p:sp>
        <p:nvSpPr>
          <p:cNvPr id="3" name="TextBox 2"/>
          <p:cNvSpPr txBox="1"/>
          <p:nvPr/>
        </p:nvSpPr>
        <p:spPr>
          <a:xfrm>
            <a:off x="2783632" y="17728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Labeled Periodic Table | Science Tr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73" y="1186264"/>
            <a:ext cx="10287000" cy="588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5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periodic table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130" y="597984"/>
            <a:ext cx="8911687" cy="128089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The periodic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43" y="2338250"/>
            <a:ext cx="9927771" cy="4036424"/>
          </a:xfrm>
        </p:spPr>
        <p:txBody>
          <a:bodyPr>
            <a:normAutofit fontScale="92500" lnSpcReduction="20000"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r>
              <a:rPr lang="en-US" altLang="en-US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Elements are placed in the periodic table. </a:t>
            </a:r>
            <a:endParaRPr lang="en-US" altLang="en-US" sz="2400" b="1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main features of the periodic table: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altLang="en-US" sz="24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horizontal rows</a:t>
            </a: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are called </a:t>
            </a:r>
            <a:r>
              <a:rPr lang="en-US" alt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periods</a:t>
            </a:r>
            <a:r>
              <a:rPr lang="en-US" altLang="en-US" sz="2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altLang="en-US" sz="24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vertical columns</a:t>
            </a: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are called </a:t>
            </a:r>
            <a:r>
              <a:rPr lang="en-US" alt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groups</a:t>
            </a: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sz="24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endParaRPr lang="en-US" altLang="en-US" sz="24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24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The main groups are numbered from 1 to 8 going from left to right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2400" dirty="0">
              <a:solidFill>
                <a:schemeClr val="tx1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1592263" algn="l"/>
              </a:tabLst>
            </a:pPr>
            <a:r>
              <a:rPr lang="en-US" altLang="en-US" sz="2400" dirty="0" smtClean="0">
                <a:solidFill>
                  <a:schemeClr val="tx1"/>
                </a:solidFill>
              </a:rPr>
              <a:t>There are </a:t>
            </a:r>
            <a:r>
              <a:rPr lang="en-US" altLang="en-US" sz="2400" dirty="0" smtClean="0">
                <a:solidFill>
                  <a:srgbClr val="C00000"/>
                </a:solidFill>
              </a:rPr>
              <a:t>8 groups </a:t>
            </a:r>
            <a:r>
              <a:rPr lang="en-US" altLang="en-US" sz="2400" dirty="0" smtClean="0">
                <a:solidFill>
                  <a:schemeClr val="tx1"/>
                </a:solidFill>
              </a:rPr>
              <a:t>and </a:t>
            </a:r>
            <a:r>
              <a:rPr lang="en-US" altLang="en-US" sz="2400" dirty="0" smtClean="0">
                <a:solidFill>
                  <a:srgbClr val="C00000"/>
                </a:solidFill>
              </a:rPr>
              <a:t>7 periods. </a:t>
            </a:r>
            <a:endParaRPr lang="en-US" altLang="en-US" sz="2400" dirty="0">
              <a:solidFill>
                <a:srgbClr val="C0000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37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toms, Elements, and Compounds - ppt video onlin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61" y="862150"/>
            <a:ext cx="9451698" cy="53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52588"/>
              </p:ext>
            </p:extLst>
          </p:nvPr>
        </p:nvGraphicFramePr>
        <p:xfrm>
          <a:off x="1845271" y="439024"/>
          <a:ext cx="8121690" cy="616805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125838">
                  <a:extLst>
                    <a:ext uri="{9D8B030D-6E8A-4147-A177-3AD203B41FA5}">
                      <a16:colId xmlns:a16="http://schemas.microsoft.com/office/drawing/2014/main" val="660156191"/>
                    </a:ext>
                  </a:extLst>
                </a:gridCol>
                <a:gridCol w="1841862">
                  <a:extLst>
                    <a:ext uri="{9D8B030D-6E8A-4147-A177-3AD203B41FA5}">
                      <a16:colId xmlns:a16="http://schemas.microsoft.com/office/drawing/2014/main" val="2256508867"/>
                    </a:ext>
                  </a:extLst>
                </a:gridCol>
                <a:gridCol w="2495006">
                  <a:extLst>
                    <a:ext uri="{9D8B030D-6E8A-4147-A177-3AD203B41FA5}">
                      <a16:colId xmlns:a16="http://schemas.microsoft.com/office/drawing/2014/main" val="994400747"/>
                    </a:ext>
                  </a:extLst>
                </a:gridCol>
                <a:gridCol w="1658984">
                  <a:extLst>
                    <a:ext uri="{9D8B030D-6E8A-4147-A177-3AD203B41FA5}">
                      <a16:colId xmlns:a16="http://schemas.microsoft.com/office/drawing/2014/main" val="2430259703"/>
                    </a:ext>
                  </a:extLst>
                </a:gridCol>
              </a:tblGrid>
              <a:tr h="6361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Hydrogen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H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Sodium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Na</a:t>
                      </a: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181857907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Helium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Magnesium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93666880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Lithium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Aluminum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094863857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Beryllium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Silicon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1991728251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Boron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Phosphorus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105370799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Carbon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Sulfur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4246729708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Nitrogen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Chlorine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473423868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Oxygen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Argon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724592260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Fluorine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Potassium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K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430863657"/>
                  </a:ext>
                </a:extLst>
              </a:tr>
              <a:tr h="648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Calcium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179265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2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26" y="2167985"/>
            <a:ext cx="8103326" cy="42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21802" y="1746127"/>
            <a:ext cx="9887174" cy="4218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Halogens, Metalloids, Metals, Noble gases, Nonmetals, Transition metals, Period, Group.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3075343" y="4102612"/>
            <a:ext cx="34127" cy="69163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21802" y="842333"/>
            <a:ext cx="150286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56273" y="679363"/>
            <a:ext cx="15028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Label the shown parts of the periodic table using the following words: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1802" y="1098714"/>
            <a:ext cx="150286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21802" y="1314158"/>
            <a:ext cx="15028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32" t="32946" r="22358" b="18125"/>
          <a:stretch/>
        </p:blipFill>
        <p:spPr>
          <a:xfrm>
            <a:off x="1685110" y="1371598"/>
            <a:ext cx="902872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8899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448</Words>
  <Application>Microsoft Office PowerPoint</Application>
  <PresentationFormat>Widescreen</PresentationFormat>
  <Paragraphs>130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Tahoma</vt:lpstr>
      <vt:lpstr>Times New Roman</vt:lpstr>
      <vt:lpstr>Wingdings 3</vt:lpstr>
      <vt:lpstr>Wisp</vt:lpstr>
      <vt:lpstr>Lesson :  The periodic table  Objective:  Describe the periodic table in terms of the arrangement of elements.</vt:lpstr>
      <vt:lpstr>What is Matter?</vt:lpstr>
      <vt:lpstr>Elements are arranged in the periodic table</vt:lpstr>
      <vt:lpstr>PowerPoint Presentation</vt:lpstr>
      <vt:lpstr>The periodic table </vt:lpstr>
      <vt:lpstr>PowerPoint Presentation</vt:lpstr>
      <vt:lpstr>PowerPoint Presentation</vt:lpstr>
      <vt:lpstr>PowerPoint Presentation</vt:lpstr>
      <vt:lpstr>PowerPoint Presentation</vt:lpstr>
      <vt:lpstr>Questions </vt:lpstr>
      <vt:lpstr>Questions </vt:lpstr>
      <vt:lpstr>Questions </vt:lpstr>
      <vt:lpstr>Questions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PROPERTIES OF metals</dc:title>
  <dc:creator>rozana saman</dc:creator>
  <cp:lastModifiedBy>R.Saman</cp:lastModifiedBy>
  <cp:revision>72</cp:revision>
  <dcterms:created xsi:type="dcterms:W3CDTF">2021-03-05T20:42:34Z</dcterms:created>
  <dcterms:modified xsi:type="dcterms:W3CDTF">2022-11-01T06:34:37Z</dcterms:modified>
</cp:coreProperties>
</file>