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308" r:id="rId3"/>
    <p:sldId id="349" r:id="rId4"/>
    <p:sldId id="309" r:id="rId5"/>
    <p:sldId id="341" r:id="rId6"/>
    <p:sldId id="287" r:id="rId7"/>
    <p:sldId id="350" r:id="rId8"/>
    <p:sldId id="340" r:id="rId9"/>
    <p:sldId id="288" r:id="rId10"/>
    <p:sldId id="351" r:id="rId11"/>
    <p:sldId id="34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quid" TargetMode="External"/><Relationship Id="rId2" Type="http://schemas.openxmlformats.org/officeDocument/2006/relationships/hyperlink" Target="https://en.wikipedia.org/wiki/Soli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en.wikipedia.org/wiki/State_of_matter" TargetMode="External"/><Relationship Id="rId4" Type="http://schemas.openxmlformats.org/officeDocument/2006/relationships/hyperlink" Target="https://en.wikipedia.org/wiki/Temperatu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35" y="2884601"/>
            <a:ext cx="4780736" cy="27526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Lesson: (Melting, freezing and subliming)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F1EE4-F151-481B-B4A9-C8F7EC001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712050"/>
            <a:ext cx="2986088" cy="167648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DAB3E-C318-4FC4-9AB9-2B8DFD3822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/>
        </p:blipFill>
        <p:spPr bwMode="auto">
          <a:xfrm>
            <a:off x="822960" y="6300812"/>
            <a:ext cx="10474959" cy="48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FEE050-810A-4A72-9DA6-BD7642D41D2D}"/>
              </a:ext>
            </a:extLst>
          </p:cNvPr>
          <p:cNvSpPr/>
          <p:nvPr/>
        </p:nvSpPr>
        <p:spPr>
          <a:xfrm>
            <a:off x="169682" y="160256"/>
            <a:ext cx="11896627" cy="66240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5536011" y="546265"/>
            <a:ext cx="5761908" cy="5533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64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ry_i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24034" y="2786059"/>
            <a:ext cx="3000396" cy="193159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Sublimation- </a:t>
            </a:r>
            <a:r>
              <a:rPr lang="en-US" sz="4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desublimation</a:t>
            </a:r>
            <a:endParaRPr lang="ar-JO" sz="3600" dirty="0"/>
          </a:p>
        </p:txBody>
      </p:sp>
      <p:pic>
        <p:nvPicPr>
          <p:cNvPr id="6" name="Picture 5" descr="dry_ice.png"/>
          <p:cNvPicPr>
            <a:picLocks noChangeAspect="1"/>
          </p:cNvPicPr>
          <p:nvPr/>
        </p:nvPicPr>
        <p:blipFill>
          <a:blip r:embed="rId3" cstate="print"/>
          <a:srcRect l="14871" r="3869" b="7252"/>
          <a:stretch>
            <a:fillRect/>
          </a:stretch>
        </p:blipFill>
        <p:spPr>
          <a:xfrm>
            <a:off x="2024034" y="4665946"/>
            <a:ext cx="3000396" cy="1906326"/>
          </a:xfrm>
          <a:prstGeom prst="rect">
            <a:avLst/>
          </a:prstGeom>
        </p:spPr>
      </p:pic>
      <p:pic>
        <p:nvPicPr>
          <p:cNvPr id="7" name="Picture 6" descr="exhalinge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496" y="2786059"/>
            <a:ext cx="4071966" cy="3053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66910" y="2090878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 </a:t>
            </a:r>
            <a:r>
              <a:rPr lang="en-US" sz="2400" dirty="0" smtClean="0"/>
              <a:t>Solid                      </a:t>
            </a:r>
            <a:r>
              <a:rPr lang="en-US" sz="2400" dirty="0"/>
              <a:t>Gas</a:t>
            </a:r>
            <a:endParaRPr lang="ar-JO" sz="2400" dirty="0"/>
          </a:p>
        </p:txBody>
      </p:sp>
      <p:sp>
        <p:nvSpPr>
          <p:cNvPr id="10" name="Right Arrow 9"/>
          <p:cNvSpPr/>
          <p:nvPr/>
        </p:nvSpPr>
        <p:spPr>
          <a:xfrm>
            <a:off x="3024166" y="2214554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endParaRPr lang="ar-JO" dirty="0"/>
          </a:p>
        </p:txBody>
      </p:sp>
      <p:sp>
        <p:nvSpPr>
          <p:cNvPr id="11" name="Right Arrow 10"/>
          <p:cNvSpPr/>
          <p:nvPr/>
        </p:nvSpPr>
        <p:spPr>
          <a:xfrm>
            <a:off x="6810380" y="2285992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endParaRPr lang="ar-JO" dirty="0"/>
          </a:p>
        </p:txBody>
      </p:sp>
      <p:sp>
        <p:nvSpPr>
          <p:cNvPr id="12" name="Rectangle 11"/>
          <p:cNvSpPr/>
          <p:nvPr/>
        </p:nvSpPr>
        <p:spPr>
          <a:xfrm>
            <a:off x="5851275" y="2162316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Gas                            Solid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37272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Examples of Solid to Gas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/>
              <a:t>ry ice sublimation - carbon dioxide is called 'dry ice' and sublimates when at room temperature.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2884" y="388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Melting</a:t>
            </a:r>
            <a:endParaRPr lang="ar-JO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92330" y="1714488"/>
            <a:ext cx="11051179" cy="475946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Melting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process </a:t>
            </a:r>
            <a:r>
              <a:rPr lang="en-US" dirty="0"/>
              <a:t>that results in the phase </a:t>
            </a:r>
            <a:r>
              <a:rPr lang="en-US" dirty="0" smtClean="0"/>
              <a:t>transition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a </a:t>
            </a:r>
            <a:r>
              <a:rPr lang="en-US" dirty="0" smtClean="0"/>
              <a:t>substance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/>
              <a:t>a </a:t>
            </a:r>
            <a:r>
              <a:rPr lang="en-US" dirty="0">
                <a:hlinkClick r:id="rId2" tooltip="Solid"/>
              </a:rPr>
              <a:t>solid</a:t>
            </a:r>
            <a:r>
              <a:rPr lang="en-US" dirty="0"/>
              <a:t> to a </a:t>
            </a:r>
            <a:r>
              <a:rPr lang="en-US" dirty="0">
                <a:hlinkClick r:id="rId3" tooltip="Liquid"/>
              </a:rPr>
              <a:t>liquid</a:t>
            </a:r>
            <a:r>
              <a:rPr lang="en-US" dirty="0"/>
              <a:t>. This occurs when the </a:t>
            </a:r>
            <a:r>
              <a:rPr lang="en-US" dirty="0" smtClean="0"/>
              <a:t>internal energy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the solid increases, typically by the application of </a:t>
            </a:r>
            <a:r>
              <a:rPr lang="en-US" dirty="0" smtClean="0"/>
              <a:t>heat</a:t>
            </a:r>
            <a:r>
              <a:rPr lang="en-US" dirty="0"/>
              <a:t> </a:t>
            </a:r>
            <a:r>
              <a:rPr lang="en-US" dirty="0" smtClean="0"/>
              <a:t>, </a:t>
            </a:r>
            <a:r>
              <a:rPr lang="en-US" dirty="0"/>
              <a:t>which increases the substance's </a:t>
            </a:r>
            <a:r>
              <a:rPr lang="en-US" dirty="0" smtClean="0"/>
              <a:t>temperature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the melting point. 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The </a:t>
            </a:r>
            <a:r>
              <a:rPr lang="en-US" b="1" dirty="0"/>
              <a:t>melting point</a:t>
            </a:r>
            <a:r>
              <a:rPr lang="en-US" dirty="0"/>
              <a:t> of a substance is the </a:t>
            </a:r>
            <a:r>
              <a:rPr lang="en-US" dirty="0">
                <a:hlinkClick r:id="rId4" tooltip="Temperature"/>
              </a:rPr>
              <a:t>temperature</a:t>
            </a:r>
            <a:r>
              <a:rPr lang="en-US" dirty="0"/>
              <a:t> at which </a:t>
            </a:r>
            <a:r>
              <a:rPr lang="en-US" dirty="0" smtClean="0"/>
              <a:t>it changes</a:t>
            </a:r>
            <a:r>
              <a:rPr lang="en-US" dirty="0"/>
              <a:t> </a:t>
            </a:r>
            <a:r>
              <a:rPr lang="en-US" dirty="0">
                <a:hlinkClick r:id="rId5" tooltip="State of matter"/>
              </a:rPr>
              <a:t>state</a:t>
            </a:r>
            <a:r>
              <a:rPr lang="en-US" dirty="0"/>
              <a:t> from </a:t>
            </a:r>
            <a:r>
              <a:rPr lang="en-US" dirty="0">
                <a:hlinkClick r:id="rId2" tooltip="Solid"/>
              </a:rPr>
              <a:t>solid</a:t>
            </a:r>
            <a:r>
              <a:rPr lang="en-US" dirty="0"/>
              <a:t> to </a:t>
            </a:r>
            <a:r>
              <a:rPr lang="en-US" dirty="0">
                <a:hlinkClick r:id="rId3" tooltip="Liquid"/>
              </a:rPr>
              <a:t>liquid</a:t>
            </a:r>
            <a:r>
              <a:rPr lang="en-US" dirty="0"/>
              <a:t>. 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ar-JO" dirty="0"/>
          </a:p>
        </p:txBody>
      </p:sp>
      <p:sp>
        <p:nvSpPr>
          <p:cNvPr id="2052" name="AutoShape 4" descr="Image result for graph to show melting point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" name="Picture 9" descr="Melting-butter-in-p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8818" y="4644089"/>
            <a:ext cx="3028520" cy="18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074"/>
            <a:ext cx="10515600" cy="574588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When the solid starts to melt until it has completely turned into a liquid its temperature </a:t>
            </a:r>
            <a:r>
              <a:rPr lang="en-US" sz="2400" dirty="0" smtClean="0">
                <a:solidFill>
                  <a:srgbClr val="FF0000"/>
                </a:solidFill>
              </a:rPr>
              <a:t>doesn’t rise</a:t>
            </a:r>
            <a:r>
              <a:rPr lang="en-US" sz="2400" dirty="0" smtClean="0"/>
              <a:t>. All the heat energy is used to separate the particles so they can flow over one another.</a:t>
            </a:r>
          </a:p>
          <a:p>
            <a:endParaRPr lang="en-US" sz="2400" dirty="0" smtClean="0"/>
          </a:p>
          <a:p>
            <a:r>
              <a:rPr lang="en-US" sz="2400" dirty="0" smtClean="0"/>
              <a:t>When </a:t>
            </a:r>
            <a:r>
              <a:rPr lang="en-US" sz="2400" dirty="0"/>
              <a:t>considered as the temperature of the reverse change from liquid to solid, it is referred to as the </a:t>
            </a:r>
            <a:r>
              <a:rPr lang="en-US" sz="2400" b="1" dirty="0"/>
              <a:t>freezing </a:t>
            </a:r>
            <a:r>
              <a:rPr lang="en-US" sz="2400" b="1" dirty="0" smtClean="0"/>
              <a:t>point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 descr="meltp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950" y="3448041"/>
            <a:ext cx="3761659" cy="34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982" y="3271118"/>
            <a:ext cx="4652487" cy="198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>
            <a:off x="4047977" y="5115432"/>
            <a:ext cx="500066" cy="71438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TextBox 5"/>
          <p:cNvSpPr txBox="1"/>
          <p:nvPr/>
        </p:nvSpPr>
        <p:spPr>
          <a:xfrm>
            <a:off x="3690787" y="5972688"/>
            <a:ext cx="107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Heat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81290" y="857232"/>
            <a:ext cx="6143668" cy="78581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particle theory</a:t>
            </a:r>
            <a:endParaRPr lang="ar-JO" sz="2800" dirty="0"/>
          </a:p>
        </p:txBody>
      </p:sp>
      <p:sp>
        <p:nvSpPr>
          <p:cNvPr id="8" name="Rectangle 7"/>
          <p:cNvSpPr/>
          <p:nvPr/>
        </p:nvSpPr>
        <p:spPr>
          <a:xfrm>
            <a:off x="786288" y="1893372"/>
            <a:ext cx="10119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a </a:t>
            </a:r>
            <a:r>
              <a:rPr lang="en-US" sz="2000" dirty="0" smtClean="0"/>
              <a:t>solid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FF0000"/>
                </a:solidFill>
              </a:rPr>
              <a:t>heated</a:t>
            </a:r>
            <a:r>
              <a:rPr lang="en-US" sz="2000" dirty="0"/>
              <a:t> all the particles receive more </a:t>
            </a:r>
            <a:r>
              <a:rPr lang="en-US" sz="2000" dirty="0">
                <a:solidFill>
                  <a:srgbClr val="FF0000"/>
                </a:solidFill>
              </a:rPr>
              <a:t>energy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move</a:t>
            </a:r>
            <a:r>
              <a:rPr lang="en-US" sz="2000" dirty="0"/>
              <a:t> more </a:t>
            </a:r>
            <a:r>
              <a:rPr lang="en-US" sz="2000" dirty="0" smtClean="0"/>
              <a:t>strongly and push each other a little further apart. If the solid is heated further, the energy makes the particles vibrate so strongly that they slide over each other and become a liquid.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05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Examples of Solid to Liquid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dirty="0"/>
              <a:t>ocks to lava - rocks in volcanos can be heated until they become molten lava.</a:t>
            </a:r>
          </a:p>
          <a:p>
            <a:r>
              <a:rPr lang="en-US" dirty="0"/>
              <a:t>Metal to molten liquid - metals can be molten down and reforms into solid.</a:t>
            </a:r>
          </a:p>
          <a:p>
            <a:r>
              <a:rPr lang="en-US" dirty="0"/>
              <a:t>Ice to water - ice returns to its water form after being left in temperatures above freezing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21173" y="3122049"/>
            <a:ext cx="2357454" cy="354262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Freezing</a:t>
            </a:r>
            <a:endParaRPr lang="ar-JO" sz="3600" dirty="0"/>
          </a:p>
        </p:txBody>
      </p:sp>
      <p:sp>
        <p:nvSpPr>
          <p:cNvPr id="2" name="Rectangle 1"/>
          <p:cNvSpPr/>
          <p:nvPr/>
        </p:nvSpPr>
        <p:spPr>
          <a:xfrm>
            <a:off x="382276" y="1971276"/>
            <a:ext cx="10642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Freezing is a phase transition where a </a:t>
            </a:r>
            <a:r>
              <a:rPr lang="en-US" sz="2400" dirty="0">
                <a:solidFill>
                  <a:srgbClr val="002060"/>
                </a:solidFill>
              </a:rPr>
              <a:t>liquid</a:t>
            </a:r>
            <a:r>
              <a:rPr lang="en-US" sz="2400" dirty="0"/>
              <a:t> turns into a </a:t>
            </a:r>
            <a:r>
              <a:rPr lang="en-US" sz="2400" dirty="0">
                <a:solidFill>
                  <a:srgbClr val="002060"/>
                </a:solidFill>
              </a:rPr>
              <a:t>solid</a:t>
            </a:r>
            <a:r>
              <a:rPr lang="en-US" sz="2400" dirty="0"/>
              <a:t> when its temperature is lowered below its </a:t>
            </a:r>
            <a:r>
              <a:rPr lang="en-US" sz="2400" dirty="0">
                <a:solidFill>
                  <a:srgbClr val="002060"/>
                </a:solidFill>
              </a:rPr>
              <a:t>freezing </a:t>
            </a:r>
            <a:r>
              <a:rPr lang="en-US" sz="2400" dirty="0" smtClean="0">
                <a:solidFill>
                  <a:srgbClr val="002060"/>
                </a:solidFill>
              </a:rPr>
              <a:t>point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5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3" y="1782159"/>
            <a:ext cx="775715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substances can freeze into solids at temperature much higher or lower than the freezing point of water.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example, when molten wax runs down the side of a candle it </a:t>
            </a:r>
            <a:r>
              <a:rPr lang="en-US" dirty="0" smtClean="0">
                <a:solidFill>
                  <a:srgbClr val="002060"/>
                </a:solidFill>
              </a:rPr>
              <a:t>freezes</a:t>
            </a:r>
            <a:r>
              <a:rPr lang="en-US" dirty="0" smtClean="0"/>
              <a:t> and becomes a solid before it reaches the bottom.</a:t>
            </a:r>
            <a:endParaRPr lang="en-US" dirty="0"/>
          </a:p>
        </p:txBody>
      </p:sp>
      <p:pic>
        <p:nvPicPr>
          <p:cNvPr id="4" name="Picture 3" descr="01.jpg4f867db9-d0b0-49c1-8fe3-25ca94b6b89b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0164" y="1720571"/>
            <a:ext cx="357190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Examples of Liquid to Solid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r>
              <a:rPr lang="en-US" dirty="0"/>
              <a:t>to ice - when water becomes cold enough it freezes and turns to ice. </a:t>
            </a:r>
          </a:p>
        </p:txBody>
      </p:sp>
    </p:spTree>
    <p:extLst>
      <p:ext uri="{BB962C8B-B14F-4D97-AF65-F5344CB8AC3E}">
        <p14:creationId xmlns:p14="http://schemas.microsoft.com/office/powerpoint/2010/main" val="31855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Sublimation</a:t>
            </a:r>
            <a:endParaRPr lang="ar-JO" sz="3600" dirty="0"/>
          </a:p>
        </p:txBody>
      </p:sp>
      <p:sp>
        <p:nvSpPr>
          <p:cNvPr id="9" name="Rectangle 8"/>
          <p:cNvSpPr/>
          <p:nvPr/>
        </p:nvSpPr>
        <p:spPr>
          <a:xfrm>
            <a:off x="731519" y="2278515"/>
            <a:ext cx="9784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Sublimation</a:t>
            </a:r>
            <a:r>
              <a:rPr lang="en-US" sz="2400" dirty="0"/>
              <a:t> is the transition of a substance directly from the </a:t>
            </a:r>
            <a:r>
              <a:rPr lang="en-US" sz="2400" dirty="0">
                <a:solidFill>
                  <a:srgbClr val="002060"/>
                </a:solidFill>
              </a:rPr>
              <a:t>solid</a:t>
            </a:r>
            <a:r>
              <a:rPr lang="en-US" sz="2400" dirty="0"/>
              <a:t> to the </a:t>
            </a:r>
            <a:r>
              <a:rPr lang="en-US" sz="2400" dirty="0">
                <a:solidFill>
                  <a:srgbClr val="002060"/>
                </a:solidFill>
              </a:rPr>
              <a:t>gas</a:t>
            </a:r>
            <a:r>
              <a:rPr lang="en-US" sz="2400" dirty="0"/>
              <a:t> state</a:t>
            </a:r>
            <a:r>
              <a:rPr lang="en-US" sz="2400" dirty="0" smtClean="0"/>
              <a:t>,</a:t>
            </a:r>
            <a:r>
              <a:rPr lang="en-US" sz="2400" dirty="0"/>
              <a:t> without passing through the liquid state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The reverse process of sublimation is </a:t>
            </a:r>
            <a:r>
              <a:rPr lang="en-US" sz="2400" dirty="0" smtClean="0"/>
              <a:t>deposition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sz="2400" dirty="0" err="1"/>
              <a:t>desublimation</a:t>
            </a:r>
            <a:r>
              <a:rPr lang="en-US" sz="2400" dirty="0"/>
              <a:t>, in which a substance passes directly from a </a:t>
            </a:r>
            <a:r>
              <a:rPr lang="en-US" sz="2400" dirty="0">
                <a:solidFill>
                  <a:srgbClr val="002060"/>
                </a:solidFill>
              </a:rPr>
              <a:t>gas</a:t>
            </a:r>
            <a:r>
              <a:rPr lang="en-US" sz="2400" dirty="0"/>
              <a:t> to a </a:t>
            </a:r>
            <a:r>
              <a:rPr lang="en-US" sz="2400" dirty="0">
                <a:solidFill>
                  <a:srgbClr val="002060"/>
                </a:solidFill>
              </a:rPr>
              <a:t>solid</a:t>
            </a:r>
            <a:r>
              <a:rPr lang="en-US" sz="2400" dirty="0"/>
              <a:t> phase.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12321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39526</TotalTime>
  <Words>225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Melting</vt:lpstr>
      <vt:lpstr>PowerPoint Presentation</vt:lpstr>
      <vt:lpstr>The particle theory</vt:lpstr>
      <vt:lpstr>Examples of Solid to Liquid </vt:lpstr>
      <vt:lpstr>Freezing</vt:lpstr>
      <vt:lpstr>PowerPoint Presentation</vt:lpstr>
      <vt:lpstr>Examples of Liquid to Solid </vt:lpstr>
      <vt:lpstr>Sublimation</vt:lpstr>
      <vt:lpstr>Sublimation- desublimation</vt:lpstr>
      <vt:lpstr> Examples of Solid to Gas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R.Saman</cp:lastModifiedBy>
  <cp:revision>330</cp:revision>
  <dcterms:created xsi:type="dcterms:W3CDTF">2020-06-28T09:52:36Z</dcterms:created>
  <dcterms:modified xsi:type="dcterms:W3CDTF">2022-11-07T08:24:49Z</dcterms:modified>
</cp:coreProperties>
</file>