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6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3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069BEE-5C22-49A5-A892-F6E6A4002A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94FB27-DC4B-4A29-B4F3-C665BDE47E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47B97-F030-426D-A9D1-6B39B13C23ED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06FDF-174B-49EE-AD51-C827118F0F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610B1-614F-48C3-8F2D-C50C182871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751AA-B992-41E5-A909-E1A2443E23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169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24CBC-D461-4ECA-A489-D3A30E0FB795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1351B-2C5D-457B-ABE5-B64DBC7BD4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00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can be changed to reflect your school’s specific rules.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1351B-2C5D-457B-ABE5-B64DBC7BD4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4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93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0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35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370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0304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42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28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64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808E7F-6862-4377-A59B-F2A5DB78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581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41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9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708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599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2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0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336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4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2C410-CA8E-4363-B2A5-C992C048EF26}" type="datetimeFigureOut">
              <a:rPr lang="en-US" smtClean="0"/>
              <a:t>11/7/2022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79CAC6-A72B-4EF8-B465-34FA47827E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35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en/boys-studying-children-student-1844435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atelastnightbooks.com/2014/10/10/active-reader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eamstime.com/stock-illustration-cartoon-rain-cloud-plasticine-clay-image51964104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domainpictures.net/view-image.php?image=1615&amp;picture=lady-in-the-water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wheat-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ooperativt.com/2018/03/04/strategi-vad-vet-du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0445FC31-CB83-43AC-8F87-224DD2AC7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772" y="-20403"/>
            <a:ext cx="11471565" cy="1739347"/>
          </a:xfrm>
        </p:spPr>
        <p:txBody>
          <a:bodyPr/>
          <a:lstStyle/>
          <a:p>
            <a:r>
              <a:rPr lang="en-US" dirty="0"/>
              <a:t>Slide 1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4FF91AE-2461-414D-B6AC-6D31640BB063}"/>
              </a:ext>
            </a:extLst>
          </p:cNvPr>
          <p:cNvSpPr txBox="1">
            <a:spLocks/>
          </p:cNvSpPr>
          <p:nvPr/>
        </p:nvSpPr>
        <p:spPr>
          <a:xfrm>
            <a:off x="7495504" y="462325"/>
            <a:ext cx="3980398" cy="1289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JO" sz="6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الأَهْداف</a:t>
            </a:r>
            <a:endParaRPr lang="en-US" sz="6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A2D7DD-5041-4C4D-A523-F870B27AD1D4}"/>
              </a:ext>
            </a:extLst>
          </p:cNvPr>
          <p:cNvSpPr/>
          <p:nvPr/>
        </p:nvSpPr>
        <p:spPr>
          <a:xfrm>
            <a:off x="3234660" y="1389980"/>
            <a:ext cx="8521687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الأهداف:</a:t>
            </a:r>
          </a:p>
          <a:p>
            <a:pPr algn="r" rtl="1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 أن يقرأ الطّالب النّصّ قراءة متمعنة.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أن يجيبَ الطّالب عن أسئلةِ المعجمِ والدّلالةِ.   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JO" sz="2800" dirty="0">
                <a:latin typeface="Arial" panose="020B0604020202020204" pitchFamily="34" charset="0"/>
                <a:cs typeface="Arial" panose="020B0604020202020204" pitchFamily="34" charset="0"/>
              </a:rPr>
              <a:t>أن يجيبَ الطّالب عن أسئلةِ الاستيعابِ القرائيّ.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190D2F-04E1-47C1-A5C8-7139B25D1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839081" y="3569677"/>
            <a:ext cx="3587467" cy="314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89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68B450-10A8-4773-91FF-CA0D0DFF1085}"/>
              </a:ext>
            </a:extLst>
          </p:cNvPr>
          <p:cNvSpPr txBox="1">
            <a:spLocks/>
          </p:cNvSpPr>
          <p:nvPr/>
        </p:nvSpPr>
        <p:spPr>
          <a:xfrm>
            <a:off x="3350888" y="156215"/>
            <a:ext cx="5490224" cy="899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JO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الْمُعْجَمُ وَالدَّلالَةُ</a:t>
            </a:r>
            <a:endParaRPr lang="en-US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B744E-E582-436C-B0CB-6C5B6DCD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4271" y="816704"/>
            <a:ext cx="7861063" cy="899639"/>
          </a:xfrm>
        </p:spPr>
        <p:txBody>
          <a:bodyPr>
            <a:noAutofit/>
          </a:bodyPr>
          <a:lstStyle/>
          <a:p>
            <a:pPr algn="r" rtl="1"/>
            <a:r>
              <a:rPr lang="ar-JO" sz="36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2- فَرِّقْ في الْمَعْنى في ما  تَحْتَه خَطٌّ: </a:t>
            </a:r>
            <a:endParaRPr lang="en-US" sz="3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E23D76-AA38-47AE-A836-7A70B019A5DF}"/>
              </a:ext>
            </a:extLst>
          </p:cNvPr>
          <p:cNvSpPr txBox="1"/>
          <p:nvPr/>
        </p:nvSpPr>
        <p:spPr>
          <a:xfrm>
            <a:off x="1927273" y="2180576"/>
            <a:ext cx="9566031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rtl="1">
              <a:spcBef>
                <a:spcPts val="0"/>
              </a:spcBef>
              <a:spcAft>
                <a:spcPts val="0"/>
              </a:spcAft>
            </a:pPr>
            <a:r>
              <a:rPr lang="ar-JO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أ- </a:t>
            </a:r>
            <a:r>
              <a:rPr lang="ar-SA" sz="4400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يَرْوي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الـْماءُ النَّباتَ</a:t>
            </a:r>
            <a:r>
              <a:rPr lang="ar-JO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   </a:t>
            </a:r>
            <a:r>
              <a:rPr lang="ar-S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يَسْقِي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	    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57225" marR="0" indent="-571500" algn="just" rt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ar-SA" sz="4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يَرْوي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جَدّي قِصَّةً شَعْبِيَّةً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يَقُصُّ</a:t>
            </a:r>
            <a:endParaRPr lang="ar-JO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marR="0" lvl="0" indent="-571500" algn="just" rtl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ar-JO" sz="4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 algn="just" rtl="1">
              <a:spcBef>
                <a:spcPts val="0"/>
              </a:spcBef>
              <a:spcAft>
                <a:spcPts val="0"/>
              </a:spcAft>
            </a:pP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ب- 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ماتَ </a:t>
            </a:r>
            <a:r>
              <a:rPr lang="ar-SA" sz="4400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خَلْقٌ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كَثيرٌ</a:t>
            </a:r>
            <a:r>
              <a:rPr lang="ar-JO" sz="4400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	   		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  </a:t>
            </a:r>
            <a:r>
              <a:rPr lang="ar-S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ناسٌ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 rtl="1">
              <a:spcBef>
                <a:spcPts val="0"/>
              </a:spcBef>
              <a:spcAft>
                <a:spcPts val="0"/>
              </a:spcAft>
            </a:pP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- أَنْتَ صاحِبُ </a:t>
            </a:r>
            <a:r>
              <a:rPr lang="ar-SA" sz="4400" u="sng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خُلُقٍ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عَظيمٍ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r>
              <a:rPr lang="ar-SA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</a:t>
            </a:r>
            <a:r>
              <a:rPr lang="ar-JO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   </a:t>
            </a:r>
            <a:r>
              <a:rPr lang="ar-SA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JO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شيمةٍ وسجيّةٍ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878EAD1-C031-4076-A5D4-338CD36C5A25}"/>
              </a:ext>
            </a:extLst>
          </p:cNvPr>
          <p:cNvCxnSpPr/>
          <p:nvPr/>
        </p:nvCxnSpPr>
        <p:spPr>
          <a:xfrm flipH="1">
            <a:off x="6611815" y="2546252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BC1BF3C-845F-4838-97FE-AF841C271011}"/>
              </a:ext>
            </a:extLst>
          </p:cNvPr>
          <p:cNvCxnSpPr/>
          <p:nvPr/>
        </p:nvCxnSpPr>
        <p:spPr>
          <a:xfrm flipH="1">
            <a:off x="5793544" y="3233224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8B3F0A2-F1B3-4BB7-988F-CE2FA62392CA}"/>
              </a:ext>
            </a:extLst>
          </p:cNvPr>
          <p:cNvCxnSpPr/>
          <p:nvPr/>
        </p:nvCxnSpPr>
        <p:spPr>
          <a:xfrm flipH="1">
            <a:off x="6665739" y="4595446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E05B0F-C5EC-43FB-A251-9333D242C5B8}"/>
              </a:ext>
            </a:extLst>
          </p:cNvPr>
          <p:cNvCxnSpPr/>
          <p:nvPr/>
        </p:nvCxnSpPr>
        <p:spPr>
          <a:xfrm flipH="1">
            <a:off x="5892017" y="5254283"/>
            <a:ext cx="12660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402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68B450-10A8-4773-91FF-CA0D0DFF1085}"/>
              </a:ext>
            </a:extLst>
          </p:cNvPr>
          <p:cNvSpPr txBox="1">
            <a:spLocks/>
          </p:cNvSpPr>
          <p:nvPr/>
        </p:nvSpPr>
        <p:spPr>
          <a:xfrm>
            <a:off x="3350888" y="156215"/>
            <a:ext cx="5490224" cy="8996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0" kern="1200" cap="all" spc="15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JO" dirty="0">
                <a:solidFill>
                  <a:schemeClr val="accent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الْمُعْجَمُ وَالدَّلالَةُ</a:t>
            </a:r>
            <a:endParaRPr lang="en-US" dirty="0">
              <a:solidFill>
                <a:schemeClr val="accent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AB744E-E582-436C-B0CB-6C5B6DCD9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139" y="1068450"/>
            <a:ext cx="11081263" cy="5633335"/>
          </a:xfrm>
        </p:spPr>
        <p:txBody>
          <a:bodyPr anchor="t"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3- هاتِ مِنْ دَرْسِ الْقِراءَةِ أَضْدادَ الْكَلِماتِ الْآتِيَةِ:</a:t>
            </a:r>
            <a:b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4800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فَرَحًا:  حُزْنًا </a:t>
            </a:r>
            <a:b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48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تَذَكَّرَتْ: نَسِيَتْ </a:t>
            </a:r>
            <a:b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4800" dirty="0"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مُتَواضِعَةٌ: مُتَكَبِّرَةٌ </a:t>
            </a:r>
            <a:br>
              <a:rPr lang="ar-JO" sz="48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JO" sz="4800" dirty="0">
                <a:solidFill>
                  <a:srgbClr val="0070C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- أضرُّ: أنفعُ.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D294F3-E852-4919-AC32-685C3A96740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74E52"/>
              </a:clrFrom>
              <a:clrTo>
                <a:srgbClr val="074E52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27849" y="2223037"/>
            <a:ext cx="4157003" cy="415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55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5205047" y="1579660"/>
            <a:ext cx="652955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Font typeface="+mj-lt"/>
              <a:buAutoNum type="arabicPeriod"/>
            </a:pPr>
            <a:r>
              <a:rPr lang="ar-JO" sz="4800" b="0" cap="none" spc="0" dirty="0">
                <a:ln w="0"/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صِفاتُ قَطْرَةِ الْمَطَرِ؟ </a:t>
            </a:r>
          </a:p>
          <a:p>
            <a:pPr algn="r" rtl="1"/>
            <a:endParaRPr lang="ar-JO" sz="4800" dirty="0">
              <a:ln w="0"/>
              <a:solidFill>
                <a:schemeClr val="bg2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48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قطرةُ الماءِ صَغيرةٌ ومُتَكَبِّرةٌ           </a:t>
            </a:r>
            <a:endParaRPr lang="ar-JO" sz="48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F08312-620C-4AF9-B13B-2552BB9E6B2B}"/>
              </a:ext>
            </a:extLst>
          </p:cNvPr>
          <p:cNvSpPr/>
          <p:nvPr/>
        </p:nvSpPr>
        <p:spPr>
          <a:xfrm>
            <a:off x="3485322" y="4304102"/>
            <a:ext cx="824928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2"/>
            </a:pPr>
            <a:r>
              <a:rPr lang="ar-JO" sz="4800" dirty="0">
                <a:ln w="0"/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أَينَ بَقِيَتْ قَطْرَةُ الْماءِ؟</a:t>
            </a:r>
          </a:p>
          <a:p>
            <a:pPr algn="r" rtl="1"/>
            <a:r>
              <a:rPr lang="ar-JO" sz="4800" dirty="0">
                <a:ln w="0"/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algn="r" rtl="1"/>
            <a:r>
              <a:rPr lang="en-US" sz="4800" dirty="0">
                <a:ln w="0"/>
                <a:solidFill>
                  <a:srgbClr val="00206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48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بَقِيَتْ قَطْرَةُ الْماءِ مُعَلَّقَةً في السَّحابِ.</a:t>
            </a:r>
            <a:endParaRPr lang="ar-JO" sz="48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D22D22-2463-49DB-9508-F9BE06451F7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3489" y="2385390"/>
            <a:ext cx="3072873" cy="307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42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1" y="1121339"/>
            <a:ext cx="1190126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3"/>
            </a:pPr>
            <a:r>
              <a:rPr lang="ar-JO" sz="48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فَوائِدُ الْمَطَرِ؟</a:t>
            </a:r>
            <a:endParaRPr lang="en-US" sz="48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48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48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فَوائِدُ الْمَطَرِ أنّهُ يَسْقي الزَّرْعَ، وَيَرْوي الْإِنْسانَ وَالْحَيَوانَ وَالنَّباتَ.</a:t>
            </a:r>
            <a:endParaRPr lang="ar-JO" sz="48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F08312-620C-4AF9-B13B-2552BB9E6B2B}"/>
              </a:ext>
            </a:extLst>
          </p:cNvPr>
          <p:cNvSpPr/>
          <p:nvPr/>
        </p:nvSpPr>
        <p:spPr>
          <a:xfrm>
            <a:off x="154746" y="3811012"/>
            <a:ext cx="11746523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4"/>
            </a:pPr>
            <a:r>
              <a:rPr lang="ar-JO" sz="4800" dirty="0">
                <a:ln w="0"/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ماذا حَصَلَ لِلْقَمْحِ عِنْدَما قَرَّرَتْ قَطَراتُ الْماءِ عَدَمَ النُّزولِ مِنَ السَّماءِ؟  </a:t>
            </a:r>
            <a:endParaRPr lang="en-US" sz="4800" dirty="0">
              <a:ln w="0"/>
              <a:solidFill>
                <a:srgbClr val="00B05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48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جفَّتْ حبّاتُ القمحِ وماتَتْ عِنْدَما قَرَّرَتْ قَطَراتُ الْماءِ عَدَمَ النُّزولِ مِنَ السَّماءِ. </a:t>
            </a:r>
            <a:endParaRPr lang="en-US" sz="480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JO" sz="48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B211EE8-36A0-4EA7-B044-0861EA5B1EC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155662" y="-223497"/>
            <a:ext cx="2308324" cy="230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9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0" y="2176416"/>
            <a:ext cx="1178872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5"/>
            </a:pPr>
            <a:r>
              <a:rPr lang="ar-JO" sz="54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مَوْقِفُ أَخَواتِ حَبَّةِ الْقَمْحِ بَعْدَما عَرَفْنَ أَنَّ حَبَّةَ الْقَمْحِ غابَتْ في الْأَرْضِ وَلَنْ تَخْرُجَ؟</a:t>
            </a:r>
            <a:endParaRPr lang="en-US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JO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54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JO" sz="5400" dirty="0">
                <a:ln w="0"/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حينَ سَمِعَتْ أَخَواتُها الْحَبّاتُ الصَّغيراتُ كَلامَها فَعَلْنَ مِثْلَها. </a:t>
            </a:r>
            <a:endParaRPr lang="ar-JO" sz="5400" b="0" cap="none" spc="0" dirty="0">
              <a:ln w="0"/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152983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212035" y="1473031"/>
            <a:ext cx="1154855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6"/>
            </a:pPr>
            <a:r>
              <a:rPr lang="ar-JO" sz="5400" dirty="0">
                <a:ln w="0"/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رَأْيُكَ بِما فَعَلَتْهُ قَطْرَةُ الْماءِ وَحَبَّةُ الْقَمْحِ؟</a:t>
            </a:r>
            <a:endParaRPr lang="en-US" sz="5400" dirty="0">
              <a:ln w="0"/>
              <a:solidFill>
                <a:srgbClr val="00B05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JO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5400" dirty="0">
                <a:ln w="0"/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تُتْرَكُ الإِجابَةُ للطَّالِبِ.</a:t>
            </a:r>
            <a:endParaRPr lang="ar-JO" sz="5400" b="0" cap="none" spc="0" dirty="0">
              <a:ln w="0"/>
              <a:solidFill>
                <a:srgbClr val="00B05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3A41F3-837C-4902-87F5-48746B130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3807" y="3763617"/>
            <a:ext cx="4103833" cy="2872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0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0" y="2176416"/>
            <a:ext cx="1178872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 algn="r" rtl="1">
              <a:buAutoNum type="arabicPeriod" startAt="7"/>
            </a:pPr>
            <a:r>
              <a:rPr lang="ar-JO" sz="5400" dirty="0">
                <a:ln w="0"/>
                <a:solidFill>
                  <a:srgbClr val="7030A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الدَّرْسُ الْمُسْتَفادُ مِنْ هذِهِ الْقِصَّةِ؟</a:t>
            </a:r>
            <a:endParaRPr lang="en-US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JO" sz="5400" dirty="0">
              <a:ln w="0"/>
              <a:solidFill>
                <a:srgbClr val="7030A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JO" sz="5400" dirty="0">
                <a:ln w="0"/>
                <a:solidFill>
                  <a:srgbClr val="00B05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أهمّيّة التَّعاون / الإيثار وترك الأنانيّة / حُبُّ الآخرين </a:t>
            </a:r>
            <a:endParaRPr lang="ar-JO" sz="5400" b="0" cap="none" spc="0" dirty="0">
              <a:ln w="0"/>
              <a:solidFill>
                <a:srgbClr val="00B05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321607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9A6E2-F8C1-4DDA-BF01-E3C1FC2785EB}"/>
              </a:ext>
            </a:extLst>
          </p:cNvPr>
          <p:cNvSpPr txBox="1">
            <a:spLocks/>
          </p:cNvSpPr>
          <p:nvPr/>
        </p:nvSpPr>
        <p:spPr>
          <a:xfrm>
            <a:off x="3995225" y="221700"/>
            <a:ext cx="4126522" cy="89963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JO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الفَهمُ والاسْتيعابُ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3145B8-E600-4D17-901C-FA86FB4AE651}"/>
              </a:ext>
            </a:extLst>
          </p:cNvPr>
          <p:cNvSpPr/>
          <p:nvPr/>
        </p:nvSpPr>
        <p:spPr>
          <a:xfrm>
            <a:off x="0" y="2176416"/>
            <a:ext cx="1178872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ar-JO" sz="5400" dirty="0">
                <a:ln w="0"/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8.   اقْتَرِحْ عُنْوانًا آخَرَ للْقِصَّةِ.</a:t>
            </a:r>
            <a:endParaRPr lang="en-US" sz="5400" dirty="0">
              <a:ln w="0"/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JO" sz="5400" dirty="0">
              <a:ln w="0"/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JO" sz="5400" dirty="0">
                <a:ln w="0"/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تُتْرَكُ الإِجابَةُ للطَّالِبِ.</a:t>
            </a:r>
            <a:endParaRPr lang="ar-JO" sz="5400" b="0" cap="none" spc="0" dirty="0">
              <a:ln w="0"/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487E8867-E04F-45A1-BA34-0BE70ECA5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0A99AA-8288-4771-B00A-98FC4012648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3274" y="1599640"/>
            <a:ext cx="6347422" cy="453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99615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8AC8BD7-946A-4C17-A395-21CB0265D7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E42AFF-377A-47D3-84EF-20B0692369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9B77A0-8658-45E5-8D19-245595005394}">
  <ds:schemaRefs>
    <ds:schemaRef ds:uri="http://www.w3.org/XML/1998/namespace"/>
    <ds:schemaRef ds:uri="71af3243-3dd4-4a8d-8c0d-dd76da1f02a5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16c05727-aa75-4e4a-9b5f-8a80a116589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87</TotalTime>
  <Words>273</Words>
  <Application>Microsoft Office PowerPoint</Application>
  <PresentationFormat>Widescreen</PresentationFormat>
  <Paragraphs>51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Century Gothic</vt:lpstr>
      <vt:lpstr>Sakkal Majalla</vt:lpstr>
      <vt:lpstr>Simplified Arabic</vt:lpstr>
      <vt:lpstr>Traditional Arabic</vt:lpstr>
      <vt:lpstr>Wingdings</vt:lpstr>
      <vt:lpstr>Wingdings 3</vt:lpstr>
      <vt:lpstr>Wisp</vt:lpstr>
      <vt:lpstr>Slide 1</vt:lpstr>
      <vt:lpstr>2- فَرِّقْ في الْمَعْنى في ما  تَحْتَه خَطٌّ: </vt:lpstr>
      <vt:lpstr>3- هاتِ مِنْ دَرْسِ الْقِراءَةِ أَضْدادَ الْكَلِماتِ الْآتِيَةِ: - فَرَحًا:  حُزْنًا  - تَذَكَّرَتْ: نَسِيَتْ  - مُتَواضِعَةٌ: مُتَكَبِّرَةٌ  - أضرُّ: أنفعُ.</vt:lpstr>
      <vt:lpstr>Slide 6</vt:lpstr>
      <vt:lpstr>Slide 6</vt:lpstr>
      <vt:lpstr>Slide 6</vt:lpstr>
      <vt:lpstr>Slide 6</vt:lpstr>
      <vt:lpstr>Slide 6</vt:lpstr>
      <vt:lpstr>Slide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Reem Hijazin</dc:creator>
  <cp:lastModifiedBy>N.Samawi</cp:lastModifiedBy>
  <cp:revision>12</cp:revision>
  <dcterms:created xsi:type="dcterms:W3CDTF">2020-09-29T08:19:30Z</dcterms:created>
  <dcterms:modified xsi:type="dcterms:W3CDTF">2022-11-07T04:31:45Z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