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B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0798a84ff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0798a84ff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0798a84ff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0798a84ff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0798a84ff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0798a84ff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0798a84ff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0798a84ff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0798a84ff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0798a84ff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798a84ff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0798a84ff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0798a84ff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0798a84ff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a0798a84ff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a0798a84ff_0_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0798a84ff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0798a84ff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0798a84ff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0798a84ff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0798a84ff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0798a84ff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0798a84ff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0798a84ff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0798a84ff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0798a84ff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0798a84ff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0798a84ff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0798a84ff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0798a84ff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0798a84ff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0798a84ff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0798a84ff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0798a84ff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9BCF-F402-41B1-9D83-B4264CBA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77231"/>
            <a:ext cx="8520600" cy="841800"/>
          </a:xfrm>
        </p:spPr>
        <p:txBody>
          <a:bodyPr/>
          <a:lstStyle/>
          <a:p>
            <a:r>
              <a:rPr lang="ar-JO" dirty="0"/>
              <a:t>المذكّرُ والمؤنّثُ</a:t>
            </a:r>
            <a:endParaRPr lang="en-US" dirty="0"/>
          </a:p>
        </p:txBody>
      </p:sp>
      <p:pic>
        <p:nvPicPr>
          <p:cNvPr id="3" name="Google Shape;61;p14">
            <a:extLst>
              <a:ext uri="{FF2B5EF4-FFF2-40B4-BE49-F238E27FC236}">
                <a16:creationId xmlns:a16="http://schemas.microsoft.com/office/drawing/2014/main" id="{C44405BE-B0BC-4A3F-BF3B-19E4457B1FC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9049" y="1638447"/>
            <a:ext cx="4620000" cy="323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98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body" idx="1"/>
          </p:nvPr>
        </p:nvSpPr>
        <p:spPr>
          <a:xfrm>
            <a:off x="311700" y="157050"/>
            <a:ext cx="8771100" cy="48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0" b="1" dirty="0">
                <a:solidFill>
                  <a:srgbClr val="CC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الثّاني</a:t>
            </a:r>
            <a:r>
              <a:rPr lang="ar-JO" sz="3100" b="1" dirty="0">
                <a:solidFill>
                  <a:srgbClr val="CC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3100" b="1" dirty="0">
                <a:solidFill>
                  <a:srgbClr val="CC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حوّلْ ما تحته خطّ في الْجملتينِ الآتيتينِ إلى مذكّر وغيّر ما يلزم:</a:t>
            </a:r>
            <a:endParaRPr sz="3100" b="1" dirty="0">
              <a:solidFill>
                <a:srgbClr val="CC0000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1. </a:t>
            </a:r>
            <a:r>
              <a:rPr lang="en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خرجتِ </a:t>
            </a:r>
            <a:r>
              <a:rPr lang="en" sz="3100" b="1" u="sng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الْمعلّمةُ</a:t>
            </a:r>
            <a:r>
              <a:rPr lang="en" sz="31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منَ الصّفِّ</a:t>
            </a:r>
            <a:r>
              <a:rPr lang="ar-JO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r>
              <a:rPr lang="en" sz="31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 </a:t>
            </a:r>
            <a:endParaRPr sz="31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خَرَجَ المعلِّمُ منَ الصَّفِّ.</a:t>
            </a:r>
            <a:endParaRPr sz="3100" dirty="0">
              <a:solidFill>
                <a:schemeClr val="dk1"/>
              </a:solidFill>
              <a:highlight>
                <a:srgbClr val="FFE599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2. </a:t>
            </a:r>
            <a:r>
              <a:rPr lang="en" sz="3100" b="1" u="sng" dirty="0">
                <a:solidFill>
                  <a:schemeClr val="dk1"/>
                </a:solidFill>
                <a:highlight>
                  <a:srgbClr val="F4CCCC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الطّالبةُ الْمتفوّقةُ محبوبةٌ</a:t>
            </a:r>
            <a:r>
              <a:rPr lang="ar-JO" sz="3100" dirty="0">
                <a:solidFill>
                  <a:schemeClr val="dk1"/>
                </a:solidFill>
                <a:highlight>
                  <a:srgbClr val="F4CCCC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lang="ar-JO" sz="31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100" dirty="0">
                <a:solidFill>
                  <a:schemeClr val="dk1"/>
                </a:solidFill>
                <a:highlight>
                  <a:srgbClr val="F4CCCC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</a:t>
            </a:r>
            <a:r>
              <a:rPr lang="en" sz="3100" dirty="0">
                <a:solidFill>
                  <a:schemeClr val="dk1"/>
                </a:solidFill>
                <a:highlight>
                  <a:srgbClr val="F4CCCC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طَّالبُ الْمُتفوِّقُ محبوبٌ</a:t>
            </a:r>
            <a:r>
              <a:rPr lang="ar-JO" sz="3100" dirty="0">
                <a:solidFill>
                  <a:schemeClr val="dk1"/>
                </a:solidFill>
                <a:highlight>
                  <a:srgbClr val="F4CCCC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sz="3100" dirty="0">
              <a:solidFill>
                <a:schemeClr val="dk1"/>
              </a:solidFill>
              <a:highlight>
                <a:srgbClr val="F4CCCC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76350" y="78600"/>
            <a:ext cx="8991300" cy="49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الثّال</a:t>
            </a:r>
            <a:r>
              <a:rPr lang="ar-JO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ث:</a:t>
            </a:r>
            <a:r>
              <a:rPr lang="en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ar-JO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حوّل</a:t>
            </a:r>
            <a:r>
              <a:rPr lang="ar-JO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ِ</a:t>
            </a:r>
            <a:r>
              <a:rPr lang="en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الجمل الآتية من صيغة المذكّر إلى صيغة المؤنث</a:t>
            </a:r>
            <a:r>
              <a:rPr lang="ar-JO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ِ</a:t>
            </a:r>
            <a:r>
              <a:rPr lang="en" sz="26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، وغيّر ما يلزم:</a:t>
            </a:r>
            <a:endParaRPr sz="2600" b="1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1.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تحدَّثَ الطَّالبُ عن حبِّ الْوطنِ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--------------------------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endParaRPr sz="2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2.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جَمعَ الفلّاحُ الثّمارَ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--------------------------------</a:t>
            </a:r>
            <a:endParaRPr sz="2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3.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هذا رسّامٌ ماهِرٌ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-----------------------------------</a:t>
            </a:r>
            <a:endParaRPr sz="2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4. </a:t>
            </a: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يُحِبُّ الْجَدُّ حَفيدَهُ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---------------------------------</a:t>
            </a:r>
            <a:endParaRPr sz="2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5.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هذا فَتًى أَشْقَرُ.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------------------------------------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>
            <a:off x="65450" y="78525"/>
            <a:ext cx="8991300" cy="49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الثّالث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: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حوّل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ِ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الجمل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َ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الآتية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َ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من صيغة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ِ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المذكّر إلى صيغة المؤنث</a:t>
            </a:r>
            <a:r>
              <a:rPr lang="ar-JO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ِ</a:t>
            </a:r>
            <a:r>
              <a:rPr lang="en" sz="2600" b="1" dirty="0">
                <a:solidFill>
                  <a:schemeClr val="accent3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، وغيّر ما يلزم:</a:t>
            </a:r>
            <a:endParaRPr sz="2600" b="1" dirty="0">
              <a:solidFill>
                <a:schemeClr val="accent3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1.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تحدَّثَ الطَّالبُ عن حبِّ الْوطنِ. 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تحدَّثَتِ الطّالبةُ عن حبِّ الْوطنِ.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2.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جَمعَ الفلّاحُ الثّمار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َ.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جَمَعتِ الفلّ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حَةُ الثِّمارَ.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3.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هذا رسّامٌ ماهِر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ٌ.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هذهِ رسّامةٌ ماهِرةٌ.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4.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يُحِبُّ الْجَدُّ حَفيدَهُ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تُحبُّ الجدَّةُ حفيدت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َ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ها.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5.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هذا فَتًى أَشْقَرُ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ar-JO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هذهِ فتاةٌ شقراء.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تدريبات كتاب اللّغة العربيّة                                     صفحة 34</a:t>
            </a:r>
            <a:endParaRPr sz="2900" dirty="0"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45000" cy="39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400" dirty="0">
                <a:solidFill>
                  <a:srgbClr val="7F6000"/>
                </a:solidFill>
              </a:rPr>
              <a:t>1.</a:t>
            </a:r>
            <a:r>
              <a:rPr lang="en" sz="3400" dirty="0">
                <a:solidFill>
                  <a:srgbClr val="7F6000"/>
                </a:solidFill>
              </a:rPr>
              <a:t> اذْكُرْ مؤنَّث</a:t>
            </a:r>
            <a:r>
              <a:rPr lang="ar-JO" sz="3400" dirty="0">
                <a:solidFill>
                  <a:srgbClr val="7F6000"/>
                </a:solidFill>
              </a:rPr>
              <a:t>َ</a:t>
            </a:r>
            <a:r>
              <a:rPr lang="en" sz="3400" dirty="0">
                <a:solidFill>
                  <a:srgbClr val="7F6000"/>
                </a:solidFill>
              </a:rPr>
              <a:t> الأسماء</a:t>
            </a:r>
            <a:r>
              <a:rPr lang="ar-JO" sz="3400" dirty="0">
                <a:solidFill>
                  <a:srgbClr val="7F6000"/>
                </a:solidFill>
              </a:rPr>
              <a:t>ِ</a:t>
            </a:r>
            <a:r>
              <a:rPr lang="en" sz="3400" dirty="0">
                <a:solidFill>
                  <a:srgbClr val="7F6000"/>
                </a:solidFill>
              </a:rPr>
              <a:t> الآتية</a:t>
            </a:r>
            <a:r>
              <a:rPr lang="ar-JO" sz="3400" dirty="0">
                <a:solidFill>
                  <a:srgbClr val="7F6000"/>
                </a:solidFill>
              </a:rPr>
              <a:t>:</a:t>
            </a:r>
            <a:r>
              <a:rPr lang="en" sz="3400" dirty="0">
                <a:solidFill>
                  <a:srgbClr val="7F6000"/>
                </a:solidFill>
              </a:rPr>
              <a:t> 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160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ديكٌ ……………………..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معلِّمٌ …………………….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طبيبٌ …………………...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أسَدٌ ……………………..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رجُلٌ …………………….</a:t>
            </a:r>
            <a:endParaRPr sz="3400" dirty="0">
              <a:solidFill>
                <a:srgbClr val="7F6000"/>
              </a:solidFill>
            </a:endParaRPr>
          </a:p>
        </p:txBody>
      </p:sp>
      <p:pic>
        <p:nvPicPr>
          <p:cNvPr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50225"/>
            <a:ext cx="3348301" cy="33483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  <a:reflection stA="0" endPos="30000" dist="38100" dir="5400000" fadeDir="5400012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  <p:sp>
        <p:nvSpPr>
          <p:cNvPr id="122" name="Google Shape;12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45000" cy="39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>
              <a:buNone/>
            </a:pPr>
            <a:r>
              <a:rPr lang="ar-JO" sz="3400" dirty="0">
                <a:solidFill>
                  <a:srgbClr val="7F6000"/>
                </a:solidFill>
              </a:rPr>
              <a:t>1. اذْكُرْ مؤنَّثَ الأسماءِ الآتية: </a:t>
            </a:r>
          </a:p>
          <a:p>
            <a:pPr marL="457200" lvl="0" indent="-444500" algn="r" rtl="1">
              <a:spcBef>
                <a:spcPts val="160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ديكٌ : </a:t>
            </a:r>
            <a:r>
              <a:rPr lang="ar-JO" sz="3400" dirty="0">
                <a:solidFill>
                  <a:srgbClr val="7F6000"/>
                </a:solidFill>
              </a:rPr>
              <a:t> </a:t>
            </a:r>
            <a:r>
              <a:rPr lang="en" sz="3400" dirty="0">
                <a:solidFill>
                  <a:srgbClr val="7F6000"/>
                </a:solidFill>
              </a:rPr>
              <a:t>دجاجةٌ 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معلِّمٌ : </a:t>
            </a:r>
            <a:r>
              <a:rPr lang="ar-JO" sz="3400" dirty="0">
                <a:solidFill>
                  <a:srgbClr val="7F6000"/>
                </a:solidFill>
              </a:rPr>
              <a:t> </a:t>
            </a:r>
            <a:r>
              <a:rPr lang="en" sz="3400" dirty="0">
                <a:solidFill>
                  <a:srgbClr val="7F6000"/>
                </a:solidFill>
              </a:rPr>
              <a:t>معلِّمةٌ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طبيبٌ : </a:t>
            </a:r>
            <a:r>
              <a:rPr lang="ar-JO" sz="3400" dirty="0">
                <a:solidFill>
                  <a:srgbClr val="7F6000"/>
                </a:solidFill>
              </a:rPr>
              <a:t> </a:t>
            </a:r>
            <a:r>
              <a:rPr lang="en" sz="3400" dirty="0">
                <a:solidFill>
                  <a:srgbClr val="7F6000"/>
                </a:solidFill>
              </a:rPr>
              <a:t>طبيبةٌ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أسَدٌ</a:t>
            </a:r>
            <a:r>
              <a:rPr lang="ar-JO" sz="3400" dirty="0">
                <a:solidFill>
                  <a:srgbClr val="7F6000"/>
                </a:solidFill>
              </a:rPr>
              <a:t>:</a:t>
            </a:r>
            <a:r>
              <a:rPr lang="en" sz="3400" dirty="0">
                <a:solidFill>
                  <a:srgbClr val="7F6000"/>
                </a:solidFill>
              </a:rPr>
              <a:t> لبؤة</a:t>
            </a:r>
            <a:r>
              <a:rPr lang="ar-JO" sz="3400" dirty="0">
                <a:solidFill>
                  <a:srgbClr val="7F6000"/>
                </a:solidFill>
              </a:rPr>
              <a:t>ٌ</a:t>
            </a:r>
            <a:r>
              <a:rPr lang="en" sz="3400" dirty="0">
                <a:solidFill>
                  <a:srgbClr val="7F6000"/>
                </a:solidFill>
              </a:rPr>
              <a:t> </a:t>
            </a:r>
            <a:endParaRPr sz="3400" dirty="0">
              <a:solidFill>
                <a:srgbClr val="7F6000"/>
              </a:solidFill>
            </a:endParaRPr>
          </a:p>
          <a:p>
            <a:pPr marL="457200" lvl="0" indent="-444500" algn="r" rtl="1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3400"/>
              <a:buChar char="★"/>
            </a:pPr>
            <a:r>
              <a:rPr lang="en" sz="3400" dirty="0">
                <a:solidFill>
                  <a:srgbClr val="7F6000"/>
                </a:solidFill>
              </a:rPr>
              <a:t>رجُلٌ</a:t>
            </a:r>
            <a:r>
              <a:rPr lang="ar-JO" sz="3400" dirty="0">
                <a:solidFill>
                  <a:srgbClr val="7F6000"/>
                </a:solidFill>
              </a:rPr>
              <a:t>: </a:t>
            </a:r>
            <a:r>
              <a:rPr lang="en" sz="3400" dirty="0">
                <a:solidFill>
                  <a:srgbClr val="7F6000"/>
                </a:solidFill>
              </a:rPr>
              <a:t>امرأة</a:t>
            </a:r>
            <a:r>
              <a:rPr lang="ar-JO" sz="3400" dirty="0">
                <a:solidFill>
                  <a:srgbClr val="7F6000"/>
                </a:solidFill>
              </a:rPr>
              <a:t>ٌ</a:t>
            </a:r>
            <a:r>
              <a:rPr lang="en" sz="3400" dirty="0">
                <a:solidFill>
                  <a:srgbClr val="7F6000"/>
                </a:solidFill>
              </a:rPr>
              <a:t> </a:t>
            </a:r>
            <a:endParaRPr sz="3400" dirty="0">
              <a:solidFill>
                <a:srgbClr val="7F6000"/>
              </a:solidFill>
            </a:endParaRPr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50225"/>
            <a:ext cx="3348301" cy="33483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  <a:reflection stA="0" endPos="30000" dist="38100" dir="5400000" fadeDir="5400012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700" dirty="0">
                <a:solidFill>
                  <a:srgbClr val="000000"/>
                </a:solidFill>
              </a:rPr>
              <a:t>2. </a:t>
            </a:r>
            <a:r>
              <a:rPr lang="en" sz="3700" dirty="0">
                <a:solidFill>
                  <a:srgbClr val="000000"/>
                </a:solidFill>
              </a:rPr>
              <a:t> حوِّل</a:t>
            </a:r>
            <a:r>
              <a:rPr lang="ar-JO" sz="3700" dirty="0">
                <a:solidFill>
                  <a:srgbClr val="000000"/>
                </a:solidFill>
              </a:rPr>
              <a:t>ْ</a:t>
            </a:r>
            <a:r>
              <a:rPr lang="en" sz="3700" dirty="0">
                <a:solidFill>
                  <a:srgbClr val="000000"/>
                </a:solidFill>
              </a:rPr>
              <a:t> منَ المذكَّر</a:t>
            </a:r>
            <a:r>
              <a:rPr lang="ar-JO" sz="3700" dirty="0">
                <a:solidFill>
                  <a:srgbClr val="000000"/>
                </a:solidFill>
              </a:rPr>
              <a:t>ِ</a:t>
            </a:r>
            <a:r>
              <a:rPr lang="en" sz="3700" dirty="0">
                <a:solidFill>
                  <a:srgbClr val="000000"/>
                </a:solidFill>
              </a:rPr>
              <a:t> إلى المؤنَّث</a:t>
            </a:r>
            <a:r>
              <a:rPr lang="ar-JO" sz="3700" dirty="0">
                <a:solidFill>
                  <a:srgbClr val="000000"/>
                </a:solidFill>
              </a:rPr>
              <a:t>ِ</a:t>
            </a:r>
            <a:r>
              <a:rPr lang="en" sz="3700" dirty="0">
                <a:solidFill>
                  <a:srgbClr val="000000"/>
                </a:solidFill>
              </a:rPr>
              <a:t> في الكلمات الآتية</a:t>
            </a:r>
            <a:r>
              <a:rPr lang="ar-JO" sz="3700" dirty="0">
                <a:solidFill>
                  <a:srgbClr val="000000"/>
                </a:solidFill>
              </a:rPr>
              <a:t>:</a:t>
            </a:r>
            <a:r>
              <a:rPr lang="en" sz="3700" dirty="0">
                <a:solidFill>
                  <a:srgbClr val="000000"/>
                </a:solidFill>
              </a:rPr>
              <a:t> 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طالبٌ ……………….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مُهندسٌ ……………..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ممرِّضٌ …………….</a:t>
            </a:r>
            <a:endParaRPr sz="3700" dirty="0">
              <a:solidFill>
                <a:srgbClr val="000000"/>
              </a:solidFill>
            </a:endParaRPr>
          </a:p>
        </p:txBody>
      </p:sp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>
              <a:buNone/>
            </a:pPr>
            <a:r>
              <a:rPr lang="ar-JO" sz="3700" dirty="0">
                <a:solidFill>
                  <a:srgbClr val="000000"/>
                </a:solidFill>
              </a:rPr>
              <a:t>2.  حوِّلْ منَ المذكَّرِ إلى المؤنَّثِ في الكلماتِ الآتية: 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طالبٌ</a:t>
            </a:r>
            <a:r>
              <a:rPr lang="ar-JO" sz="3700" dirty="0">
                <a:solidFill>
                  <a:srgbClr val="000000"/>
                </a:solidFill>
              </a:rPr>
              <a:t>:</a:t>
            </a:r>
            <a:r>
              <a:rPr lang="en" sz="3700" dirty="0">
                <a:solidFill>
                  <a:srgbClr val="000000"/>
                </a:solidFill>
              </a:rPr>
              <a:t> </a:t>
            </a:r>
            <a:r>
              <a:rPr lang="ar-JO" sz="3700" dirty="0">
                <a:solidFill>
                  <a:srgbClr val="000000"/>
                </a:solidFill>
              </a:rPr>
              <a:t> </a:t>
            </a:r>
            <a:r>
              <a:rPr lang="en" sz="3700" dirty="0">
                <a:solidFill>
                  <a:srgbClr val="000000"/>
                </a:solidFill>
              </a:rPr>
              <a:t>طالبةٌ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مُهندسٌ</a:t>
            </a:r>
            <a:r>
              <a:rPr lang="ar-JO" sz="3700" dirty="0">
                <a:solidFill>
                  <a:srgbClr val="000000"/>
                </a:solidFill>
              </a:rPr>
              <a:t>:</a:t>
            </a:r>
            <a:r>
              <a:rPr lang="en" sz="3700" dirty="0">
                <a:solidFill>
                  <a:srgbClr val="000000"/>
                </a:solidFill>
              </a:rPr>
              <a:t> </a:t>
            </a:r>
            <a:r>
              <a:rPr lang="ar-JO" sz="3700" dirty="0">
                <a:solidFill>
                  <a:srgbClr val="000000"/>
                </a:solidFill>
              </a:rPr>
              <a:t> </a:t>
            </a:r>
            <a:r>
              <a:rPr lang="en" sz="3700" dirty="0">
                <a:solidFill>
                  <a:srgbClr val="000000"/>
                </a:solidFill>
              </a:rPr>
              <a:t>مهندسةٌ</a:t>
            </a:r>
            <a:endParaRPr sz="3700" dirty="0">
              <a:solidFill>
                <a:srgbClr val="000000"/>
              </a:solidFill>
            </a:endParaRPr>
          </a:p>
          <a:p>
            <a:pPr marL="457200" lvl="0" indent="-4635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Char char="❖"/>
            </a:pPr>
            <a:r>
              <a:rPr lang="en" sz="3700" dirty="0">
                <a:solidFill>
                  <a:srgbClr val="000000"/>
                </a:solidFill>
              </a:rPr>
              <a:t>ممرِّضٌ</a:t>
            </a:r>
            <a:r>
              <a:rPr lang="ar-JO" sz="3700" dirty="0">
                <a:solidFill>
                  <a:srgbClr val="000000"/>
                </a:solidFill>
              </a:rPr>
              <a:t>:</a:t>
            </a:r>
            <a:r>
              <a:rPr lang="en" sz="3700" dirty="0">
                <a:solidFill>
                  <a:srgbClr val="000000"/>
                </a:solidFill>
              </a:rPr>
              <a:t> </a:t>
            </a:r>
            <a:r>
              <a:rPr lang="ar-JO" sz="3700" dirty="0">
                <a:solidFill>
                  <a:srgbClr val="000000"/>
                </a:solidFill>
              </a:rPr>
              <a:t> </a:t>
            </a:r>
            <a:r>
              <a:rPr lang="en" sz="3700" dirty="0">
                <a:solidFill>
                  <a:srgbClr val="000000"/>
                </a:solidFill>
              </a:rPr>
              <a:t>ممرِّضةٌ</a:t>
            </a:r>
            <a:endParaRPr sz="3700" dirty="0">
              <a:solidFill>
                <a:srgbClr val="000000"/>
              </a:solidFill>
            </a:endParaRPr>
          </a:p>
        </p:txBody>
      </p:sp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311700" y="755975"/>
            <a:ext cx="8705700" cy="42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None/>
            </a:pPr>
            <a:r>
              <a:rPr lang="ar-JO" sz="3200" dirty="0">
                <a:solidFill>
                  <a:srgbClr val="000000"/>
                </a:solidFill>
              </a:rPr>
              <a:t>3.  </a:t>
            </a:r>
            <a:r>
              <a:rPr lang="ar-JO" sz="2800" dirty="0">
                <a:solidFill>
                  <a:srgbClr val="000000"/>
                </a:solidFill>
              </a:rPr>
              <a:t>ضعْ (</a:t>
            </a:r>
            <a:r>
              <a:rPr lang="ar-JO" sz="2800" dirty="0">
                <a:solidFill>
                  <a:srgbClr val="000000"/>
                </a:solidFill>
                <a:highlight>
                  <a:srgbClr val="FFFFFF"/>
                </a:highlight>
              </a:rPr>
              <a:t>سلْمى</a:t>
            </a:r>
            <a:r>
              <a:rPr lang="ar-JO" sz="2800" dirty="0">
                <a:solidFill>
                  <a:srgbClr val="000000"/>
                </a:solidFill>
              </a:rPr>
              <a:t>) بدلًا من (</a:t>
            </a:r>
            <a:r>
              <a:rPr lang="ar-JO" sz="2800" dirty="0">
                <a:solidFill>
                  <a:srgbClr val="000000"/>
                </a:solidFill>
                <a:highlight>
                  <a:srgbClr val="FFFFFF"/>
                </a:highlight>
              </a:rPr>
              <a:t>سميرٍ</a:t>
            </a:r>
            <a:r>
              <a:rPr lang="ar-JO" sz="2800" dirty="0">
                <a:solidFill>
                  <a:srgbClr val="000000"/>
                </a:solidFill>
              </a:rPr>
              <a:t>) في الجُملَةِ الآتية، وغيِّرْ ما يلزم: </a:t>
            </a:r>
          </a:p>
          <a:p>
            <a:pPr marL="0" lvl="0" indent="0" algn="r" rtl="1">
              <a:spcBef>
                <a:spcPts val="1600"/>
              </a:spcBef>
              <a:buNone/>
            </a:pPr>
            <a:r>
              <a:rPr lang="ar-JO" sz="3200" dirty="0">
                <a:solidFill>
                  <a:srgbClr val="FF0000"/>
                </a:solidFill>
              </a:rPr>
              <a:t>مثالٌ:  </a:t>
            </a:r>
            <a:r>
              <a:rPr lang="ar-JO" sz="3200" dirty="0">
                <a:solidFill>
                  <a:srgbClr val="000000"/>
                </a:solidFill>
              </a:rPr>
              <a:t>زارَ غسّانُ صديقَهُ الَّذي ساعدَهُ:</a:t>
            </a:r>
          </a:p>
          <a:p>
            <a:pPr marL="0" lvl="0" indent="0" algn="r" rtl="1">
              <a:spcBef>
                <a:spcPts val="1600"/>
              </a:spcBef>
              <a:buNone/>
            </a:pPr>
            <a:r>
              <a:rPr lang="ar-JO" sz="3200" dirty="0">
                <a:solidFill>
                  <a:srgbClr val="FF0000"/>
                </a:solidFill>
                <a:highlight>
                  <a:srgbClr val="FFFFFF"/>
                </a:highlight>
              </a:rPr>
              <a:t>زارَتْ هبةُ صديقتَها الَّتي ساعدَتْها.</a:t>
            </a:r>
          </a:p>
          <a:p>
            <a:pPr lvl="0" indent="-450850" algn="r" rtl="1">
              <a:spcBef>
                <a:spcPts val="1600"/>
              </a:spcBef>
              <a:buClr>
                <a:srgbClr val="000000"/>
              </a:buClr>
              <a:buSzPts val="3500"/>
              <a:buChar char="❏"/>
            </a:pPr>
            <a:r>
              <a:rPr lang="ar-JO" sz="3200" dirty="0">
                <a:solidFill>
                  <a:srgbClr val="000000"/>
                </a:solidFill>
              </a:rPr>
              <a:t>ساعَدَ سميرٌ أُمَّهُ على تنظيفِ غرفتهِ. </a:t>
            </a:r>
          </a:p>
          <a:p>
            <a:pPr marL="6350" lvl="0" indent="0" algn="r" rtl="1">
              <a:spcBef>
                <a:spcPts val="1600"/>
              </a:spcBef>
              <a:buClr>
                <a:srgbClr val="000000"/>
              </a:buClr>
              <a:buSzPts val="3500"/>
              <a:buNone/>
            </a:pPr>
            <a:r>
              <a:rPr lang="en" sz="3200" dirty="0">
                <a:solidFill>
                  <a:srgbClr val="FF0000"/>
                </a:solidFill>
                <a:highlight>
                  <a:srgbClr val="FFFFFF"/>
                </a:highlight>
              </a:rPr>
              <a:t>ساعدَتْ سلمى أمَّها </a:t>
            </a:r>
            <a:r>
              <a:rPr lang="ar-JO" sz="3200" dirty="0">
                <a:solidFill>
                  <a:srgbClr val="FF0000"/>
                </a:solidFill>
                <a:highlight>
                  <a:srgbClr val="FFFFFF"/>
                </a:highlight>
              </a:rPr>
              <a:t>على</a:t>
            </a:r>
            <a:r>
              <a:rPr lang="en" sz="3200" dirty="0">
                <a:solidFill>
                  <a:srgbClr val="FF0000"/>
                </a:solidFill>
                <a:highlight>
                  <a:srgbClr val="FFFFFF"/>
                </a:highlight>
              </a:rPr>
              <a:t> تنظيفِ غُرفتها</a:t>
            </a:r>
            <a:r>
              <a:rPr lang="ar-JO" sz="3200" dirty="0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" sz="3200" dirty="0">
                <a:solidFill>
                  <a:srgbClr val="FF0000"/>
                </a:solidFill>
              </a:rPr>
              <a:t> 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147" name="Google Shape;147;p29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500" dirty="0">
                <a:solidFill>
                  <a:srgbClr val="000000"/>
                </a:solidFill>
              </a:rPr>
              <a:t>4. </a:t>
            </a:r>
            <a:r>
              <a:rPr lang="en" sz="3500" dirty="0">
                <a:solidFill>
                  <a:srgbClr val="000000"/>
                </a:solidFill>
              </a:rPr>
              <a:t>اذكرْ علامة التَّأنيثِ في كلِّ اسمٍ ممّا ي</a:t>
            </a:r>
            <a:r>
              <a:rPr lang="ar-JO" sz="3500" dirty="0">
                <a:solidFill>
                  <a:srgbClr val="000000"/>
                </a:solidFill>
              </a:rPr>
              <a:t>أ</a:t>
            </a:r>
            <a:r>
              <a:rPr lang="en" sz="3500" dirty="0">
                <a:solidFill>
                  <a:srgbClr val="000000"/>
                </a:solidFill>
              </a:rPr>
              <a:t>تي</a:t>
            </a:r>
            <a:r>
              <a:rPr lang="ar-JO" sz="3500" dirty="0">
                <a:solidFill>
                  <a:srgbClr val="000000"/>
                </a:solidFill>
              </a:rPr>
              <a:t>:</a:t>
            </a:r>
          </a:p>
          <a:p>
            <a:pPr marL="457200" lvl="0" indent="-450850" algn="r" rtl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ar-JO" sz="3500" dirty="0">
                <a:solidFill>
                  <a:srgbClr val="000000"/>
                </a:solidFill>
              </a:rPr>
              <a:t>لبنى </a:t>
            </a:r>
          </a:p>
          <a:p>
            <a:pPr marL="457200" lvl="0" indent="-450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" sz="3500" dirty="0">
                <a:solidFill>
                  <a:srgbClr val="000000"/>
                </a:solidFill>
              </a:rPr>
              <a:t>لمياءُ</a:t>
            </a:r>
            <a:endParaRPr sz="3500" dirty="0">
              <a:solidFill>
                <a:srgbClr val="000000"/>
              </a:solidFill>
            </a:endParaRPr>
          </a:p>
          <a:p>
            <a:pPr marL="457200" lvl="0" indent="-450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" sz="3500" dirty="0">
                <a:solidFill>
                  <a:srgbClr val="000000"/>
                </a:solidFill>
              </a:rPr>
              <a:t>خولةُ</a:t>
            </a:r>
            <a:endParaRPr sz="3500" dirty="0">
              <a:solidFill>
                <a:srgbClr val="000000"/>
              </a:solidFill>
            </a:endParaRPr>
          </a:p>
        </p:txBody>
      </p:sp>
      <p:sp>
        <p:nvSpPr>
          <p:cNvPr id="153" name="Google Shape;153;p30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500" dirty="0">
                <a:solidFill>
                  <a:srgbClr val="000000"/>
                </a:solidFill>
              </a:rPr>
              <a:t>4. </a:t>
            </a:r>
            <a:r>
              <a:rPr lang="en" sz="3500" dirty="0">
                <a:solidFill>
                  <a:srgbClr val="000000"/>
                </a:solidFill>
              </a:rPr>
              <a:t> اذكرْ علامة التَّأنيثِ في كلِّ اسمٍ ممّا ي</a:t>
            </a:r>
            <a:r>
              <a:rPr lang="ar-JO" sz="3500" dirty="0">
                <a:solidFill>
                  <a:srgbClr val="000000"/>
                </a:solidFill>
              </a:rPr>
              <a:t>أ</a:t>
            </a:r>
            <a:r>
              <a:rPr lang="en" sz="3500" dirty="0">
                <a:solidFill>
                  <a:srgbClr val="000000"/>
                </a:solidFill>
              </a:rPr>
              <a:t>تي</a:t>
            </a:r>
            <a:r>
              <a:rPr lang="ar-JO" sz="3500" dirty="0">
                <a:solidFill>
                  <a:srgbClr val="000000"/>
                </a:solidFill>
              </a:rPr>
              <a:t>:</a:t>
            </a:r>
            <a:r>
              <a:rPr lang="en" sz="3500" dirty="0">
                <a:solidFill>
                  <a:srgbClr val="000000"/>
                </a:solidFill>
              </a:rPr>
              <a:t> </a:t>
            </a:r>
            <a:endParaRPr sz="3500" dirty="0">
              <a:solidFill>
                <a:srgbClr val="000000"/>
              </a:solidFill>
            </a:endParaRPr>
          </a:p>
          <a:p>
            <a:pPr marL="457200" lvl="0" indent="-450850" algn="r" rtl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" sz="3500" dirty="0">
                <a:solidFill>
                  <a:srgbClr val="000000"/>
                </a:solidFill>
              </a:rPr>
              <a:t>لبنى</a:t>
            </a:r>
            <a:r>
              <a:rPr lang="ar-JO" sz="3500" dirty="0">
                <a:solidFill>
                  <a:srgbClr val="000000"/>
                </a:solidFill>
              </a:rPr>
              <a:t>:</a:t>
            </a:r>
            <a:r>
              <a:rPr lang="en" sz="3500" dirty="0">
                <a:solidFill>
                  <a:srgbClr val="000000"/>
                </a:solidFill>
              </a:rPr>
              <a:t> </a:t>
            </a:r>
            <a:r>
              <a:rPr lang="ar-JO" sz="3500" dirty="0">
                <a:solidFill>
                  <a:srgbClr val="000000"/>
                </a:solidFill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الألف الْمقصورة</a:t>
            </a:r>
            <a:r>
              <a:rPr lang="en" sz="17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 </a:t>
            </a:r>
            <a:endParaRPr sz="3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450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" sz="3500" dirty="0">
                <a:solidFill>
                  <a:srgbClr val="000000"/>
                </a:solidFill>
              </a:rPr>
              <a:t>لمياءُ</a:t>
            </a:r>
            <a:r>
              <a:rPr lang="ar-JO" sz="3500" dirty="0">
                <a:solidFill>
                  <a:srgbClr val="000000"/>
                </a:solidFill>
              </a:rPr>
              <a:t>: </a:t>
            </a:r>
            <a:r>
              <a:rPr lang="en" sz="25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الألف الممدودة </a:t>
            </a:r>
            <a:endParaRPr sz="4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450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" sz="3500" dirty="0">
                <a:solidFill>
                  <a:srgbClr val="000000"/>
                </a:solidFill>
              </a:rPr>
              <a:t>خولةُ</a:t>
            </a:r>
            <a:r>
              <a:rPr lang="ar-JO" sz="3500" dirty="0">
                <a:solidFill>
                  <a:srgbClr val="000000"/>
                </a:solidFill>
              </a:rPr>
              <a:t>: </a:t>
            </a:r>
            <a:r>
              <a:rPr lang="en" sz="27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التّاءُ الْمربوطةُ</a:t>
            </a:r>
            <a:r>
              <a:rPr lang="en" sz="1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endParaRPr sz="3500" dirty="0">
              <a:solidFill>
                <a:srgbClr val="000000"/>
              </a:solidFill>
            </a:endParaRPr>
          </a:p>
        </p:txBody>
      </p:sp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311700" y="18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تدريبات كتاب اللّغة العربيّة                                     صفحة 34</a:t>
            </a:r>
            <a:endParaRPr sz="2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8587" y="191386"/>
            <a:ext cx="8257580" cy="29771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800" dirty="0"/>
              <a:t>الأهداف:</a:t>
            </a:r>
            <a:br>
              <a:rPr lang="ar-JO" sz="3800" dirty="0"/>
            </a:br>
            <a:r>
              <a:rPr lang="en" sz="3800" dirty="0"/>
              <a:t>أَن يمي</a:t>
            </a:r>
            <a:r>
              <a:rPr lang="ar-JO" sz="3800" dirty="0"/>
              <a:t>ّ</a:t>
            </a:r>
            <a:r>
              <a:rPr lang="en" sz="3800" dirty="0"/>
              <a:t>ز الطَّالب</a:t>
            </a:r>
            <a:r>
              <a:rPr lang="ar-JO" sz="3800" dirty="0"/>
              <a:t>ُ</a:t>
            </a:r>
            <a:r>
              <a:rPr lang="en" sz="3800" dirty="0"/>
              <a:t> الاسم المذَكَّر</a:t>
            </a:r>
            <a:r>
              <a:rPr lang="ar-JO" sz="3800" dirty="0"/>
              <a:t>َ</a:t>
            </a:r>
            <a:r>
              <a:rPr lang="en" sz="3800" dirty="0"/>
              <a:t> </a:t>
            </a:r>
            <a:r>
              <a:rPr lang="ar-JO" sz="3800" dirty="0"/>
              <a:t>من </a:t>
            </a:r>
            <a:r>
              <a:rPr lang="en" sz="3800" dirty="0"/>
              <a:t>الاسم المؤنَّث</a:t>
            </a:r>
            <a:r>
              <a:rPr lang="ar-JO" sz="3800" dirty="0"/>
              <a:t>ِ.</a:t>
            </a:r>
            <a:br>
              <a:rPr lang="ar-JO" sz="3800" dirty="0"/>
            </a:br>
            <a:r>
              <a:rPr lang="ar-JO" sz="3800" dirty="0"/>
              <a:t>ان يتعرّف الطّالب علاماتِ التّأنيث.</a:t>
            </a:r>
            <a:endParaRPr sz="3800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684" y="3239387"/>
            <a:ext cx="3022711" cy="1712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104675" y="664250"/>
            <a:ext cx="8716500" cy="14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الاسمُ ينقسمُ من حيث</a:t>
            </a:r>
            <a:r>
              <a:rPr lang="ar-JO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ُ</a:t>
            </a: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التّذكير والتّأنيث قسمينِ</a:t>
            </a:r>
            <a:r>
              <a:rPr lang="ar-JO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مذكّر</a:t>
            </a:r>
            <a:r>
              <a:rPr lang="ar-JO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ًا</a:t>
            </a: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ومؤن</a:t>
            </a:r>
            <a:r>
              <a:rPr lang="ar-JO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ّ</a:t>
            </a: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ث</a:t>
            </a:r>
            <a:r>
              <a:rPr lang="ar-JO" sz="330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ًا</a:t>
            </a:r>
            <a:r>
              <a:rPr lang="en" sz="3300" b="0" dirty="0">
                <a:solidFill>
                  <a:srgbClr val="00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sz="3300" b="0" dirty="0">
              <a:solidFill>
                <a:srgbClr val="000000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ctr" rtl="1">
              <a:spcBef>
                <a:spcPts val="1200"/>
              </a:spcBef>
              <a:spcAft>
                <a:spcPts val="0"/>
              </a:spcAft>
              <a:buNone/>
            </a:pPr>
            <a:endParaRPr sz="4300" dirty="0">
              <a:highlight>
                <a:srgbClr val="FFFFFF"/>
              </a:highlight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0500" y="1819200"/>
            <a:ext cx="4620000" cy="323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0" y="243678"/>
            <a:ext cx="9144000" cy="27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الاسمُ الْمذكّر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ما دلَّ على مذكّر، ونشيُر إليهِ باسم الإشار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ة (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هذا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).</a:t>
            </a:r>
            <a:endParaRPr sz="29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 مديرٌ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– 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مهندسٌ– 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طالبٌ – 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جبلٌ – 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أسدٌ </a:t>
            </a:r>
            <a:r>
              <a:rPr lang="ar-JO" sz="29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sz="29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1600"/>
              </a:spcAft>
              <a:buNone/>
            </a:pPr>
            <a:endParaRPr sz="3100" dirty="0"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l="59762" t="13277" r="2842" b="16987"/>
          <a:stretch/>
        </p:blipFill>
        <p:spPr>
          <a:xfrm>
            <a:off x="693650" y="2105247"/>
            <a:ext cx="2177141" cy="2942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44549" y="118550"/>
            <a:ext cx="8750595" cy="27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الْمؤنّث: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هو الاسمُ الّذي دلَّ على مؤن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ّ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ثٍ، ونشيرُ إليه باسم الإشارة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(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هذه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)</a:t>
            </a:r>
          </a:p>
          <a:p>
            <a:pPr marL="0" marR="45720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ط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البةٌ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معلّمةٌ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طبيبةٌ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مدرسةٌ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حافلةٌ-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نجلاء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خضراء – </a:t>
            </a:r>
            <a:r>
              <a:rPr lang="ar-JO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هدى.</a:t>
            </a:r>
            <a:endParaRPr sz="2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 sz="2800" dirty="0"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t="12106" r="37043" b="14070"/>
          <a:stretch/>
        </p:blipFill>
        <p:spPr>
          <a:xfrm>
            <a:off x="2783050" y="1714500"/>
            <a:ext cx="3750325" cy="329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29475" y="210150"/>
            <a:ext cx="8520600" cy="32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 b="1" u="sng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علاماتُ التّأنيث:</a:t>
            </a:r>
            <a:endParaRPr sz="3000" b="1" u="sng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457200" lvl="0" indent="-34290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❏"/>
            </a:pPr>
            <a:r>
              <a:rPr lang="en" sz="21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التّاءُ الْمربوطةُ نحو</a:t>
            </a:r>
            <a:r>
              <a:rPr lang="ar-JO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فاطمةُ طالبةٌ مجتهدةٌ.</a:t>
            </a: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</a:p>
          <a:p>
            <a:pPr marL="457200" lvl="0" indent="-342900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❏"/>
            </a:pP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الألف الْمقصورة نحو</a:t>
            </a:r>
            <a:r>
              <a:rPr lang="ar-JO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ليلى، هدى</a:t>
            </a:r>
            <a:r>
              <a:rPr lang="ar-JO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457200" marR="45720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❏"/>
            </a:pPr>
            <a:r>
              <a:rPr lang="en" sz="21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الألف الممدودة نحو</a:t>
            </a:r>
            <a:r>
              <a:rPr lang="ar-JO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سمراء، سماء</a:t>
            </a:r>
            <a:r>
              <a:rPr lang="ar-JO" sz="30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spcBef>
                <a:spcPts val="0"/>
              </a:spcBef>
              <a:spcAft>
                <a:spcPts val="1600"/>
              </a:spcAft>
              <a:buNone/>
            </a:pPr>
            <a:endParaRPr sz="3200" dirty="0"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650" y="2643725"/>
            <a:ext cx="3592625" cy="239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91625"/>
            <a:ext cx="8520600" cy="49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الأوّل</a:t>
            </a:r>
            <a:r>
              <a:rPr lang="ar-JO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:</a:t>
            </a: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ضعْ خطًّا تحتَ الاسمِ</a:t>
            </a:r>
            <a:r>
              <a:rPr lang="ar-JO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الدّالِ على</a:t>
            </a: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المذكّر، وخطيّنِ تحتَ الاسمِ الدَّالِ على الْمؤنثِ في كلِّ جملةٍ مِنَ الْجملِ الآتيةِ:</a:t>
            </a:r>
            <a:endParaRPr lang="ar-JO" sz="3100" b="1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514350" indent="-514350" algn="just" rtl="1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ar-JO" sz="31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7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صورةُ الْكتابِ واضحةٌ.</a:t>
            </a:r>
            <a:endParaRPr sz="3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742950" marR="457200" indent="-742950" algn="r" rtl="1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ar-JO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تحلِّقُ الطّائرةُ في السَّماءِ.</a:t>
            </a:r>
            <a:endParaRPr sz="3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742950" marR="457200" indent="-742950" algn="r" rtl="1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ar-JO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7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شجرةُ الزّيتونِ</a:t>
            </a:r>
            <a:r>
              <a:rPr lang="ar-JO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شجرةٌ 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مباركةٌ.</a:t>
            </a:r>
            <a:endParaRPr sz="3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742950" marR="457200" indent="-742950" algn="r" rtl="1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ar-JO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27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ذهبَ الفلّاح</a:t>
            </a:r>
            <a:r>
              <a:rPr lang="ar-JO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ُ</a:t>
            </a:r>
            <a:r>
              <a:rPr lang="en" sz="3600" dirty="0">
                <a:solidFill>
                  <a:schemeClr val="dk1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إلى الْمزرعةِ.</a:t>
            </a:r>
            <a:endParaRPr sz="3600" dirty="0">
              <a:solidFill>
                <a:schemeClr val="dk1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33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91625"/>
            <a:ext cx="8520600" cy="4908000"/>
          </a:xfrm>
          <a:prstGeom prst="rect">
            <a:avLst/>
          </a:prstGeom>
          <a:ln cmpd="dbl">
            <a:solidFill>
              <a:srgbClr val="EBF3FA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الأوّل</a:t>
            </a:r>
            <a:r>
              <a:rPr lang="ar-JO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:</a:t>
            </a: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ضعْ خطًّا تحتَ </a:t>
            </a:r>
            <a:r>
              <a:rPr lang="en" sz="3100" b="1" dirty="0">
                <a:solidFill>
                  <a:schemeClr val="dk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الاسمِ</a:t>
            </a:r>
            <a:r>
              <a:rPr lang="ar-JO" sz="3100" b="1" dirty="0">
                <a:solidFill>
                  <a:schemeClr val="dk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الدّال على</a:t>
            </a:r>
            <a:r>
              <a:rPr lang="en" sz="3100" b="1" dirty="0">
                <a:solidFill>
                  <a:schemeClr val="dk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المذكّر</a:t>
            </a: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، </a:t>
            </a:r>
            <a:r>
              <a:rPr lang="en" sz="3100" b="1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وخطيّنِ تحتَ الاسمِ الدَّالِ على الْمؤنثِ</a:t>
            </a:r>
            <a:r>
              <a:rPr lang="en" sz="3100" b="1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في كلِّ جملةٍ مِنَ الْجملِ الآتيةِ:</a:t>
            </a:r>
            <a:endParaRPr sz="3100" b="1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1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1</a:t>
            </a:r>
            <a:r>
              <a:rPr lang="ar-JO" sz="31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700" dirty="0">
                <a:solidFill>
                  <a:schemeClr val="dk1"/>
                </a:solidFill>
                <a:highlight>
                  <a:srgbClr val="FF006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صورةُ </a:t>
            </a:r>
            <a:r>
              <a:rPr lang="en" sz="3600" u="sng" dirty="0">
                <a:solidFill>
                  <a:schemeClr val="dk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الْكتابِ 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واضحة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ٌ.</a:t>
            </a:r>
            <a:endParaRPr sz="3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2. 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تحلِّقُ 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الطّائرة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ُ في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السَّماءِ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sz="3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3</a:t>
            </a:r>
            <a:r>
              <a:rPr lang="ar-JO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شجرةُ </a:t>
            </a:r>
            <a:r>
              <a:rPr lang="en" sz="3600" u="sng" dirty="0">
                <a:solidFill>
                  <a:schemeClr val="dk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الزّيتونِ</a:t>
            </a:r>
            <a:r>
              <a:rPr lang="ar-JO" sz="360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ar-JO" sz="3600">
                <a:solidFill>
                  <a:schemeClr val="tx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شجرةٌ</a:t>
            </a:r>
            <a:r>
              <a:rPr lang="en" sz="360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3600" dirty="0">
                <a:solidFill>
                  <a:schemeClr val="dk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مباركةٌ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r>
              <a:rPr lang="ar-JO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endParaRPr sz="3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marR="45720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4. 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ذهبَ </a:t>
            </a:r>
            <a:r>
              <a:rPr lang="en" sz="3600" u="sng" dirty="0">
                <a:solidFill>
                  <a:schemeClr val="tx1"/>
                </a:solidFill>
                <a:highlight>
                  <a:srgbClr val="00FF00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الفلّاح</a:t>
            </a:r>
            <a:r>
              <a:rPr lang="ar-JO" sz="3600" u="sng" dirty="0">
                <a:solidFill>
                  <a:schemeClr val="tx1"/>
                </a:solidFill>
                <a:highlight>
                  <a:srgbClr val="EBF3FA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ُ</a:t>
            </a:r>
            <a:r>
              <a:rPr lang="en" sz="3600" u="sng" dirty="0">
                <a:solidFill>
                  <a:schemeClr val="tx1"/>
                </a:solidFill>
                <a:highlight>
                  <a:srgbClr val="EBF3FA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3600" dirty="0">
                <a:solidFill>
                  <a:schemeClr val="tx1"/>
                </a:solidFill>
                <a:highlight>
                  <a:srgbClr val="EBF3FA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إلى </a:t>
            </a:r>
            <a:r>
              <a:rPr lang="en" sz="3600" dirty="0">
                <a:solidFill>
                  <a:schemeClr val="tx1"/>
                </a:solidFill>
                <a:highlight>
                  <a:srgbClr val="FF0066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الْمزرعةِ</a:t>
            </a:r>
            <a:r>
              <a:rPr lang="en" sz="3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.</a:t>
            </a:r>
            <a:endParaRPr sz="3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3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157050"/>
            <a:ext cx="8520600" cy="44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 dirty="0">
                <a:solidFill>
                  <a:srgbClr val="CC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السّؤال الثّاني</a:t>
            </a:r>
            <a:r>
              <a:rPr lang="ar-JO" sz="2600" b="1" dirty="0">
                <a:solidFill>
                  <a:srgbClr val="CC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: </a:t>
            </a:r>
            <a:r>
              <a:rPr lang="en" sz="2600" b="1" dirty="0">
                <a:solidFill>
                  <a:srgbClr val="CC0000"/>
                </a:solidFill>
                <a:highlight>
                  <a:srgbClr val="FFFFFF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حوّلْ ما تحته خطّ في الْجملتينِ الآتيتينِ إلى مذكّر وغيّر ما يلزم:</a:t>
            </a:r>
            <a:endParaRPr sz="2600" b="1" dirty="0">
              <a:solidFill>
                <a:srgbClr val="CC0000"/>
              </a:solidFill>
              <a:highlight>
                <a:srgbClr val="FFFFFF"/>
              </a:highlight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JO" sz="26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1. </a:t>
            </a:r>
            <a:r>
              <a:rPr lang="en" sz="26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خرجتِ </a:t>
            </a:r>
            <a:r>
              <a:rPr lang="en" sz="2600" b="1" u="sng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الْمعلّمةُ</a:t>
            </a:r>
            <a:r>
              <a:rPr lang="en" sz="26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 منَ الصّفِّ</a:t>
            </a:r>
            <a:r>
              <a:rPr lang="ar-JO" sz="2600" dirty="0">
                <a:solidFill>
                  <a:schemeClr val="dk1"/>
                </a:solidFill>
                <a:highlight>
                  <a:srgbClr val="FFE599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 </a:t>
            </a:r>
            <a:r>
              <a:rPr lang="en" sz="2600" dirty="0">
                <a:solidFill>
                  <a:schemeClr val="dk1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---------------------------</a:t>
            </a:r>
            <a:endParaRPr sz="2600" dirty="0">
              <a:solidFill>
                <a:schemeClr val="dk1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  <a:p>
            <a:pPr marL="0" lvl="0" indent="0" algn="r" rtl="1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ar-JO" sz="2600" dirty="0">
                <a:solidFill>
                  <a:schemeClr val="dk1"/>
                </a:solidFill>
                <a:highlight>
                  <a:srgbClr val="C9DAF8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2. </a:t>
            </a:r>
            <a:r>
              <a:rPr lang="en" sz="2600" b="1" u="sng" dirty="0">
                <a:solidFill>
                  <a:schemeClr val="dk1"/>
                </a:solidFill>
                <a:highlight>
                  <a:srgbClr val="C9DAF8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الطّالبةُ الْمتفوّقةُ محبوبةٌ</a:t>
            </a:r>
            <a:r>
              <a:rPr lang="ar-JO" sz="2600" dirty="0">
                <a:solidFill>
                  <a:schemeClr val="dk1"/>
                </a:solidFill>
                <a:highlight>
                  <a:srgbClr val="C9DAF8"/>
                </a:highlight>
                <a:latin typeface="Simplified Arabic"/>
                <a:ea typeface="Simplified Arabic"/>
                <a:cs typeface="Simplified Arabic"/>
                <a:sym typeface="Simplified Arabic"/>
              </a:rPr>
              <a:t>. -----------------------------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</TotalTime>
  <Words>654</Words>
  <Application>Microsoft Office PowerPoint</Application>
  <PresentationFormat>On-screen Show (16:9)</PresentationFormat>
  <Paragraphs>81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Simplified Arabic</vt:lpstr>
      <vt:lpstr>Times New Roman</vt:lpstr>
      <vt:lpstr>Simple Light</vt:lpstr>
      <vt:lpstr>المذكّرُ والمؤنّثُ</vt:lpstr>
      <vt:lpstr>الأهداف: أَن يميّز الطَّالبُ الاسم المذَكَّرَ من الاسم المؤنَّثِ. ان يتعرّف الطّالب علاماتِ التّأنيث.</vt:lpstr>
      <vt:lpstr>الاسمُ ينقسمُ من حيثُ التّذكير والتّأنيث قسمينِ:  مذكّرًا ومؤنّثًا.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تدريبات كتاب اللّغة العربيّة                                     صفحة 34</vt:lpstr>
      <vt:lpstr>تدريبات كتاب اللّغة العربيّة                                     صفحة 34</vt:lpstr>
      <vt:lpstr>تدريبات كتاب اللّغة العربيّة                                     صفحة 34</vt:lpstr>
      <vt:lpstr>تدريبات كتاب اللّغة العربيّة                                     صفحة 34</vt:lpstr>
      <vt:lpstr>تدريبات كتاب اللّغة العربيّة                                     صفحة 34</vt:lpstr>
      <vt:lpstr>تدريبات كتاب اللّغة العربيّة                                     صفحة 34</vt:lpstr>
      <vt:lpstr>تدريبات كتاب اللّغة العربيّة                                     صفحة 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أَن يميّز الطَّالبُ الاسم المذَكَّر من الاسم المؤنَّثِ.</dc:title>
  <dc:creator>NOS</dc:creator>
  <cp:lastModifiedBy>N.Samawi</cp:lastModifiedBy>
  <cp:revision>23</cp:revision>
  <dcterms:modified xsi:type="dcterms:W3CDTF">2022-11-07T04:31:04Z</dcterms:modified>
</cp:coreProperties>
</file>